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ags/tag4.xml" ContentType="application/vnd.openxmlformats-officedocument.presentationml.tags+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notesSlides/notesSlide4.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heme/themeOverride1.xml" ContentType="application/vnd.openxmlformats-officedocument.themeOverr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tags/tag5.xml" ContentType="application/vnd.openxmlformats-officedocument.presentationml.tags+xml"/>
  <Override PartName="/ppt/charts/chart24.xml" ContentType="application/vnd.openxmlformats-officedocument.drawingml.chart+xml"/>
  <Override PartName="/ppt/charts/style23.xml" ContentType="application/vnd.ms-office.chartstyle+xml"/>
  <Override PartName="/ppt/charts/colors23.xml" ContentType="application/vnd.ms-office.chartcolorstyle+xml"/>
  <Override PartName="/ppt/notesSlides/notesSlide5.xml" ContentType="application/vnd.openxmlformats-officedocument.presentationml.notesSlide+xml"/>
  <Override PartName="/ppt/charts/chart25.xml" ContentType="application/vnd.openxmlformats-officedocument.drawingml.chart+xml"/>
  <Override PartName="/ppt/charts/style24.xml" ContentType="application/vnd.ms-office.chartstyle+xml"/>
  <Override PartName="/ppt/charts/colors24.xml" ContentType="application/vnd.ms-office.chartcolorstyle+xml"/>
  <Override PartName="/ppt/tags/tag6.xml" ContentType="application/vnd.openxmlformats-officedocument.presentationml.tags+xml"/>
  <Override PartName="/ppt/charts/chart26.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7.xml" ContentType="application/vnd.openxmlformats-officedocument.drawingml.chart+xml"/>
  <Override PartName="/ppt/charts/style26.xml" ContentType="application/vnd.ms-office.chartstyle+xml"/>
  <Override PartName="/ppt/charts/colors26.xml" ContentType="application/vnd.ms-office.chartcolorstyle+xml"/>
  <Override PartName="/ppt/notesSlides/notesSlide6.xml" ContentType="application/vnd.openxmlformats-officedocument.presentationml.notesSlide+xml"/>
  <Override PartName="/ppt/charts/chart28.xml" ContentType="application/vnd.openxmlformats-officedocument.drawingml.chart+xml"/>
  <Override PartName="/ppt/charts/style27.xml" ContentType="application/vnd.ms-office.chartstyle+xml"/>
  <Override PartName="/ppt/charts/colors27.xml" ContentType="application/vnd.ms-office.chartcolorstyle+xml"/>
  <Override PartName="/ppt/tags/tag7.xml" ContentType="application/vnd.openxmlformats-officedocument.presentationml.tags+xml"/>
  <Override PartName="/ppt/charts/chart29.xml" ContentType="application/vnd.openxmlformats-officedocument.drawingml.chart+xml"/>
  <Override PartName="/ppt/charts/style28.xml" ContentType="application/vnd.ms-office.chartstyle+xml"/>
  <Override PartName="/ppt/charts/colors28.xml" ContentType="application/vnd.ms-office.chartcolorstyle+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tags/tag10.xml" ContentType="application/vnd.openxmlformats-officedocument.presentationml.tags+xml"/>
  <Override PartName="/ppt/notesSlides/notesSlide10.xml" ContentType="application/vnd.openxmlformats-officedocument.presentationml.notesSlide+xml"/>
  <Override PartName="/ppt/tags/tag11.xml" ContentType="application/vnd.openxmlformats-officedocument.presentationml.tags+xml"/>
  <Override PartName="/ppt/notesSlides/notesSlide11.xml" ContentType="application/vnd.openxmlformats-officedocument.presentationml.notesSlide+xml"/>
  <Override PartName="/ppt/tags/tag12.xml" ContentType="application/vnd.openxmlformats-officedocument.presentationml.tags+xml"/>
  <Override PartName="/ppt/notesSlides/notesSlide12.xml" ContentType="application/vnd.openxmlformats-officedocument.presentationml.notesSlide+xml"/>
  <Override PartName="/ppt/tags/tag1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5" r:id="rId2"/>
  </p:sldMasterIdLst>
  <p:notesMasterIdLst>
    <p:notesMasterId r:id="rId37"/>
  </p:notesMasterIdLst>
  <p:sldIdLst>
    <p:sldId id="256" r:id="rId3"/>
    <p:sldId id="316" r:id="rId4"/>
    <p:sldId id="404" r:id="rId5"/>
    <p:sldId id="360" r:id="rId6"/>
    <p:sldId id="466" r:id="rId7"/>
    <p:sldId id="467" r:id="rId8"/>
    <p:sldId id="461" r:id="rId9"/>
    <p:sldId id="437" r:id="rId10"/>
    <p:sldId id="463" r:id="rId11"/>
    <p:sldId id="462" r:id="rId12"/>
    <p:sldId id="431" r:id="rId13"/>
    <p:sldId id="459" r:id="rId14"/>
    <p:sldId id="434" r:id="rId15"/>
    <p:sldId id="436" r:id="rId16"/>
    <p:sldId id="435" r:id="rId17"/>
    <p:sldId id="460" r:id="rId18"/>
    <p:sldId id="469" r:id="rId19"/>
    <p:sldId id="439" r:id="rId20"/>
    <p:sldId id="438" r:id="rId21"/>
    <p:sldId id="464" r:id="rId22"/>
    <p:sldId id="398" r:id="rId23"/>
    <p:sldId id="451" r:id="rId24"/>
    <p:sldId id="450" r:id="rId25"/>
    <p:sldId id="454" r:id="rId26"/>
    <p:sldId id="405" r:id="rId27"/>
    <p:sldId id="458" r:id="rId28"/>
    <p:sldId id="429" r:id="rId29"/>
    <p:sldId id="380" r:id="rId30"/>
    <p:sldId id="445" r:id="rId31"/>
    <p:sldId id="470" r:id="rId32"/>
    <p:sldId id="471" r:id="rId33"/>
    <p:sldId id="472" r:id="rId34"/>
    <p:sldId id="394" r:id="rId35"/>
    <p:sldId id="271" r:id="rId36"/>
  </p:sldIdLst>
  <p:sldSz cx="7559675" cy="5219700"/>
  <p:notesSz cx="6797675" cy="9872663"/>
  <p:custDataLst>
    <p:tags r:id="rId38"/>
  </p:custDataLst>
  <p:defaultTextStyle>
    <a:defPPr>
      <a:defRPr lang="en-US"/>
    </a:defPPr>
    <a:lvl1pPr marL="0" algn="l" defTabSz="730240" rtl="0" eaLnBrk="1" latinLnBrk="0" hangingPunct="1">
      <a:defRPr sz="1437" kern="1200">
        <a:solidFill>
          <a:schemeClr val="tx1"/>
        </a:solidFill>
        <a:latin typeface="+mn-lt"/>
        <a:ea typeface="+mn-ea"/>
        <a:cs typeface="+mn-cs"/>
      </a:defRPr>
    </a:lvl1pPr>
    <a:lvl2pPr marL="365120" algn="l" defTabSz="730240" rtl="0" eaLnBrk="1" latinLnBrk="0" hangingPunct="1">
      <a:defRPr sz="1437" kern="1200">
        <a:solidFill>
          <a:schemeClr val="tx1"/>
        </a:solidFill>
        <a:latin typeface="+mn-lt"/>
        <a:ea typeface="+mn-ea"/>
        <a:cs typeface="+mn-cs"/>
      </a:defRPr>
    </a:lvl2pPr>
    <a:lvl3pPr marL="730240" algn="l" defTabSz="730240" rtl="0" eaLnBrk="1" latinLnBrk="0" hangingPunct="1">
      <a:defRPr sz="1437" kern="1200">
        <a:solidFill>
          <a:schemeClr val="tx1"/>
        </a:solidFill>
        <a:latin typeface="+mn-lt"/>
        <a:ea typeface="+mn-ea"/>
        <a:cs typeface="+mn-cs"/>
      </a:defRPr>
    </a:lvl3pPr>
    <a:lvl4pPr marL="1095360" algn="l" defTabSz="730240" rtl="0" eaLnBrk="1" latinLnBrk="0" hangingPunct="1">
      <a:defRPr sz="1437" kern="1200">
        <a:solidFill>
          <a:schemeClr val="tx1"/>
        </a:solidFill>
        <a:latin typeface="+mn-lt"/>
        <a:ea typeface="+mn-ea"/>
        <a:cs typeface="+mn-cs"/>
      </a:defRPr>
    </a:lvl4pPr>
    <a:lvl5pPr marL="1460480" algn="l" defTabSz="730240" rtl="0" eaLnBrk="1" latinLnBrk="0" hangingPunct="1">
      <a:defRPr sz="1437" kern="1200">
        <a:solidFill>
          <a:schemeClr val="tx1"/>
        </a:solidFill>
        <a:latin typeface="+mn-lt"/>
        <a:ea typeface="+mn-ea"/>
        <a:cs typeface="+mn-cs"/>
      </a:defRPr>
    </a:lvl5pPr>
    <a:lvl6pPr marL="1825600" algn="l" defTabSz="730240" rtl="0" eaLnBrk="1" latinLnBrk="0" hangingPunct="1">
      <a:defRPr sz="1437" kern="1200">
        <a:solidFill>
          <a:schemeClr val="tx1"/>
        </a:solidFill>
        <a:latin typeface="+mn-lt"/>
        <a:ea typeface="+mn-ea"/>
        <a:cs typeface="+mn-cs"/>
      </a:defRPr>
    </a:lvl6pPr>
    <a:lvl7pPr marL="2190720" algn="l" defTabSz="730240" rtl="0" eaLnBrk="1" latinLnBrk="0" hangingPunct="1">
      <a:defRPr sz="1437" kern="1200">
        <a:solidFill>
          <a:schemeClr val="tx1"/>
        </a:solidFill>
        <a:latin typeface="+mn-lt"/>
        <a:ea typeface="+mn-ea"/>
        <a:cs typeface="+mn-cs"/>
      </a:defRPr>
    </a:lvl7pPr>
    <a:lvl8pPr marL="2555839" algn="l" defTabSz="730240" rtl="0" eaLnBrk="1" latinLnBrk="0" hangingPunct="1">
      <a:defRPr sz="1437" kern="1200">
        <a:solidFill>
          <a:schemeClr val="tx1"/>
        </a:solidFill>
        <a:latin typeface="+mn-lt"/>
        <a:ea typeface="+mn-ea"/>
        <a:cs typeface="+mn-cs"/>
      </a:defRPr>
    </a:lvl8pPr>
    <a:lvl9pPr marL="2920959" algn="l" defTabSz="730240" rtl="0" eaLnBrk="1" latinLnBrk="0" hangingPunct="1">
      <a:defRPr sz="1437"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oira Leydon" initials="ML" lastIdx="8" clrIdx="0">
    <p:extLst>
      <p:ext uri="{19B8F6BF-5375-455C-9EA6-DF929625EA0E}">
        <p15:presenceInfo xmlns:p15="http://schemas.microsoft.com/office/powerpoint/2012/main" userId="S-1-5-21-3613581430-2666177177-3903649109-1123" providerId="AD"/>
      </p:ext>
    </p:extLst>
  </p:cmAuthor>
  <p:cmAuthor id="2" name="Colm ODwyer" initials="CO" lastIdx="3" clrIdx="1">
    <p:extLst>
      <p:ext uri="{19B8F6BF-5375-455C-9EA6-DF929625EA0E}">
        <p15:presenceInfo xmlns:p15="http://schemas.microsoft.com/office/powerpoint/2012/main" userId="S-1-5-21-1229272821-527237240-839522115-431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505F"/>
    <a:srgbClr val="4B2942"/>
    <a:srgbClr val="532E60"/>
    <a:srgbClr val="3095B4"/>
    <a:srgbClr val="247087"/>
    <a:srgbClr val="79C4DB"/>
    <a:srgbClr val="FFFFFF"/>
    <a:srgbClr val="50C9B5"/>
    <a:srgbClr val="CEC7B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3" autoAdjust="0"/>
    <p:restoredTop sz="94660"/>
  </p:normalViewPr>
  <p:slideViewPr>
    <p:cSldViewPr snapToGrid="0">
      <p:cViewPr varScale="1">
        <p:scale>
          <a:sx n="134" d="100"/>
          <a:sy n="134" d="100"/>
        </p:scale>
        <p:origin x="1458" y="12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commentAuthors" Target="commentAuthors.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gs" Target="tags/tag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0.xml"/><Relationship Id="rId1" Type="http://schemas.microsoft.com/office/2011/relationships/chartStyle" Target="style20.xml"/><Relationship Id="rId4" Type="http://schemas.openxmlformats.org/officeDocument/2006/relationships/package" Target="../embeddings/Microsoft_Excel_Worksheet19.xlsx"/></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Excel_Worksheet22.xlsx"/></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3.xml"/><Relationship Id="rId1" Type="http://schemas.microsoft.com/office/2011/relationships/chartStyle" Target="style23.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4.xml"/><Relationship Id="rId1" Type="http://schemas.microsoft.com/office/2011/relationships/chartStyle" Target="style24.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5.xml"/><Relationship Id="rId1" Type="http://schemas.microsoft.com/office/2011/relationships/chartStyle" Target="style25.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6.xml"/><Relationship Id="rId1" Type="http://schemas.microsoft.com/office/2011/relationships/chartStyle" Target="style26.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7.xml"/><Relationship Id="rId1" Type="http://schemas.microsoft.com/office/2011/relationships/chartStyle" Target="style27.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8.xml"/><Relationship Id="rId1" Type="http://schemas.microsoft.com/office/2011/relationships/chartStyle" Target="style2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tx2"/>
              </a:solidFill>
              <a:ln w="19050">
                <a:solidFill>
                  <a:schemeClr val="lt1"/>
                </a:solidFill>
              </a:ln>
              <a:effectLst/>
            </c:spPr>
            <c:extLst>
              <c:ext xmlns:c16="http://schemas.microsoft.com/office/drawing/2014/chart" uri="{C3380CC4-5D6E-409C-BE32-E72D297353CC}">
                <c16:uniqueId val="{00000001-F474-4C32-928C-25D322DB2FFD}"/>
              </c:ext>
            </c:extLst>
          </c:dPt>
          <c:dPt>
            <c:idx val="1"/>
            <c:bubble3D val="0"/>
            <c:spPr>
              <a:solidFill>
                <a:schemeClr val="tx2">
                  <a:lumMod val="60000"/>
                  <a:lumOff val="40000"/>
                </a:schemeClr>
              </a:solidFill>
              <a:ln w="19050">
                <a:solidFill>
                  <a:schemeClr val="lt1"/>
                </a:solidFill>
              </a:ln>
              <a:effectLst/>
            </c:spPr>
            <c:extLst>
              <c:ext xmlns:c16="http://schemas.microsoft.com/office/drawing/2014/chart" uri="{C3380CC4-5D6E-409C-BE32-E72D297353CC}">
                <c16:uniqueId val="{00000003-F474-4C32-928C-25D322DB2FFD}"/>
              </c:ext>
            </c:extLst>
          </c:dPt>
          <c:dPt>
            <c:idx val="2"/>
            <c:bubble3D val="0"/>
            <c:spPr>
              <a:solidFill>
                <a:schemeClr val="accent1"/>
              </a:solidFill>
              <a:ln w="19050">
                <a:solidFill>
                  <a:schemeClr val="lt1"/>
                </a:solidFill>
              </a:ln>
              <a:effectLst/>
            </c:spPr>
            <c:extLst>
              <c:ext xmlns:c16="http://schemas.microsoft.com/office/drawing/2014/chart" uri="{C3380CC4-5D6E-409C-BE32-E72D297353CC}">
                <c16:uniqueId val="{00000005-4402-4F09-858F-8243A8047245}"/>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Yes – a lot</c:v>
                </c:pt>
                <c:pt idx="1">
                  <c:v>Yes – a little</c:v>
                </c:pt>
                <c:pt idx="2">
                  <c:v>No</c:v>
                </c:pt>
              </c:strCache>
            </c:strRef>
          </c:cat>
          <c:val>
            <c:numRef>
              <c:f>Sheet1!$B$2:$B$4</c:f>
              <c:numCache>
                <c:formatCode>0%</c:formatCode>
                <c:ptCount val="3"/>
                <c:pt idx="0">
                  <c:v>0.67</c:v>
                </c:pt>
                <c:pt idx="1">
                  <c:v>0.26</c:v>
                </c:pt>
                <c:pt idx="2">
                  <c:v>7.0000000000000007E-2</c:v>
                </c:pt>
              </c:numCache>
            </c:numRef>
          </c:val>
          <c:extLst>
            <c:ext xmlns:c16="http://schemas.microsoft.com/office/drawing/2014/chart" uri="{C3380CC4-5D6E-409C-BE32-E72D297353CC}">
              <c16:uniqueId val="{00000004-F474-4C32-928C-25D322DB2FFD}"/>
            </c:ext>
          </c:extLst>
        </c:ser>
        <c:dLbls>
          <c:showLegendKey val="0"/>
          <c:showVal val="0"/>
          <c:showCatName val="0"/>
          <c:showSerName val="0"/>
          <c:showPercent val="0"/>
          <c:showBubbleSize val="0"/>
          <c:showLeaderLines val="1"/>
        </c:dLbls>
        <c:firstSliceAng val="292"/>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Sheet1!$A$2</c:f>
              <c:strCache>
                <c:ptCount val="1"/>
                <c:pt idx="0">
                  <c:v>Yes</c:v>
                </c:pt>
              </c:strCache>
            </c:strRef>
          </c:tx>
          <c:spPr>
            <a:solidFill>
              <a:schemeClr val="tx2"/>
            </a:solidFill>
            <a:ln w="19050">
              <a:solidFill>
                <a:schemeClr val="lt1"/>
              </a:solidFill>
            </a:ln>
            <a:effectLst/>
          </c:spPr>
          <c:invertIfNegative val="0"/>
          <c:dPt>
            <c:idx val="0"/>
            <c:invertIfNegative val="0"/>
            <c:bubble3D val="0"/>
            <c:spPr>
              <a:solidFill>
                <a:schemeClr val="tx2"/>
              </a:solidFill>
              <a:ln w="19050">
                <a:solidFill>
                  <a:schemeClr val="lt1"/>
                </a:solidFill>
              </a:ln>
              <a:effectLst/>
            </c:spPr>
            <c:extLst>
              <c:ext xmlns:c16="http://schemas.microsoft.com/office/drawing/2014/chart" uri="{C3380CC4-5D6E-409C-BE32-E72D297353CC}">
                <c16:uniqueId val="{00000001-65EC-4FED-AEFA-70A4565DCAB6}"/>
              </c:ext>
            </c:extLst>
          </c:dPt>
          <c:dLbls>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Column1</c:v>
                </c:pt>
              </c:strCache>
            </c:strRef>
          </c:cat>
          <c:val>
            <c:numRef>
              <c:f>Sheet1!$B$2</c:f>
              <c:numCache>
                <c:formatCode>0%</c:formatCode>
                <c:ptCount val="1"/>
                <c:pt idx="0">
                  <c:v>0.84</c:v>
                </c:pt>
              </c:numCache>
            </c:numRef>
          </c:val>
          <c:extLst>
            <c:ext xmlns:c16="http://schemas.microsoft.com/office/drawing/2014/chart" uri="{C3380CC4-5D6E-409C-BE32-E72D297353CC}">
              <c16:uniqueId val="{00000002-65EC-4FED-AEFA-70A4565DCAB6}"/>
            </c:ext>
          </c:extLst>
        </c:ser>
        <c:ser>
          <c:idx val="1"/>
          <c:order val="1"/>
          <c:tx>
            <c:strRef>
              <c:f>Sheet1!$A$3</c:f>
              <c:strCache>
                <c:ptCount val="1"/>
                <c:pt idx="0">
                  <c:v>No</c:v>
                </c:pt>
              </c:strCache>
            </c:strRef>
          </c:tx>
          <c:spPr>
            <a:solidFill>
              <a:schemeClr val="accent1"/>
            </a:solidFill>
            <a:ln w="19050">
              <a:solidFill>
                <a:schemeClr val="lt1"/>
              </a:solidFill>
            </a:ln>
            <a:effectLst/>
          </c:spPr>
          <c:invertIfNegative val="0"/>
          <c:dPt>
            <c:idx val="0"/>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04-65EC-4FED-AEFA-70A4565DCAB6}"/>
              </c:ext>
            </c:extLst>
          </c:dPt>
          <c:dLbls>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Column1</c:v>
                </c:pt>
              </c:strCache>
            </c:strRef>
          </c:cat>
          <c:val>
            <c:numRef>
              <c:f>Sheet1!$B$3</c:f>
              <c:numCache>
                <c:formatCode>0%</c:formatCode>
                <c:ptCount val="1"/>
                <c:pt idx="0">
                  <c:v>0.16</c:v>
                </c:pt>
              </c:numCache>
            </c:numRef>
          </c:val>
          <c:extLst>
            <c:ext xmlns:c16="http://schemas.microsoft.com/office/drawing/2014/chart" uri="{C3380CC4-5D6E-409C-BE32-E72D297353CC}">
              <c16:uniqueId val="{00000005-65EC-4FED-AEFA-70A4565DCAB6}"/>
            </c:ext>
          </c:extLst>
        </c:ser>
        <c:dLbls>
          <c:dLblPos val="ctr"/>
          <c:showLegendKey val="0"/>
          <c:showVal val="1"/>
          <c:showCatName val="0"/>
          <c:showSerName val="0"/>
          <c:showPercent val="0"/>
          <c:showBubbleSize val="0"/>
        </c:dLbls>
        <c:gapWidth val="50"/>
        <c:overlap val="100"/>
        <c:axId val="484757824"/>
        <c:axId val="484766560"/>
      </c:barChart>
      <c:catAx>
        <c:axId val="484757824"/>
        <c:scaling>
          <c:orientation val="minMax"/>
        </c:scaling>
        <c:delete val="1"/>
        <c:axPos val="t"/>
        <c:numFmt formatCode="General" sourceLinked="1"/>
        <c:majorTickMark val="out"/>
        <c:minorTickMark val="none"/>
        <c:tickLblPos val="nextTo"/>
        <c:crossAx val="484766560"/>
        <c:crosses val="autoZero"/>
        <c:auto val="1"/>
        <c:lblAlgn val="ctr"/>
        <c:lblOffset val="100"/>
        <c:noMultiLvlLbl val="0"/>
      </c:catAx>
      <c:valAx>
        <c:axId val="484766560"/>
        <c:scaling>
          <c:orientation val="maxMin"/>
          <c:max val="1"/>
          <c:min val="0"/>
        </c:scaling>
        <c:delete val="1"/>
        <c:axPos val="l"/>
        <c:numFmt formatCode="0%" sourceLinked="1"/>
        <c:majorTickMark val="out"/>
        <c:minorTickMark val="none"/>
        <c:tickLblPos val="nextTo"/>
        <c:crossAx val="484757824"/>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Sheet1!$A$2</c:f>
              <c:strCache>
                <c:ptCount val="1"/>
                <c:pt idx="0">
                  <c:v>Yes</c:v>
                </c:pt>
              </c:strCache>
            </c:strRef>
          </c:tx>
          <c:spPr>
            <a:solidFill>
              <a:schemeClr val="tx2"/>
            </a:solidFill>
            <a:ln w="19050">
              <a:solidFill>
                <a:schemeClr val="lt1"/>
              </a:solidFill>
            </a:ln>
            <a:effectLst/>
          </c:spPr>
          <c:invertIfNegative val="0"/>
          <c:dPt>
            <c:idx val="0"/>
            <c:invertIfNegative val="0"/>
            <c:bubble3D val="0"/>
            <c:spPr>
              <a:solidFill>
                <a:schemeClr val="tx2"/>
              </a:solidFill>
              <a:ln w="19050">
                <a:solidFill>
                  <a:schemeClr val="lt1"/>
                </a:solidFill>
              </a:ln>
              <a:effectLst/>
            </c:spPr>
            <c:extLst>
              <c:ext xmlns:c16="http://schemas.microsoft.com/office/drawing/2014/chart" uri="{C3380CC4-5D6E-409C-BE32-E72D297353CC}">
                <c16:uniqueId val="{00000001-65EC-4FED-AEFA-70A4565DCAB6}"/>
              </c:ext>
            </c:extLst>
          </c:dPt>
          <c:dLbls>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Column1</c:v>
                </c:pt>
              </c:strCache>
            </c:strRef>
          </c:cat>
          <c:val>
            <c:numRef>
              <c:f>Sheet1!$B$2</c:f>
              <c:numCache>
                <c:formatCode>0%</c:formatCode>
                <c:ptCount val="1"/>
                <c:pt idx="0">
                  <c:v>0.55000000000000004</c:v>
                </c:pt>
              </c:numCache>
            </c:numRef>
          </c:val>
          <c:extLst>
            <c:ext xmlns:c16="http://schemas.microsoft.com/office/drawing/2014/chart" uri="{C3380CC4-5D6E-409C-BE32-E72D297353CC}">
              <c16:uniqueId val="{00000002-65EC-4FED-AEFA-70A4565DCAB6}"/>
            </c:ext>
          </c:extLst>
        </c:ser>
        <c:ser>
          <c:idx val="1"/>
          <c:order val="1"/>
          <c:tx>
            <c:strRef>
              <c:f>Sheet1!$A$3</c:f>
              <c:strCache>
                <c:ptCount val="1"/>
                <c:pt idx="0">
                  <c:v>No</c:v>
                </c:pt>
              </c:strCache>
            </c:strRef>
          </c:tx>
          <c:spPr>
            <a:solidFill>
              <a:schemeClr val="accent1"/>
            </a:solidFill>
            <a:ln w="19050">
              <a:solidFill>
                <a:schemeClr val="lt1"/>
              </a:solidFill>
            </a:ln>
            <a:effectLst/>
          </c:spPr>
          <c:invertIfNegative val="0"/>
          <c:dPt>
            <c:idx val="0"/>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04-65EC-4FED-AEFA-70A4565DCAB6}"/>
              </c:ext>
            </c:extLst>
          </c:dPt>
          <c:dLbls>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Column1</c:v>
                </c:pt>
              </c:strCache>
            </c:strRef>
          </c:cat>
          <c:val>
            <c:numRef>
              <c:f>Sheet1!$B$3</c:f>
              <c:numCache>
                <c:formatCode>0%</c:formatCode>
                <c:ptCount val="1"/>
                <c:pt idx="0">
                  <c:v>0.45</c:v>
                </c:pt>
              </c:numCache>
            </c:numRef>
          </c:val>
          <c:extLst>
            <c:ext xmlns:c16="http://schemas.microsoft.com/office/drawing/2014/chart" uri="{C3380CC4-5D6E-409C-BE32-E72D297353CC}">
              <c16:uniqueId val="{00000005-65EC-4FED-AEFA-70A4565DCAB6}"/>
            </c:ext>
          </c:extLst>
        </c:ser>
        <c:dLbls>
          <c:dLblPos val="ctr"/>
          <c:showLegendKey val="0"/>
          <c:showVal val="1"/>
          <c:showCatName val="0"/>
          <c:showSerName val="0"/>
          <c:showPercent val="0"/>
          <c:showBubbleSize val="0"/>
        </c:dLbls>
        <c:gapWidth val="50"/>
        <c:overlap val="100"/>
        <c:axId val="484757824"/>
        <c:axId val="484766560"/>
      </c:barChart>
      <c:catAx>
        <c:axId val="484757824"/>
        <c:scaling>
          <c:orientation val="minMax"/>
        </c:scaling>
        <c:delete val="1"/>
        <c:axPos val="t"/>
        <c:numFmt formatCode="General" sourceLinked="1"/>
        <c:majorTickMark val="out"/>
        <c:minorTickMark val="none"/>
        <c:tickLblPos val="nextTo"/>
        <c:crossAx val="484766560"/>
        <c:crosses val="autoZero"/>
        <c:auto val="1"/>
        <c:lblAlgn val="ctr"/>
        <c:lblOffset val="100"/>
        <c:noMultiLvlLbl val="0"/>
      </c:catAx>
      <c:valAx>
        <c:axId val="484766560"/>
        <c:scaling>
          <c:orientation val="maxMin"/>
          <c:max val="1"/>
          <c:min val="0"/>
        </c:scaling>
        <c:delete val="1"/>
        <c:axPos val="l"/>
        <c:numFmt formatCode="0%" sourceLinked="1"/>
        <c:majorTickMark val="out"/>
        <c:minorTickMark val="none"/>
        <c:tickLblPos val="nextTo"/>
        <c:crossAx val="484757824"/>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Not enough teachers graduating in certain subject areas</c:v>
                </c:pt>
                <c:pt idx="1">
                  <c:v>Cost of 2-year PME is discouraging graduates to enter the teaching profession</c:v>
                </c:pt>
                <c:pt idx="2">
                  <c:v>Teaching as a career is not sufficiently attractive anymore</c:v>
                </c:pt>
                <c:pt idx="3">
                  <c:v>Unequal pay </c:v>
                </c:pt>
                <c:pt idx="4">
                  <c:v>Qualified teachers are moving out of teaching into other careers</c:v>
                </c:pt>
                <c:pt idx="5">
                  <c:v>Cost of local accommodation is a deterrent to working in my school</c:v>
                </c:pt>
                <c:pt idx="6">
                  <c:v>Workload and intensification of teachers’ work </c:v>
                </c:pt>
                <c:pt idx="7">
                  <c:v>Not enough teachers qualified to teach in Irish-medium schools</c:v>
                </c:pt>
                <c:pt idx="8">
                  <c:v>Other</c:v>
                </c:pt>
              </c:strCache>
            </c:strRef>
          </c:cat>
          <c:val>
            <c:numRef>
              <c:f>Sheet1!$B$2:$B$10</c:f>
              <c:numCache>
                <c:formatCode>0%</c:formatCode>
                <c:ptCount val="9"/>
                <c:pt idx="0">
                  <c:v>0.7</c:v>
                </c:pt>
                <c:pt idx="1">
                  <c:v>0.57999999999999996</c:v>
                </c:pt>
                <c:pt idx="2">
                  <c:v>0.45</c:v>
                </c:pt>
                <c:pt idx="3">
                  <c:v>0.3</c:v>
                </c:pt>
                <c:pt idx="4">
                  <c:v>0.3</c:v>
                </c:pt>
                <c:pt idx="5">
                  <c:v>0.25</c:v>
                </c:pt>
                <c:pt idx="6">
                  <c:v>0.25</c:v>
                </c:pt>
                <c:pt idx="7">
                  <c:v>7.0000000000000007E-2</c:v>
                </c:pt>
                <c:pt idx="8">
                  <c:v>0.17</c:v>
                </c:pt>
              </c:numCache>
            </c:numRef>
          </c:val>
          <c:extLst>
            <c:ext xmlns:c16="http://schemas.microsoft.com/office/drawing/2014/chart" uri="{C3380CC4-5D6E-409C-BE32-E72D297353CC}">
              <c16:uniqueId val="{0000000C-96B3-41A7-A154-6E6DCD114318}"/>
            </c:ext>
          </c:extLst>
        </c:ser>
        <c:dLbls>
          <c:dLblPos val="outEnd"/>
          <c:showLegendKey val="0"/>
          <c:showVal val="1"/>
          <c:showCatName val="0"/>
          <c:showSerName val="0"/>
          <c:showPercent val="0"/>
          <c:showBubbleSize val="0"/>
        </c:dLbls>
        <c:gapWidth val="30"/>
        <c:axId val="719322904"/>
        <c:axId val="719325256"/>
      </c:barChart>
      <c:catAx>
        <c:axId val="719322904"/>
        <c:scaling>
          <c:orientation val="maxMin"/>
        </c:scaling>
        <c:delete val="1"/>
        <c:axPos val="l"/>
        <c:numFmt formatCode="General" sourceLinked="1"/>
        <c:majorTickMark val="none"/>
        <c:minorTickMark val="none"/>
        <c:tickLblPos val="nextTo"/>
        <c:crossAx val="719325256"/>
        <c:crosses val="autoZero"/>
        <c:auto val="1"/>
        <c:lblAlgn val="ctr"/>
        <c:lblOffset val="100"/>
        <c:noMultiLvlLbl val="0"/>
      </c:catAx>
      <c:valAx>
        <c:axId val="719325256"/>
        <c:scaling>
          <c:orientation val="minMax"/>
          <c:max val="1"/>
          <c:min val="0"/>
        </c:scaling>
        <c:delete val="1"/>
        <c:axPos val="t"/>
        <c:numFmt formatCode="0%" sourceLinked="1"/>
        <c:majorTickMark val="none"/>
        <c:minorTickMark val="none"/>
        <c:tickLblPos val="nextTo"/>
        <c:crossAx val="719322904"/>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Sheet1!$A$2</c:f>
              <c:strCache>
                <c:ptCount val="1"/>
                <c:pt idx="0">
                  <c:v>Yes</c:v>
                </c:pt>
              </c:strCache>
            </c:strRef>
          </c:tx>
          <c:spPr>
            <a:solidFill>
              <a:schemeClr val="tx2"/>
            </a:solidFill>
            <a:ln w="19050">
              <a:solidFill>
                <a:schemeClr val="lt1"/>
              </a:solidFill>
            </a:ln>
            <a:effectLst/>
          </c:spPr>
          <c:invertIfNegative val="0"/>
          <c:dPt>
            <c:idx val="0"/>
            <c:invertIfNegative val="0"/>
            <c:bubble3D val="0"/>
            <c:spPr>
              <a:solidFill>
                <a:schemeClr val="tx2"/>
              </a:solidFill>
              <a:ln w="19050">
                <a:solidFill>
                  <a:schemeClr val="lt1"/>
                </a:solidFill>
              </a:ln>
              <a:effectLst/>
            </c:spPr>
            <c:extLst>
              <c:ext xmlns:c16="http://schemas.microsoft.com/office/drawing/2014/chart" uri="{C3380CC4-5D6E-409C-BE32-E72D297353CC}">
                <c16:uniqueId val="{00000001-2935-4804-9466-EFA6B50F251F}"/>
              </c:ext>
            </c:extLst>
          </c:dPt>
          <c:dLbls>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Column1</c:v>
                </c:pt>
              </c:strCache>
            </c:strRef>
          </c:cat>
          <c:val>
            <c:numRef>
              <c:f>Sheet1!$B$2</c:f>
              <c:numCache>
                <c:formatCode>0%</c:formatCode>
                <c:ptCount val="1"/>
                <c:pt idx="0">
                  <c:v>0.86</c:v>
                </c:pt>
              </c:numCache>
            </c:numRef>
          </c:val>
          <c:extLst>
            <c:ext xmlns:c16="http://schemas.microsoft.com/office/drawing/2014/chart" uri="{C3380CC4-5D6E-409C-BE32-E72D297353CC}">
              <c16:uniqueId val="{00000002-2935-4804-9466-EFA6B50F251F}"/>
            </c:ext>
          </c:extLst>
        </c:ser>
        <c:ser>
          <c:idx val="1"/>
          <c:order val="1"/>
          <c:tx>
            <c:strRef>
              <c:f>Sheet1!$A$3</c:f>
              <c:strCache>
                <c:ptCount val="1"/>
                <c:pt idx="0">
                  <c:v>No</c:v>
                </c:pt>
              </c:strCache>
            </c:strRef>
          </c:tx>
          <c:spPr>
            <a:solidFill>
              <a:schemeClr val="accent1"/>
            </a:solidFill>
            <a:ln w="19050">
              <a:solidFill>
                <a:schemeClr val="lt1"/>
              </a:solidFill>
            </a:ln>
            <a:effectLst/>
          </c:spPr>
          <c:invertIfNegative val="0"/>
          <c:dPt>
            <c:idx val="0"/>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04-2935-4804-9466-EFA6B50F251F}"/>
              </c:ext>
            </c:extLst>
          </c:dPt>
          <c:dLbls>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Column1</c:v>
                </c:pt>
              </c:strCache>
            </c:strRef>
          </c:cat>
          <c:val>
            <c:numRef>
              <c:f>Sheet1!$B$3</c:f>
              <c:numCache>
                <c:formatCode>0%</c:formatCode>
                <c:ptCount val="1"/>
                <c:pt idx="0">
                  <c:v>0.14000000000000001</c:v>
                </c:pt>
              </c:numCache>
            </c:numRef>
          </c:val>
          <c:extLst>
            <c:ext xmlns:c16="http://schemas.microsoft.com/office/drawing/2014/chart" uri="{C3380CC4-5D6E-409C-BE32-E72D297353CC}">
              <c16:uniqueId val="{00000005-2935-4804-9466-EFA6B50F251F}"/>
            </c:ext>
          </c:extLst>
        </c:ser>
        <c:dLbls>
          <c:dLblPos val="ctr"/>
          <c:showLegendKey val="0"/>
          <c:showVal val="1"/>
          <c:showCatName val="0"/>
          <c:showSerName val="0"/>
          <c:showPercent val="0"/>
          <c:showBubbleSize val="0"/>
        </c:dLbls>
        <c:gapWidth val="50"/>
        <c:overlap val="100"/>
        <c:axId val="484757824"/>
        <c:axId val="484766560"/>
      </c:barChart>
      <c:catAx>
        <c:axId val="484757824"/>
        <c:scaling>
          <c:orientation val="minMax"/>
        </c:scaling>
        <c:delete val="1"/>
        <c:axPos val="t"/>
        <c:numFmt formatCode="General" sourceLinked="1"/>
        <c:majorTickMark val="out"/>
        <c:minorTickMark val="none"/>
        <c:tickLblPos val="nextTo"/>
        <c:crossAx val="484766560"/>
        <c:crosses val="autoZero"/>
        <c:auto val="1"/>
        <c:lblAlgn val="ctr"/>
        <c:lblOffset val="100"/>
        <c:noMultiLvlLbl val="0"/>
      </c:catAx>
      <c:valAx>
        <c:axId val="484766560"/>
        <c:scaling>
          <c:orientation val="maxMin"/>
          <c:max val="1"/>
          <c:min val="0"/>
        </c:scaling>
        <c:delete val="1"/>
        <c:axPos val="l"/>
        <c:numFmt formatCode="0%" sourceLinked="1"/>
        <c:majorTickMark val="out"/>
        <c:minorTickMark val="none"/>
        <c:tickLblPos val="nextTo"/>
        <c:crossAx val="484757824"/>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Principal/Deputy Principal stood in</c:v>
                </c:pt>
                <c:pt idx="1">
                  <c:v>Student teacher/s paid to provide cover</c:v>
                </c:pt>
                <c:pt idx="2">
                  <c:v>Non-qualified teacher/s employed</c:v>
                </c:pt>
                <c:pt idx="3">
                  <c:v>Teachers on Supervision and Substitution rota re-deployed to meet the contingency</c:v>
                </c:pt>
                <c:pt idx="4">
                  <c:v>Class/es sent home for remote teaching</c:v>
                </c:pt>
              </c:strCache>
            </c:strRef>
          </c:cat>
          <c:val>
            <c:numRef>
              <c:f>Sheet1!$B$2:$B$6</c:f>
              <c:numCache>
                <c:formatCode>0%</c:formatCode>
                <c:ptCount val="5"/>
                <c:pt idx="0">
                  <c:v>0.92</c:v>
                </c:pt>
                <c:pt idx="1">
                  <c:v>0.81</c:v>
                </c:pt>
                <c:pt idx="2">
                  <c:v>0.68</c:v>
                </c:pt>
                <c:pt idx="3">
                  <c:v>0.39</c:v>
                </c:pt>
                <c:pt idx="4">
                  <c:v>0.03</c:v>
                </c:pt>
              </c:numCache>
            </c:numRef>
          </c:val>
          <c:extLst>
            <c:ext xmlns:c16="http://schemas.microsoft.com/office/drawing/2014/chart" uri="{C3380CC4-5D6E-409C-BE32-E72D297353CC}">
              <c16:uniqueId val="{00000000-BFBE-41E3-836E-79E739DD677D}"/>
            </c:ext>
          </c:extLst>
        </c:ser>
        <c:dLbls>
          <c:showLegendKey val="0"/>
          <c:showVal val="0"/>
          <c:showCatName val="0"/>
          <c:showSerName val="0"/>
          <c:showPercent val="0"/>
          <c:showBubbleSize val="0"/>
        </c:dLbls>
        <c:gapWidth val="30"/>
        <c:axId val="510565824"/>
        <c:axId val="510563328"/>
      </c:barChart>
      <c:catAx>
        <c:axId val="510565824"/>
        <c:scaling>
          <c:orientation val="maxMin"/>
        </c:scaling>
        <c:delete val="1"/>
        <c:axPos val="l"/>
        <c:numFmt formatCode="General" sourceLinked="1"/>
        <c:majorTickMark val="none"/>
        <c:minorTickMark val="none"/>
        <c:tickLblPos val="nextTo"/>
        <c:crossAx val="510563328"/>
        <c:crosses val="autoZero"/>
        <c:auto val="1"/>
        <c:lblAlgn val="ctr"/>
        <c:lblOffset val="100"/>
        <c:noMultiLvlLbl val="0"/>
      </c:catAx>
      <c:valAx>
        <c:axId val="510563328"/>
        <c:scaling>
          <c:orientation val="minMax"/>
          <c:max val="1"/>
          <c:min val="0"/>
        </c:scaling>
        <c:delete val="1"/>
        <c:axPos val="t"/>
        <c:numFmt formatCode="0%" sourceLinked="1"/>
        <c:majorTickMark val="none"/>
        <c:minorTickMark val="none"/>
        <c:tickLblPos val="nextTo"/>
        <c:crossAx val="510565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Sheet1!$C$1</c:f>
              <c:strCache>
                <c:ptCount val="1"/>
                <c:pt idx="0">
                  <c:v>Series 2</c:v>
                </c:pt>
              </c:strCache>
            </c:strRef>
          </c:tx>
          <c:spPr>
            <a:solidFill>
              <a:schemeClr val="accent1"/>
            </a:solidFill>
            <a:ln>
              <a:noFill/>
            </a:ln>
            <a:effectLst/>
          </c:spPr>
          <c:invertIfNegative val="0"/>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05-4102-4EAC-AD2E-73E796338256}"/>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06-4102-4EAC-AD2E-73E796338256}"/>
              </c:ext>
            </c:extLst>
          </c:dPt>
          <c:dLbls>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Smaller classes</c:v>
                </c:pt>
                <c:pt idx="1">
                  <c:v>Adequate work-space for teachers</c:v>
                </c:pt>
                <c:pt idx="2">
                  <c:v>Strong cleaning regime in school </c:v>
                </c:pt>
                <c:pt idx="3">
                  <c:v>Adequate staffroom/canteen space</c:v>
                </c:pt>
                <c:pt idx="4">
                  <c:v>Improve air conditioning/ventilation   system</c:v>
                </c:pt>
                <c:pt idx="5">
                  <c:v>Upgrade toilet/sanitary facilities in the school</c:v>
                </c:pt>
                <c:pt idx="6">
                  <c:v>Extend size of communal spaces in the school</c:v>
                </c:pt>
                <c:pt idx="7">
                  <c:v>Adequate canteen facilities for students</c:v>
                </c:pt>
                <c:pt idx="8">
                  <c:v>Install HEPA air purifiers</c:v>
                </c:pt>
                <c:pt idx="9">
                  <c:v>Improve school heating system</c:v>
                </c:pt>
                <c:pt idx="10">
                  <c:v>Improve leisure/walking space on school grounds</c:v>
                </c:pt>
                <c:pt idx="11">
                  <c:v>Ensure classrooms are sound-proof</c:v>
                </c:pt>
                <c:pt idx="12">
                  <c:v>Other</c:v>
                </c:pt>
                <c:pt idx="13">
                  <c:v>None of these</c:v>
                </c:pt>
              </c:strCache>
            </c:strRef>
          </c:cat>
          <c:val>
            <c:numRef>
              <c:f>Sheet1!$C$2:$C$15</c:f>
              <c:numCache>
                <c:formatCode>0%</c:formatCode>
                <c:ptCount val="14"/>
                <c:pt idx="0">
                  <c:v>0.77</c:v>
                </c:pt>
                <c:pt idx="1">
                  <c:v>0.71</c:v>
                </c:pt>
                <c:pt idx="2">
                  <c:v>0.67</c:v>
                </c:pt>
                <c:pt idx="3">
                  <c:v>0.63</c:v>
                </c:pt>
                <c:pt idx="4">
                  <c:v>0.57999999999999996</c:v>
                </c:pt>
                <c:pt idx="5">
                  <c:v>0.47</c:v>
                </c:pt>
                <c:pt idx="6">
                  <c:v>0.47</c:v>
                </c:pt>
                <c:pt idx="7">
                  <c:v>0.44</c:v>
                </c:pt>
                <c:pt idx="8">
                  <c:v>0.41</c:v>
                </c:pt>
                <c:pt idx="9">
                  <c:v>0.4</c:v>
                </c:pt>
                <c:pt idx="10">
                  <c:v>0.28000000000000003</c:v>
                </c:pt>
                <c:pt idx="11">
                  <c:v>0.21</c:v>
                </c:pt>
                <c:pt idx="12">
                  <c:v>0.04</c:v>
                </c:pt>
                <c:pt idx="13">
                  <c:v>0.01</c:v>
                </c:pt>
              </c:numCache>
            </c:numRef>
          </c:val>
          <c:extLst>
            <c:ext xmlns:c16="http://schemas.microsoft.com/office/drawing/2014/chart" uri="{C3380CC4-5D6E-409C-BE32-E72D297353CC}">
              <c16:uniqueId val="{00000004-523A-490C-8FCE-4FAF2BFA5752}"/>
            </c:ext>
          </c:extLst>
        </c:ser>
        <c:dLbls>
          <c:dLblPos val="outEnd"/>
          <c:showLegendKey val="0"/>
          <c:showVal val="1"/>
          <c:showCatName val="0"/>
          <c:showSerName val="0"/>
          <c:showPercent val="0"/>
          <c:showBubbleSize val="0"/>
        </c:dLbls>
        <c:gapWidth val="30"/>
        <c:axId val="719323296"/>
        <c:axId val="719325648"/>
      </c:barChart>
      <c:catAx>
        <c:axId val="719323296"/>
        <c:scaling>
          <c:orientation val="maxMin"/>
        </c:scaling>
        <c:delete val="1"/>
        <c:axPos val="l"/>
        <c:numFmt formatCode="General" sourceLinked="1"/>
        <c:majorTickMark val="none"/>
        <c:minorTickMark val="none"/>
        <c:tickLblPos val="nextTo"/>
        <c:crossAx val="719325648"/>
        <c:crosses val="autoZero"/>
        <c:auto val="1"/>
        <c:lblAlgn val="ctr"/>
        <c:lblOffset val="100"/>
        <c:noMultiLvlLbl val="0"/>
      </c:catAx>
      <c:valAx>
        <c:axId val="719325648"/>
        <c:scaling>
          <c:orientation val="minMax"/>
          <c:max val="1"/>
          <c:min val="0"/>
        </c:scaling>
        <c:delete val="1"/>
        <c:axPos val="t"/>
        <c:numFmt formatCode="0%" sourceLinked="1"/>
        <c:majorTickMark val="none"/>
        <c:minorTickMark val="none"/>
        <c:tickLblPos val="nextTo"/>
        <c:crossAx val="719323296"/>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9722-42FF-9B48-43384740F26A}"/>
              </c:ext>
            </c:extLst>
          </c:dPt>
          <c:dPt>
            <c:idx val="1"/>
            <c:bubble3D val="0"/>
            <c:spPr>
              <a:solidFill>
                <a:schemeClr val="tx2"/>
              </a:solidFill>
              <a:ln w="19050">
                <a:solidFill>
                  <a:schemeClr val="lt1"/>
                </a:solidFill>
              </a:ln>
              <a:effectLst/>
            </c:spPr>
            <c:extLst>
              <c:ext xmlns:c16="http://schemas.microsoft.com/office/drawing/2014/chart" uri="{C3380CC4-5D6E-409C-BE32-E72D297353CC}">
                <c16:uniqueId val="{00000003-9722-42FF-9B48-43384740F26A}"/>
              </c:ext>
            </c:extLst>
          </c:dPt>
          <c:dPt>
            <c:idx val="2"/>
            <c:bubble3D val="0"/>
            <c:spPr>
              <a:solidFill>
                <a:schemeClr val="bg1">
                  <a:lumMod val="65000"/>
                </a:schemeClr>
              </a:solidFill>
              <a:ln w="19050">
                <a:solidFill>
                  <a:schemeClr val="lt1"/>
                </a:solidFill>
              </a:ln>
              <a:effectLst/>
            </c:spPr>
            <c:extLst>
              <c:ext xmlns:c16="http://schemas.microsoft.com/office/drawing/2014/chart" uri="{C3380CC4-5D6E-409C-BE32-E72D297353CC}">
                <c16:uniqueId val="{00000006-9722-42FF-9B48-43384740F26A}"/>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Yes</c:v>
                </c:pt>
                <c:pt idx="1">
                  <c:v>No</c:v>
                </c:pt>
                <c:pt idx="2">
                  <c:v>Don't know</c:v>
                </c:pt>
              </c:strCache>
            </c:strRef>
          </c:cat>
          <c:val>
            <c:numRef>
              <c:f>Sheet1!$B$2:$B$4</c:f>
              <c:numCache>
                <c:formatCode>0%</c:formatCode>
                <c:ptCount val="3"/>
                <c:pt idx="0">
                  <c:v>0.43</c:v>
                </c:pt>
                <c:pt idx="1">
                  <c:v>0.51</c:v>
                </c:pt>
                <c:pt idx="2">
                  <c:v>0.06</c:v>
                </c:pt>
              </c:numCache>
            </c:numRef>
          </c:val>
          <c:extLst>
            <c:ext xmlns:c16="http://schemas.microsoft.com/office/drawing/2014/chart" uri="{C3380CC4-5D6E-409C-BE32-E72D297353CC}">
              <c16:uniqueId val="{00000004-9722-42FF-9B48-43384740F26A}"/>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tx2"/>
            </a:solidFill>
            <a:ln>
              <a:noFill/>
            </a:ln>
            <a:effectLst/>
          </c:spPr>
          <c:invertIfNegative val="0"/>
          <c:dPt>
            <c:idx val="9"/>
            <c:invertIfNegative val="0"/>
            <c:bubble3D val="0"/>
            <c:spPr>
              <a:solidFill>
                <a:schemeClr val="tx2"/>
              </a:solidFill>
              <a:ln>
                <a:noFill/>
              </a:ln>
              <a:effectLst/>
            </c:spPr>
            <c:extLst>
              <c:ext xmlns:c16="http://schemas.microsoft.com/office/drawing/2014/chart" uri="{C3380CC4-5D6E-409C-BE32-E72D297353CC}">
                <c16:uniqueId val="{00000001-1B19-4DE8-BE90-F242868AE1FD}"/>
              </c:ext>
            </c:extLst>
          </c:dPt>
          <c:dPt>
            <c:idx val="10"/>
            <c:invertIfNegative val="0"/>
            <c:bubble3D val="0"/>
            <c:spPr>
              <a:solidFill>
                <a:schemeClr val="tx2"/>
              </a:solidFill>
              <a:ln>
                <a:noFill/>
              </a:ln>
              <a:effectLst/>
            </c:spPr>
            <c:extLst>
              <c:ext xmlns:c16="http://schemas.microsoft.com/office/drawing/2014/chart" uri="{C3380CC4-5D6E-409C-BE32-E72D297353CC}">
                <c16:uniqueId val="{00000003-1B19-4DE8-BE90-F242868AE1FD}"/>
              </c:ext>
            </c:extLst>
          </c:dPt>
          <c:dPt>
            <c:idx val="11"/>
            <c:invertIfNegative val="0"/>
            <c:bubble3D val="0"/>
            <c:spPr>
              <a:solidFill>
                <a:schemeClr val="tx2"/>
              </a:solidFill>
              <a:ln>
                <a:noFill/>
              </a:ln>
              <a:effectLst/>
            </c:spPr>
            <c:extLst>
              <c:ext xmlns:c16="http://schemas.microsoft.com/office/drawing/2014/chart" uri="{C3380CC4-5D6E-409C-BE32-E72D297353CC}">
                <c16:uniqueId val="{00000005-1B19-4DE8-BE90-F242868AE1FD}"/>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Sheet1!$A$2:$A$19</c:f>
              <c:strCache>
                <c:ptCount val="18"/>
                <c:pt idx="0">
                  <c:v>Workload</c:v>
                </c:pt>
                <c:pt idx="1">
                  <c:v>Increasing work intensity</c:v>
                </c:pt>
                <c:pt idx="2">
                  <c:v>Negative media narrative about teachers</c:v>
                </c:pt>
                <c:pt idx="3">
                  <c:v>Pandemic and its impact on school life</c:v>
                </c:pt>
                <c:pt idx="4">
                  <c:v>Constant innovation and change in education</c:v>
                </c:pt>
                <c:pt idx="5">
                  <c:v>Curriculum changes </c:v>
                </c:pt>
                <c:pt idx="6">
                  <c:v>School inspections/evaluations</c:v>
                </c:pt>
                <c:pt idx="7">
                  <c:v>Quality of relationship with school management</c:v>
                </c:pt>
                <c:pt idx="8">
                  <c:v>Class size</c:v>
                </c:pt>
                <c:pt idx="9">
                  <c:v>Differentiation challenge in the classroom</c:v>
                </c:pt>
                <c:pt idx="10">
                  <c:v>Concerns about students' wellbeing/welfare</c:v>
                </c:pt>
                <c:pt idx="11">
                  <c:v>Quality of relationships among staff</c:v>
                </c:pt>
                <c:pt idx="12">
                  <c:v>Unequal pay for equal work</c:v>
                </c:pt>
                <c:pt idx="13">
                  <c:v>Challenge of teaching students with special educational needs</c:v>
                </c:pt>
                <c:pt idx="14">
                  <c:v>Classroom discipline/negative student behaviour</c:v>
                </c:pt>
                <c:pt idx="15">
                  <c:v>Family issues/home life</c:v>
                </c:pt>
                <c:pt idx="16">
                  <c:v>Quality of relationships with parents</c:v>
                </c:pt>
                <c:pt idx="17">
                  <c:v>Other</c:v>
                </c:pt>
              </c:strCache>
            </c:strRef>
          </c:cat>
          <c:val>
            <c:numRef>
              <c:f>Sheet1!$B$2:$B$19</c:f>
              <c:numCache>
                <c:formatCode>0%</c:formatCode>
                <c:ptCount val="18"/>
                <c:pt idx="0">
                  <c:v>0.74</c:v>
                </c:pt>
                <c:pt idx="1">
                  <c:v>0.73</c:v>
                </c:pt>
                <c:pt idx="2">
                  <c:v>0.62</c:v>
                </c:pt>
                <c:pt idx="3">
                  <c:v>0.55000000000000004</c:v>
                </c:pt>
                <c:pt idx="4">
                  <c:v>0.52</c:v>
                </c:pt>
                <c:pt idx="5">
                  <c:v>0.5</c:v>
                </c:pt>
                <c:pt idx="6">
                  <c:v>0.48</c:v>
                </c:pt>
                <c:pt idx="7">
                  <c:v>0.46</c:v>
                </c:pt>
                <c:pt idx="8">
                  <c:v>0.46</c:v>
                </c:pt>
                <c:pt idx="9">
                  <c:v>0.42</c:v>
                </c:pt>
                <c:pt idx="10">
                  <c:v>0.41</c:v>
                </c:pt>
                <c:pt idx="11">
                  <c:v>0.36</c:v>
                </c:pt>
                <c:pt idx="12">
                  <c:v>0.33</c:v>
                </c:pt>
                <c:pt idx="13">
                  <c:v>0.28999999999999998</c:v>
                </c:pt>
                <c:pt idx="14">
                  <c:v>0.28000000000000003</c:v>
                </c:pt>
                <c:pt idx="15">
                  <c:v>0.21</c:v>
                </c:pt>
                <c:pt idx="16">
                  <c:v>0.18</c:v>
                </c:pt>
                <c:pt idx="17">
                  <c:v>0.06</c:v>
                </c:pt>
              </c:numCache>
            </c:numRef>
          </c:val>
          <c:extLst>
            <c:ext xmlns:c16="http://schemas.microsoft.com/office/drawing/2014/chart" uri="{C3380CC4-5D6E-409C-BE32-E72D297353CC}">
              <c16:uniqueId val="{00000006-1B19-4DE8-BE90-F242868AE1FD}"/>
            </c:ext>
          </c:extLst>
        </c:ser>
        <c:dLbls>
          <c:dLblPos val="outEnd"/>
          <c:showLegendKey val="0"/>
          <c:showVal val="1"/>
          <c:showCatName val="0"/>
          <c:showSerName val="0"/>
          <c:showPercent val="0"/>
          <c:showBubbleSize val="0"/>
        </c:dLbls>
        <c:gapWidth val="30"/>
        <c:axId val="719324080"/>
        <c:axId val="719327216"/>
      </c:barChart>
      <c:catAx>
        <c:axId val="719324080"/>
        <c:scaling>
          <c:orientation val="maxMin"/>
        </c:scaling>
        <c:delete val="1"/>
        <c:axPos val="l"/>
        <c:numFmt formatCode="General" sourceLinked="1"/>
        <c:majorTickMark val="none"/>
        <c:minorTickMark val="none"/>
        <c:tickLblPos val="nextTo"/>
        <c:crossAx val="719327216"/>
        <c:crosses val="autoZero"/>
        <c:auto val="1"/>
        <c:lblAlgn val="ctr"/>
        <c:lblOffset val="100"/>
        <c:noMultiLvlLbl val="0"/>
      </c:catAx>
      <c:valAx>
        <c:axId val="719327216"/>
        <c:scaling>
          <c:orientation val="minMax"/>
          <c:max val="1"/>
          <c:min val="0"/>
        </c:scaling>
        <c:delete val="1"/>
        <c:axPos val="t"/>
        <c:numFmt formatCode="0%" sourceLinked="1"/>
        <c:majorTickMark val="none"/>
        <c:minorTickMark val="none"/>
        <c:tickLblPos val="nextTo"/>
        <c:crossAx val="719324080"/>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5"/>
            </a:solidFill>
            <a:ln>
              <a:noFill/>
            </a:ln>
            <a:effectLst/>
          </c:spPr>
          <c:invertIfNegative val="0"/>
          <c:dPt>
            <c:idx val="6"/>
            <c:invertIfNegative val="0"/>
            <c:bubble3D val="0"/>
            <c:spPr>
              <a:solidFill>
                <a:schemeClr val="accent5"/>
              </a:solidFill>
              <a:ln>
                <a:noFill/>
              </a:ln>
              <a:effectLst/>
            </c:spPr>
            <c:extLst>
              <c:ext xmlns:c16="http://schemas.microsoft.com/office/drawing/2014/chart" uri="{C3380CC4-5D6E-409C-BE32-E72D297353CC}">
                <c16:uniqueId val="{00000001-3D3D-4E34-882A-18128A9B3598}"/>
              </c:ext>
            </c:extLst>
          </c:dPt>
          <c:dPt>
            <c:idx val="7"/>
            <c:invertIfNegative val="0"/>
            <c:bubble3D val="0"/>
            <c:spPr>
              <a:solidFill>
                <a:schemeClr val="accent5"/>
              </a:solidFill>
              <a:ln>
                <a:noFill/>
              </a:ln>
              <a:effectLst/>
            </c:spPr>
            <c:extLst>
              <c:ext xmlns:c16="http://schemas.microsoft.com/office/drawing/2014/chart" uri="{C3380CC4-5D6E-409C-BE32-E72D297353CC}">
                <c16:uniqueId val="{00000003-3D3D-4E34-882A-18128A9B3598}"/>
              </c:ext>
            </c:extLst>
          </c:dPt>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5-C439-4A7E-B732-EE7497B22ED5}"/>
              </c:ext>
            </c:extLst>
          </c:dPt>
          <c:dPt>
            <c:idx val="13"/>
            <c:invertIfNegative val="0"/>
            <c:bubble3D val="0"/>
            <c:spPr>
              <a:solidFill>
                <a:schemeClr val="bg1">
                  <a:lumMod val="75000"/>
                </a:schemeClr>
              </a:solidFill>
              <a:ln>
                <a:noFill/>
              </a:ln>
              <a:effectLst/>
            </c:spPr>
            <c:extLst>
              <c:ext xmlns:c16="http://schemas.microsoft.com/office/drawing/2014/chart" uri="{C3380CC4-5D6E-409C-BE32-E72D297353CC}">
                <c16:uniqueId val="{00000006-C439-4A7E-B732-EE7497B22ED5}"/>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Right to disconnect from communications outside of school day</c:v>
                </c:pt>
                <c:pt idx="1">
                  <c:v>More professional time during the school day</c:v>
                </c:pt>
                <c:pt idx="2">
                  <c:v>Smaller classes</c:v>
                </c:pt>
                <c:pt idx="3">
                  <c:v>Quality communication from school management</c:v>
                </c:pt>
                <c:pt idx="4">
                  <c:v>Less administrative duties</c:v>
                </c:pt>
                <c:pt idx="5">
                  <c:v>Reduced class-contact timetable</c:v>
                </c:pt>
                <c:pt idx="6">
                  <c:v>More supportive school management</c:v>
                </c:pt>
                <c:pt idx="7">
                  <c:v>Effective implementation of school discipline/student behaviour policy</c:v>
                </c:pt>
                <c:pt idx="8">
                  <c:v>More supports for students with special educational needs</c:v>
                </c:pt>
                <c:pt idx="9">
                  <c:v>More resources for my subject area</c:v>
                </c:pt>
                <c:pt idx="10">
                  <c:v>More CPD to help me respond to diversity in the classroom</c:v>
                </c:pt>
                <c:pt idx="11">
                  <c:v>Effective implementation of school anti-bullying policy</c:v>
                </c:pt>
                <c:pt idx="12">
                  <c:v>Other</c:v>
                </c:pt>
                <c:pt idx="13">
                  <c:v>None of these</c:v>
                </c:pt>
              </c:strCache>
            </c:strRef>
          </c:cat>
          <c:val>
            <c:numRef>
              <c:f>Sheet1!$B$2:$B$15</c:f>
              <c:numCache>
                <c:formatCode>0%</c:formatCode>
                <c:ptCount val="14"/>
                <c:pt idx="0">
                  <c:v>0.6</c:v>
                </c:pt>
                <c:pt idx="1">
                  <c:v>0.55000000000000004</c:v>
                </c:pt>
                <c:pt idx="2">
                  <c:v>0.51</c:v>
                </c:pt>
                <c:pt idx="3">
                  <c:v>0.49</c:v>
                </c:pt>
                <c:pt idx="4">
                  <c:v>0.46</c:v>
                </c:pt>
                <c:pt idx="5">
                  <c:v>0.4</c:v>
                </c:pt>
                <c:pt idx="6">
                  <c:v>0.4</c:v>
                </c:pt>
                <c:pt idx="7">
                  <c:v>0.36</c:v>
                </c:pt>
                <c:pt idx="8">
                  <c:v>0.28999999999999998</c:v>
                </c:pt>
                <c:pt idx="9">
                  <c:v>0.25</c:v>
                </c:pt>
                <c:pt idx="10">
                  <c:v>0.18</c:v>
                </c:pt>
                <c:pt idx="11">
                  <c:v>0.12</c:v>
                </c:pt>
                <c:pt idx="12">
                  <c:v>0.06</c:v>
                </c:pt>
                <c:pt idx="13">
                  <c:v>0.02</c:v>
                </c:pt>
              </c:numCache>
            </c:numRef>
          </c:val>
          <c:extLst>
            <c:ext xmlns:c16="http://schemas.microsoft.com/office/drawing/2014/chart" uri="{C3380CC4-5D6E-409C-BE32-E72D297353CC}">
              <c16:uniqueId val="{00000004-3D3D-4E34-882A-18128A9B3598}"/>
            </c:ext>
          </c:extLst>
        </c:ser>
        <c:dLbls>
          <c:dLblPos val="outEnd"/>
          <c:showLegendKey val="0"/>
          <c:showVal val="1"/>
          <c:showCatName val="0"/>
          <c:showSerName val="0"/>
          <c:showPercent val="0"/>
          <c:showBubbleSize val="0"/>
        </c:dLbls>
        <c:gapWidth val="30"/>
        <c:axId val="719329176"/>
        <c:axId val="719329568"/>
      </c:barChart>
      <c:catAx>
        <c:axId val="719329176"/>
        <c:scaling>
          <c:orientation val="maxMin"/>
        </c:scaling>
        <c:delete val="1"/>
        <c:axPos val="l"/>
        <c:numFmt formatCode="General" sourceLinked="1"/>
        <c:majorTickMark val="none"/>
        <c:minorTickMark val="none"/>
        <c:tickLblPos val="nextTo"/>
        <c:crossAx val="719329568"/>
        <c:crosses val="autoZero"/>
        <c:auto val="1"/>
        <c:lblAlgn val="ctr"/>
        <c:lblOffset val="100"/>
        <c:noMultiLvlLbl val="0"/>
      </c:catAx>
      <c:valAx>
        <c:axId val="719329568"/>
        <c:scaling>
          <c:orientation val="minMax"/>
          <c:max val="1"/>
          <c:min val="0"/>
        </c:scaling>
        <c:delete val="1"/>
        <c:axPos val="t"/>
        <c:numFmt formatCode="0%" sourceLinked="1"/>
        <c:majorTickMark val="none"/>
        <c:minorTickMark val="none"/>
        <c:tickLblPos val="nextTo"/>
        <c:crossAx val="719329176"/>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Sheet1!$A$2</c:f>
              <c:strCache>
                <c:ptCount val="1"/>
                <c:pt idx="0">
                  <c:v>Yes</c:v>
                </c:pt>
              </c:strCache>
            </c:strRef>
          </c:tx>
          <c:spPr>
            <a:solidFill>
              <a:schemeClr val="accent1"/>
            </a:solidFill>
            <a:ln w="19050">
              <a:solidFill>
                <a:schemeClr val="lt1"/>
              </a:solidFill>
            </a:ln>
            <a:effectLst/>
          </c:spPr>
          <c:invertIfNegative val="0"/>
          <c:dPt>
            <c:idx val="0"/>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01-742B-481E-BA33-F79DD21E4510}"/>
              </c:ext>
            </c:extLst>
          </c:dPt>
          <c:dLbls>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Column1</c:v>
                </c:pt>
              </c:strCache>
            </c:strRef>
          </c:cat>
          <c:val>
            <c:numRef>
              <c:f>Sheet1!$B$2</c:f>
              <c:numCache>
                <c:formatCode>0%</c:formatCode>
                <c:ptCount val="1"/>
                <c:pt idx="0">
                  <c:v>0.15</c:v>
                </c:pt>
              </c:numCache>
            </c:numRef>
          </c:val>
          <c:extLst>
            <c:ext xmlns:c16="http://schemas.microsoft.com/office/drawing/2014/chart" uri="{C3380CC4-5D6E-409C-BE32-E72D297353CC}">
              <c16:uniqueId val="{00000006-742B-481E-BA33-F79DD21E4510}"/>
            </c:ext>
          </c:extLst>
        </c:ser>
        <c:ser>
          <c:idx val="1"/>
          <c:order val="1"/>
          <c:tx>
            <c:strRef>
              <c:f>Sheet1!$A$3</c:f>
              <c:strCache>
                <c:ptCount val="1"/>
                <c:pt idx="0">
                  <c:v>No</c:v>
                </c:pt>
              </c:strCache>
            </c:strRef>
          </c:tx>
          <c:spPr>
            <a:solidFill>
              <a:schemeClr val="accent2"/>
            </a:solidFill>
            <a:ln w="19050">
              <a:solidFill>
                <a:schemeClr val="lt1"/>
              </a:solidFill>
            </a:ln>
            <a:effectLst/>
          </c:spPr>
          <c:invertIfNegative val="0"/>
          <c:dPt>
            <c:idx val="0"/>
            <c:invertIfNegative val="0"/>
            <c:bubble3D val="0"/>
            <c:spPr>
              <a:solidFill>
                <a:schemeClr val="tx2"/>
              </a:solidFill>
              <a:ln w="19050">
                <a:solidFill>
                  <a:schemeClr val="lt1"/>
                </a:solidFill>
              </a:ln>
              <a:effectLst/>
            </c:spPr>
            <c:extLst>
              <c:ext xmlns:c16="http://schemas.microsoft.com/office/drawing/2014/chart" uri="{C3380CC4-5D6E-409C-BE32-E72D297353CC}">
                <c16:uniqueId val="{00000003-EAAC-458A-9151-297DCDC83CE8}"/>
              </c:ext>
            </c:extLst>
          </c:dPt>
          <c:dLbls>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Column1</c:v>
                </c:pt>
              </c:strCache>
            </c:strRef>
          </c:cat>
          <c:val>
            <c:numRef>
              <c:f>Sheet1!$B$3</c:f>
              <c:numCache>
                <c:formatCode>0%</c:formatCode>
                <c:ptCount val="1"/>
                <c:pt idx="0">
                  <c:v>0.57999999999999996</c:v>
                </c:pt>
              </c:numCache>
            </c:numRef>
          </c:val>
          <c:extLst>
            <c:ext xmlns:c16="http://schemas.microsoft.com/office/drawing/2014/chart" uri="{C3380CC4-5D6E-409C-BE32-E72D297353CC}">
              <c16:uniqueId val="{00000008-742B-481E-BA33-F79DD21E4510}"/>
            </c:ext>
          </c:extLst>
        </c:ser>
        <c:ser>
          <c:idx val="2"/>
          <c:order val="2"/>
          <c:tx>
            <c:strRef>
              <c:f>Sheet1!$A$4</c:f>
              <c:strCache>
                <c:ptCount val="1"/>
                <c:pt idx="0">
                  <c:v>Don't know</c:v>
                </c:pt>
              </c:strCache>
            </c:strRef>
          </c:tx>
          <c:spPr>
            <a:solidFill>
              <a:schemeClr val="accent3"/>
            </a:solidFill>
            <a:ln w="19050">
              <a:solidFill>
                <a:schemeClr val="lt1"/>
              </a:solidFill>
            </a:ln>
            <a:effectLst/>
          </c:spPr>
          <c:invertIfNegative val="0"/>
          <c:dPt>
            <c:idx val="0"/>
            <c:invertIfNegative val="0"/>
            <c:bubble3D val="0"/>
            <c:spPr>
              <a:solidFill>
                <a:schemeClr val="bg1">
                  <a:lumMod val="65000"/>
                </a:schemeClr>
              </a:solidFill>
              <a:ln w="19050">
                <a:solidFill>
                  <a:schemeClr val="lt1"/>
                </a:solidFill>
              </a:ln>
              <a:effectLst/>
            </c:spPr>
            <c:extLst>
              <c:ext xmlns:c16="http://schemas.microsoft.com/office/drawing/2014/chart" uri="{C3380CC4-5D6E-409C-BE32-E72D297353CC}">
                <c16:uniqueId val="{00000005-EAAC-458A-9151-297DCDC83CE8}"/>
              </c:ext>
            </c:extLst>
          </c:dPt>
          <c:dLbls>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Column1</c:v>
                </c:pt>
              </c:strCache>
            </c:strRef>
          </c:cat>
          <c:val>
            <c:numRef>
              <c:f>Sheet1!$B$4</c:f>
              <c:numCache>
                <c:formatCode>0%</c:formatCode>
                <c:ptCount val="1"/>
                <c:pt idx="0">
                  <c:v>0.27</c:v>
                </c:pt>
              </c:numCache>
            </c:numRef>
          </c:val>
          <c:extLst>
            <c:ext xmlns:c16="http://schemas.microsoft.com/office/drawing/2014/chart" uri="{C3380CC4-5D6E-409C-BE32-E72D297353CC}">
              <c16:uniqueId val="{00000009-742B-481E-BA33-F79DD21E4510}"/>
            </c:ext>
          </c:extLst>
        </c:ser>
        <c:dLbls>
          <c:dLblPos val="ctr"/>
          <c:showLegendKey val="0"/>
          <c:showVal val="1"/>
          <c:showCatName val="0"/>
          <c:showSerName val="0"/>
          <c:showPercent val="0"/>
          <c:showBubbleSize val="0"/>
        </c:dLbls>
        <c:gapWidth val="50"/>
        <c:overlap val="100"/>
        <c:axId val="484757824"/>
        <c:axId val="484766560"/>
      </c:barChart>
      <c:catAx>
        <c:axId val="484757824"/>
        <c:scaling>
          <c:orientation val="minMax"/>
        </c:scaling>
        <c:delete val="1"/>
        <c:axPos val="t"/>
        <c:numFmt formatCode="General" sourceLinked="1"/>
        <c:majorTickMark val="out"/>
        <c:minorTickMark val="none"/>
        <c:tickLblPos val="nextTo"/>
        <c:crossAx val="484766560"/>
        <c:crosses val="autoZero"/>
        <c:auto val="1"/>
        <c:lblAlgn val="ctr"/>
        <c:lblOffset val="100"/>
        <c:noMultiLvlLbl val="0"/>
      </c:catAx>
      <c:valAx>
        <c:axId val="484766560"/>
        <c:scaling>
          <c:orientation val="maxMin"/>
        </c:scaling>
        <c:delete val="1"/>
        <c:axPos val="l"/>
        <c:numFmt formatCode="0%" sourceLinked="1"/>
        <c:majorTickMark val="out"/>
        <c:minorTickMark val="none"/>
        <c:tickLblPos val="nextTo"/>
        <c:crossAx val="484757824"/>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2"/>
            </a:solidFill>
            <a:ln>
              <a:noFill/>
            </a:ln>
            <a:effectLst/>
          </c:spPr>
          <c:invertIfNegative val="0"/>
          <c:dPt>
            <c:idx val="9"/>
            <c:invertIfNegative val="0"/>
            <c:bubble3D val="0"/>
            <c:spPr>
              <a:solidFill>
                <a:schemeClr val="bg1">
                  <a:lumMod val="75000"/>
                </a:schemeClr>
              </a:solidFill>
              <a:ln>
                <a:noFill/>
              </a:ln>
              <a:effectLst/>
            </c:spPr>
            <c:extLst>
              <c:ext xmlns:c16="http://schemas.microsoft.com/office/drawing/2014/chart" uri="{C3380CC4-5D6E-409C-BE32-E72D297353CC}">
                <c16:uniqueId val="{00000001-EDBF-4030-8D9D-0FD727088026}"/>
              </c:ext>
            </c:extLst>
          </c:dPt>
          <c:dPt>
            <c:idx val="10"/>
            <c:invertIfNegative val="0"/>
            <c:bubble3D val="0"/>
            <c:spPr>
              <a:solidFill>
                <a:schemeClr val="bg1">
                  <a:lumMod val="75000"/>
                </a:schemeClr>
              </a:solidFill>
              <a:ln>
                <a:noFill/>
              </a:ln>
              <a:effectLst/>
            </c:spPr>
            <c:extLst>
              <c:ext xmlns:c16="http://schemas.microsoft.com/office/drawing/2014/chart" uri="{C3380CC4-5D6E-409C-BE32-E72D297353CC}">
                <c16:uniqueId val="{00000003-EDBF-4030-8D9D-0FD727088026}"/>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I spoke to colleagues</c:v>
                </c:pt>
                <c:pt idx="1">
                  <c:v>I disconnected from work emails/communication after my working day</c:v>
                </c:pt>
                <c:pt idx="2">
                  <c:v>I took new action to support my physical health</c:v>
                </c:pt>
                <c:pt idx="3">
                  <c:v>I took new action to support my mental health</c:v>
                </c:pt>
                <c:pt idx="4">
                  <c:v>I obtained GP/medical advice</c:v>
                </c:pt>
                <c:pt idx="5">
                  <c:v>I spoke to my Principal/Deputy Principal</c:v>
                </c:pt>
                <c:pt idx="6">
                  <c:v>I obtained professional advice for my mental health</c:v>
                </c:pt>
                <c:pt idx="7">
                  <c:v>I contacted ASTI Head Office for assistance on my issue</c:v>
                </c:pt>
                <c:pt idx="8">
                  <c:v>I contacted the Spectrum Life/employee assistance programme</c:v>
                </c:pt>
                <c:pt idx="9">
                  <c:v>Other</c:v>
                </c:pt>
                <c:pt idx="10">
                  <c:v>None of these</c:v>
                </c:pt>
              </c:strCache>
            </c:strRef>
          </c:cat>
          <c:val>
            <c:numRef>
              <c:f>Sheet1!$B$2:$B$12</c:f>
              <c:numCache>
                <c:formatCode>0%</c:formatCode>
                <c:ptCount val="11"/>
                <c:pt idx="0">
                  <c:v>0.68</c:v>
                </c:pt>
                <c:pt idx="1">
                  <c:v>0.44</c:v>
                </c:pt>
                <c:pt idx="2">
                  <c:v>0.4</c:v>
                </c:pt>
                <c:pt idx="3">
                  <c:v>0.33</c:v>
                </c:pt>
                <c:pt idx="4">
                  <c:v>0.16</c:v>
                </c:pt>
                <c:pt idx="5">
                  <c:v>0.16</c:v>
                </c:pt>
                <c:pt idx="6">
                  <c:v>0.1</c:v>
                </c:pt>
                <c:pt idx="7">
                  <c:v>0.09</c:v>
                </c:pt>
                <c:pt idx="8">
                  <c:v>0.04</c:v>
                </c:pt>
                <c:pt idx="9">
                  <c:v>0.03</c:v>
                </c:pt>
                <c:pt idx="10">
                  <c:v>0.09</c:v>
                </c:pt>
              </c:numCache>
            </c:numRef>
          </c:val>
          <c:extLst>
            <c:ext xmlns:c16="http://schemas.microsoft.com/office/drawing/2014/chart" uri="{C3380CC4-5D6E-409C-BE32-E72D297353CC}">
              <c16:uniqueId val="{0000000A-EDBF-4030-8D9D-0FD727088026}"/>
            </c:ext>
          </c:extLst>
        </c:ser>
        <c:dLbls>
          <c:dLblPos val="outEnd"/>
          <c:showLegendKey val="0"/>
          <c:showVal val="1"/>
          <c:showCatName val="0"/>
          <c:showSerName val="0"/>
          <c:showPercent val="0"/>
          <c:showBubbleSize val="0"/>
        </c:dLbls>
        <c:gapWidth val="30"/>
        <c:axId val="719322120"/>
        <c:axId val="719328000"/>
      </c:barChart>
      <c:catAx>
        <c:axId val="719322120"/>
        <c:scaling>
          <c:orientation val="maxMin"/>
        </c:scaling>
        <c:delete val="1"/>
        <c:axPos val="l"/>
        <c:numFmt formatCode="General" sourceLinked="1"/>
        <c:majorTickMark val="none"/>
        <c:minorTickMark val="none"/>
        <c:tickLblPos val="nextTo"/>
        <c:crossAx val="719328000"/>
        <c:crosses val="autoZero"/>
        <c:auto val="1"/>
        <c:lblAlgn val="ctr"/>
        <c:lblOffset val="100"/>
        <c:noMultiLvlLbl val="0"/>
      </c:catAx>
      <c:valAx>
        <c:axId val="719328000"/>
        <c:scaling>
          <c:orientation val="minMax"/>
          <c:max val="1"/>
          <c:min val="0"/>
        </c:scaling>
        <c:delete val="1"/>
        <c:axPos val="t"/>
        <c:numFmt formatCode="0%" sourceLinked="1"/>
        <c:majorTickMark val="none"/>
        <c:minorTickMark val="none"/>
        <c:tickLblPos val="nextTo"/>
        <c:crossAx val="719322120"/>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Sheet1!$A$2</c:f>
              <c:strCache>
                <c:ptCount val="1"/>
                <c:pt idx="0">
                  <c:v> NEITHER AGREE NOR DISAGREE (3)</c:v>
                </c:pt>
              </c:strCache>
            </c:strRef>
          </c:tx>
          <c:spPr>
            <a:solidFill>
              <a:schemeClr val="accent4"/>
            </a:solidFill>
            <a:ln>
              <a:solidFill>
                <a:schemeClr val="bg1"/>
              </a:solidFill>
            </a:ln>
            <a:effectLst/>
          </c:spPr>
          <c:invertIfNegative val="0"/>
          <c:dLbls>
            <c:delete val="1"/>
          </c:dLbls>
          <c:cat>
            <c:strRef>
              <c:f>Sheet1!$B$1</c:f>
              <c:strCache>
                <c:ptCount val="1"/>
                <c:pt idx="0">
                  <c:v>Column1</c:v>
                </c:pt>
              </c:strCache>
            </c:strRef>
          </c:cat>
          <c:val>
            <c:numRef>
              <c:f>Sheet1!$B$2</c:f>
              <c:numCache>
                <c:formatCode>0%</c:formatCode>
                <c:ptCount val="1"/>
                <c:pt idx="0">
                  <c:v>-0.185</c:v>
                </c:pt>
              </c:numCache>
            </c:numRef>
          </c:val>
          <c:extLst>
            <c:ext xmlns:c16="http://schemas.microsoft.com/office/drawing/2014/chart" uri="{C3380CC4-5D6E-409C-BE32-E72D297353CC}">
              <c16:uniqueId val="{00000000-EDBD-47EA-81DF-3344BE38F97C}"/>
            </c:ext>
          </c:extLst>
        </c:ser>
        <c:ser>
          <c:idx val="1"/>
          <c:order val="1"/>
          <c:tx>
            <c:strRef>
              <c:f>Sheet1!$A$3</c:f>
              <c:strCache>
                <c:ptCount val="1"/>
                <c:pt idx="0">
                  <c:v> DISAGREE (2)</c:v>
                </c:pt>
              </c:strCache>
            </c:strRef>
          </c:tx>
          <c:spPr>
            <a:solidFill>
              <a:schemeClr val="tx2">
                <a:lumMod val="60000"/>
                <a:lumOff val="40000"/>
              </a:schemeClr>
            </a:solidFill>
            <a:ln>
              <a:solidFill>
                <a:schemeClr val="bg1"/>
              </a:solidFill>
            </a:ln>
            <a:effectLst/>
          </c:spPr>
          <c:invertIfNegative val="0"/>
          <c:dLbls>
            <c:numFmt formatCode="#,##0%;#,##0%" sourceLinked="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Column1</c:v>
                </c:pt>
              </c:strCache>
            </c:strRef>
          </c:cat>
          <c:val>
            <c:numRef>
              <c:f>Sheet1!$B$3</c:f>
              <c:numCache>
                <c:formatCode>0%</c:formatCode>
                <c:ptCount val="1"/>
                <c:pt idx="0">
                  <c:v>-0.19</c:v>
                </c:pt>
              </c:numCache>
            </c:numRef>
          </c:val>
          <c:extLst>
            <c:ext xmlns:c16="http://schemas.microsoft.com/office/drawing/2014/chart" uri="{C3380CC4-5D6E-409C-BE32-E72D297353CC}">
              <c16:uniqueId val="{00000001-EDBD-47EA-81DF-3344BE38F97C}"/>
            </c:ext>
          </c:extLst>
        </c:ser>
        <c:ser>
          <c:idx val="2"/>
          <c:order val="2"/>
          <c:tx>
            <c:strRef>
              <c:f>Sheet1!$A$4</c:f>
              <c:strCache>
                <c:ptCount val="1"/>
                <c:pt idx="0">
                  <c:v> STRONGLY DISAGREE (1)</c:v>
                </c:pt>
              </c:strCache>
            </c:strRef>
          </c:tx>
          <c:spPr>
            <a:solidFill>
              <a:schemeClr val="tx2"/>
            </a:solidFill>
            <a:ln>
              <a:solidFill>
                <a:schemeClr val="bg1"/>
              </a:solidFill>
            </a:ln>
            <a:effectLst/>
          </c:spPr>
          <c:invertIfNegative val="0"/>
          <c:dLbls>
            <c:numFmt formatCode="#,##0%;#,##0%" sourceLinked="0"/>
            <c:spPr>
              <a:noFill/>
              <a:ln>
                <a:noFill/>
              </a:ln>
              <a:effectLst/>
            </c:spPr>
            <c:txPr>
              <a:bodyPr rot="0" spcFirstLastPara="1" vertOverflow="ellipsis" vert="horz" wrap="square" anchor="ctr" anchorCtr="1"/>
              <a:lstStyle/>
              <a:p>
                <a:pPr>
                  <a:defRPr sz="105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Column1</c:v>
                </c:pt>
              </c:strCache>
            </c:strRef>
          </c:cat>
          <c:val>
            <c:numRef>
              <c:f>Sheet1!$B$4</c:f>
              <c:numCache>
                <c:formatCode>0%</c:formatCode>
                <c:ptCount val="1"/>
                <c:pt idx="0">
                  <c:v>-0.15</c:v>
                </c:pt>
              </c:numCache>
            </c:numRef>
          </c:val>
          <c:extLst>
            <c:ext xmlns:c16="http://schemas.microsoft.com/office/drawing/2014/chart" uri="{C3380CC4-5D6E-409C-BE32-E72D297353CC}">
              <c16:uniqueId val="{00000002-EDBD-47EA-81DF-3344BE38F97C}"/>
            </c:ext>
          </c:extLst>
        </c:ser>
        <c:ser>
          <c:idx val="3"/>
          <c:order val="3"/>
          <c:tx>
            <c:strRef>
              <c:f>Sheet1!$A$5</c:f>
              <c:strCache>
                <c:ptCount val="1"/>
                <c:pt idx="0">
                  <c:v> NEITHER AGREE NOR DISAGREE (3)</c:v>
                </c:pt>
              </c:strCache>
            </c:strRef>
          </c:tx>
          <c:spPr>
            <a:solidFill>
              <a:schemeClr val="accent4"/>
            </a:solidFill>
            <a:ln>
              <a:solidFill>
                <a:schemeClr val="bg1"/>
              </a:solidFill>
            </a:ln>
            <a:effectLst/>
          </c:spPr>
          <c:invertIfNegative val="0"/>
          <c:dLbls>
            <c:delete val="1"/>
          </c:dLbls>
          <c:cat>
            <c:strRef>
              <c:f>Sheet1!$B$1</c:f>
              <c:strCache>
                <c:ptCount val="1"/>
                <c:pt idx="0">
                  <c:v>Column1</c:v>
                </c:pt>
              </c:strCache>
            </c:strRef>
          </c:cat>
          <c:val>
            <c:numRef>
              <c:f>Sheet1!$B$5</c:f>
              <c:numCache>
                <c:formatCode>0%</c:formatCode>
                <c:ptCount val="1"/>
                <c:pt idx="0">
                  <c:v>0.185</c:v>
                </c:pt>
              </c:numCache>
            </c:numRef>
          </c:val>
          <c:extLst>
            <c:ext xmlns:c16="http://schemas.microsoft.com/office/drawing/2014/chart" uri="{C3380CC4-5D6E-409C-BE32-E72D297353CC}">
              <c16:uniqueId val="{00000003-EDBD-47EA-81DF-3344BE38F97C}"/>
            </c:ext>
          </c:extLst>
        </c:ser>
        <c:ser>
          <c:idx val="4"/>
          <c:order val="4"/>
          <c:tx>
            <c:strRef>
              <c:f>Sheet1!$A$6</c:f>
              <c:strCache>
                <c:ptCount val="1"/>
                <c:pt idx="0">
                  <c:v> AGREE (4)</c:v>
                </c:pt>
              </c:strCache>
            </c:strRef>
          </c:tx>
          <c:spPr>
            <a:solidFill>
              <a:schemeClr val="accent1">
                <a:lumMod val="60000"/>
                <a:lumOff val="40000"/>
              </a:schemeClr>
            </a:solidFill>
            <a:ln>
              <a:solidFill>
                <a:schemeClr val="bg1"/>
              </a:solid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Column1</c:v>
                </c:pt>
              </c:strCache>
            </c:strRef>
          </c:cat>
          <c:val>
            <c:numRef>
              <c:f>Sheet1!$B$6</c:f>
              <c:numCache>
                <c:formatCode>0%</c:formatCode>
                <c:ptCount val="1"/>
                <c:pt idx="0">
                  <c:v>0.24</c:v>
                </c:pt>
              </c:numCache>
            </c:numRef>
          </c:val>
          <c:extLst>
            <c:ext xmlns:c16="http://schemas.microsoft.com/office/drawing/2014/chart" uri="{C3380CC4-5D6E-409C-BE32-E72D297353CC}">
              <c16:uniqueId val="{00000004-EDBD-47EA-81DF-3344BE38F97C}"/>
            </c:ext>
          </c:extLst>
        </c:ser>
        <c:ser>
          <c:idx val="5"/>
          <c:order val="5"/>
          <c:tx>
            <c:strRef>
              <c:f>Sheet1!$A$7</c:f>
              <c:strCache>
                <c:ptCount val="1"/>
                <c:pt idx="0">
                  <c:v> STRONGLY AGREE (5)</c:v>
                </c:pt>
              </c:strCache>
            </c:strRef>
          </c:tx>
          <c:spPr>
            <a:solidFill>
              <a:schemeClr val="accent1"/>
            </a:solidFill>
            <a:ln>
              <a:solidFill>
                <a:schemeClr val="bg1"/>
              </a:solid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Column1</c:v>
                </c:pt>
              </c:strCache>
            </c:strRef>
          </c:cat>
          <c:val>
            <c:numRef>
              <c:f>Sheet1!$B$7</c:f>
              <c:numCache>
                <c:formatCode>0%</c:formatCode>
                <c:ptCount val="1"/>
                <c:pt idx="0">
                  <c:v>0.05</c:v>
                </c:pt>
              </c:numCache>
            </c:numRef>
          </c:val>
          <c:extLst>
            <c:ext xmlns:c16="http://schemas.microsoft.com/office/drawing/2014/chart" uri="{C3380CC4-5D6E-409C-BE32-E72D297353CC}">
              <c16:uniqueId val="{00000005-EDBD-47EA-81DF-3344BE38F97C}"/>
            </c:ext>
          </c:extLst>
        </c:ser>
        <c:dLbls>
          <c:dLblPos val="ctr"/>
          <c:showLegendKey val="0"/>
          <c:showVal val="1"/>
          <c:showCatName val="0"/>
          <c:showSerName val="0"/>
          <c:showPercent val="0"/>
          <c:showBubbleSize val="0"/>
        </c:dLbls>
        <c:gapWidth val="30"/>
        <c:overlap val="100"/>
        <c:axId val="719328784"/>
        <c:axId val="719953376"/>
      </c:barChart>
      <c:catAx>
        <c:axId val="719328784"/>
        <c:scaling>
          <c:orientation val="minMax"/>
        </c:scaling>
        <c:delete val="1"/>
        <c:axPos val="b"/>
        <c:numFmt formatCode="General" sourceLinked="1"/>
        <c:majorTickMark val="none"/>
        <c:minorTickMark val="none"/>
        <c:tickLblPos val="none"/>
        <c:crossAx val="719953376"/>
        <c:crosses val="autoZero"/>
        <c:auto val="1"/>
        <c:lblAlgn val="ctr"/>
        <c:lblOffset val="100"/>
        <c:noMultiLvlLbl val="0"/>
      </c:catAx>
      <c:valAx>
        <c:axId val="719953376"/>
        <c:scaling>
          <c:orientation val="minMax"/>
        </c:scaling>
        <c:delete val="1"/>
        <c:axPos val="l"/>
        <c:numFmt formatCode="0%" sourceLinked="1"/>
        <c:majorTickMark val="none"/>
        <c:minorTickMark val="none"/>
        <c:tickLblPos val="nextTo"/>
        <c:crossAx val="719328784"/>
        <c:crosses val="autoZero"/>
        <c:crossBetween val="between"/>
      </c:valAx>
      <c:spPr>
        <a:noFill/>
        <a:ln>
          <a:noFill/>
        </a:ln>
        <a:effectLst/>
      </c:spPr>
    </c:plotArea>
    <c:plotVisOnly val="1"/>
    <c:dispBlanksAs val="gap"/>
    <c:showDLblsOverMax val="0"/>
  </c:chart>
  <c:spPr>
    <a:noFill/>
    <a:ln>
      <a:noFill/>
    </a:ln>
    <a:effectLst/>
  </c:spPr>
  <c:txPr>
    <a:bodyPr/>
    <a:lstStyle/>
    <a:p>
      <a:pPr>
        <a:defRPr sz="1050">
          <a:solidFill>
            <a:schemeClr val="tx1"/>
          </a:solidFill>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tx>
            <c:strRef>
              <c:f>Sheet1!$B$1</c:f>
              <c:strCache>
                <c:ptCount val="1"/>
                <c:pt idx="0">
                  <c:v>Fairly Dissatisfied</c:v>
                </c:pt>
              </c:strCache>
            </c:strRef>
          </c:tx>
          <c:spPr>
            <a:solidFill>
              <a:schemeClr val="tx2">
                <a:lumMod val="60000"/>
                <a:lumOff val="40000"/>
              </a:schemeClr>
            </a:solidFill>
            <a:ln>
              <a:solidFill>
                <a:schemeClr val="bg1"/>
              </a:solid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Sheet1!$A$2:$A$8</c:f>
              <c:numCache>
                <c:formatCode>General</c:formatCode>
                <c:ptCount val="4"/>
                <c:pt idx="0">
                  <c:v>2022</c:v>
                </c:pt>
                <c:pt idx="1">
                  <c:v>2021</c:v>
                </c:pt>
              </c:numCache>
            </c:numRef>
          </c:cat>
          <c:val>
            <c:numRef>
              <c:f>Sheet1!$B$2:$B$8</c:f>
              <c:numCache>
                <c:formatCode>0%</c:formatCode>
                <c:ptCount val="4"/>
                <c:pt idx="0">
                  <c:v>-0.21</c:v>
                </c:pt>
                <c:pt idx="1">
                  <c:v>-0.17</c:v>
                </c:pt>
              </c:numCache>
            </c:numRef>
          </c:val>
          <c:extLst>
            <c:ext xmlns:c16="http://schemas.microsoft.com/office/drawing/2014/chart" uri="{C3380CC4-5D6E-409C-BE32-E72D297353CC}">
              <c16:uniqueId val="{00000000-70FD-4E3F-AB72-1E3374C8F7C5}"/>
            </c:ext>
          </c:extLst>
        </c:ser>
        <c:ser>
          <c:idx val="1"/>
          <c:order val="1"/>
          <c:tx>
            <c:strRef>
              <c:f>Sheet1!$C$1</c:f>
              <c:strCache>
                <c:ptCount val="1"/>
                <c:pt idx="0">
                  <c:v>Very Dissatisfied</c:v>
                </c:pt>
              </c:strCache>
            </c:strRef>
          </c:tx>
          <c:spPr>
            <a:solidFill>
              <a:schemeClr val="tx2"/>
            </a:solidFill>
            <a:ln>
              <a:solidFill>
                <a:schemeClr val="bg1"/>
              </a:solidFill>
            </a:ln>
            <a:effectLst/>
          </c:spPr>
          <c:invertIfNegative val="0"/>
          <c:dLbls>
            <c:numFmt formatCode="#,##0%;#,##0%" sourceLinked="0"/>
            <c:spPr>
              <a:noFill/>
              <a:ln>
                <a:noFill/>
              </a:ln>
              <a:effectLst/>
            </c:spPr>
            <c:txPr>
              <a:bodyPr rot="0" spcFirstLastPara="1" vertOverflow="ellipsis" vert="horz" wrap="square" anchor="ctr" anchorCtr="1"/>
              <a:lstStyle/>
              <a:p>
                <a:pPr>
                  <a:defRPr sz="12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Sheet1!$A$2:$A$8</c:f>
              <c:numCache>
                <c:formatCode>General</c:formatCode>
                <c:ptCount val="4"/>
                <c:pt idx="0">
                  <c:v>2022</c:v>
                </c:pt>
                <c:pt idx="1">
                  <c:v>2021</c:v>
                </c:pt>
              </c:numCache>
            </c:numRef>
          </c:cat>
          <c:val>
            <c:numRef>
              <c:f>Sheet1!$C$2:$C$8</c:f>
              <c:numCache>
                <c:formatCode>0%</c:formatCode>
                <c:ptCount val="4"/>
                <c:pt idx="0">
                  <c:v>-7.0000000000000007E-2</c:v>
                </c:pt>
                <c:pt idx="1">
                  <c:v>-0.06</c:v>
                </c:pt>
              </c:numCache>
            </c:numRef>
          </c:val>
          <c:extLst>
            <c:ext xmlns:c16="http://schemas.microsoft.com/office/drawing/2014/chart" uri="{C3380CC4-5D6E-409C-BE32-E72D297353CC}">
              <c16:uniqueId val="{00000001-70FD-4E3F-AB72-1E3374C8F7C5}"/>
            </c:ext>
          </c:extLst>
        </c:ser>
        <c:dLbls>
          <c:dLblPos val="ctr"/>
          <c:showLegendKey val="0"/>
          <c:showVal val="1"/>
          <c:showCatName val="0"/>
          <c:showSerName val="0"/>
          <c:showPercent val="0"/>
          <c:showBubbleSize val="0"/>
        </c:dLbls>
        <c:gapWidth val="70"/>
        <c:overlap val="100"/>
        <c:axId val="683698720"/>
        <c:axId val="683699112"/>
      </c:barChart>
      <c:catAx>
        <c:axId val="683698720"/>
        <c:scaling>
          <c:orientation val="minMax"/>
        </c:scaling>
        <c:delete val="0"/>
        <c:axPos val="b"/>
        <c:numFmt formatCode="General" sourceLinked="1"/>
        <c:majorTickMark val="none"/>
        <c:minorTickMark val="none"/>
        <c:tickLblPos val="none"/>
        <c:spPr>
          <a:noFill/>
          <a:ln w="6350" cap="flat" cmpd="sng" algn="ctr">
            <a:noFill/>
            <a:prstDash val="dash"/>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683699112"/>
        <c:crosses val="autoZero"/>
        <c:auto val="1"/>
        <c:lblAlgn val="ctr"/>
        <c:lblOffset val="100"/>
        <c:noMultiLvlLbl val="0"/>
      </c:catAx>
      <c:valAx>
        <c:axId val="683699112"/>
        <c:scaling>
          <c:orientation val="minMax"/>
          <c:max val="0"/>
          <c:min val="-0.70000000000000007"/>
        </c:scaling>
        <c:delete val="1"/>
        <c:axPos val="l"/>
        <c:numFmt formatCode="0%" sourceLinked="1"/>
        <c:majorTickMark val="out"/>
        <c:minorTickMark val="none"/>
        <c:tickLblPos val="nextTo"/>
        <c:crossAx val="683698720"/>
        <c:crosses val="autoZero"/>
        <c:crossBetween val="between"/>
      </c:valAx>
      <c:spPr>
        <a:noFill/>
        <a:ln>
          <a:noFill/>
        </a:ln>
        <a:effectLst/>
      </c:spPr>
    </c:plotArea>
    <c:plotVisOnly val="1"/>
    <c:dispBlanksAs val="gap"/>
    <c:showDLblsOverMax val="0"/>
  </c:chart>
  <c:spPr>
    <a:noFill/>
    <a:ln w="6350" cap="flat" cmpd="sng" algn="ctr">
      <a:noFill/>
      <a:prstDash val="solid"/>
      <a:miter lim="800000"/>
    </a:ln>
    <a:effectLst/>
  </c:spPr>
  <c:txPr>
    <a:bodyPr/>
    <a:lstStyle/>
    <a:p>
      <a:pPr>
        <a:defRPr sz="1400"/>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tx>
            <c:strRef>
              <c:f>Sheet1!$B$1</c:f>
              <c:strCache>
                <c:ptCount val="1"/>
                <c:pt idx="0">
                  <c:v>Fairly Satisfied</c:v>
                </c:pt>
              </c:strCache>
            </c:strRef>
          </c:tx>
          <c:spPr>
            <a:solidFill>
              <a:schemeClr val="accent1">
                <a:lumMod val="60000"/>
                <a:lumOff val="40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Sheet1!$A$2:$A$8</c:f>
              <c:numCache>
                <c:formatCode>General</c:formatCode>
                <c:ptCount val="4"/>
                <c:pt idx="0">
                  <c:v>2022</c:v>
                </c:pt>
                <c:pt idx="1">
                  <c:v>2021</c:v>
                </c:pt>
              </c:numCache>
            </c:numRef>
          </c:cat>
          <c:val>
            <c:numRef>
              <c:f>Sheet1!$B$2:$B$8</c:f>
              <c:numCache>
                <c:formatCode>0%</c:formatCode>
                <c:ptCount val="4"/>
                <c:pt idx="0">
                  <c:v>0.42</c:v>
                </c:pt>
                <c:pt idx="1">
                  <c:v>0.5</c:v>
                </c:pt>
              </c:numCache>
            </c:numRef>
          </c:val>
          <c:extLst>
            <c:ext xmlns:c16="http://schemas.microsoft.com/office/drawing/2014/chart" uri="{C3380CC4-5D6E-409C-BE32-E72D297353CC}">
              <c16:uniqueId val="{00000000-25E3-4502-983A-2E4B7B69D1A0}"/>
            </c:ext>
          </c:extLst>
        </c:ser>
        <c:ser>
          <c:idx val="1"/>
          <c:order val="1"/>
          <c:tx>
            <c:strRef>
              <c:f>Sheet1!$C$1</c:f>
              <c:strCache>
                <c:ptCount val="1"/>
                <c:pt idx="0">
                  <c:v>Very Satisfied</c:v>
                </c:pt>
              </c:strCache>
            </c:strRef>
          </c:tx>
          <c:spPr>
            <a:solidFill>
              <a:schemeClr val="accent1"/>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Sheet1!$A$2:$A$8</c:f>
              <c:numCache>
                <c:formatCode>General</c:formatCode>
                <c:ptCount val="4"/>
                <c:pt idx="0">
                  <c:v>2022</c:v>
                </c:pt>
                <c:pt idx="1">
                  <c:v>2021</c:v>
                </c:pt>
              </c:numCache>
            </c:numRef>
          </c:cat>
          <c:val>
            <c:numRef>
              <c:f>Sheet1!$C$2:$C$8</c:f>
              <c:numCache>
                <c:formatCode>0%</c:formatCode>
                <c:ptCount val="4"/>
                <c:pt idx="0">
                  <c:v>0.08</c:v>
                </c:pt>
                <c:pt idx="1">
                  <c:v>0.13</c:v>
                </c:pt>
              </c:numCache>
            </c:numRef>
          </c:val>
          <c:extLst>
            <c:ext xmlns:c16="http://schemas.microsoft.com/office/drawing/2014/chart" uri="{C3380CC4-5D6E-409C-BE32-E72D297353CC}">
              <c16:uniqueId val="{00000001-25E3-4502-983A-2E4B7B69D1A0}"/>
            </c:ext>
          </c:extLst>
        </c:ser>
        <c:dLbls>
          <c:showLegendKey val="0"/>
          <c:showVal val="0"/>
          <c:showCatName val="0"/>
          <c:showSerName val="0"/>
          <c:showPercent val="0"/>
          <c:showBubbleSize val="0"/>
        </c:dLbls>
        <c:gapWidth val="70"/>
        <c:overlap val="100"/>
        <c:axId val="683700680"/>
        <c:axId val="683701072"/>
      </c:barChart>
      <c:catAx>
        <c:axId val="683700680"/>
        <c:scaling>
          <c:orientation val="minMax"/>
        </c:scaling>
        <c:delete val="0"/>
        <c:axPos val="b"/>
        <c:numFmt formatCode="General" sourceLinked="1"/>
        <c:majorTickMark val="none"/>
        <c:minorTickMark val="none"/>
        <c:tickLblPos val="none"/>
        <c:spPr>
          <a:noFill/>
          <a:ln w="6350" cap="flat" cmpd="sng" algn="ctr">
            <a:noFill/>
            <a:prstDash val="dash"/>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683701072"/>
        <c:crosses val="autoZero"/>
        <c:auto val="1"/>
        <c:lblAlgn val="ctr"/>
        <c:lblOffset val="100"/>
        <c:noMultiLvlLbl val="0"/>
      </c:catAx>
      <c:valAx>
        <c:axId val="683701072"/>
        <c:scaling>
          <c:orientation val="minMax"/>
          <c:max val="0.8"/>
          <c:min val="0"/>
        </c:scaling>
        <c:delete val="1"/>
        <c:axPos val="l"/>
        <c:numFmt formatCode="0%" sourceLinked="1"/>
        <c:majorTickMark val="out"/>
        <c:minorTickMark val="none"/>
        <c:tickLblPos val="nextTo"/>
        <c:crossAx val="683700680"/>
        <c:crosses val="autoZero"/>
        <c:crossBetween val="between"/>
      </c:valAx>
      <c:spPr>
        <a:noFill/>
        <a:ln>
          <a:noFill/>
        </a:ln>
        <a:effectLst/>
      </c:spPr>
    </c:plotArea>
    <c:plotVisOnly val="1"/>
    <c:dispBlanksAs val="gap"/>
    <c:showDLblsOverMax val="0"/>
  </c:chart>
  <c:spPr>
    <a:noFill/>
    <a:ln w="6350" cap="flat" cmpd="sng" algn="ctr">
      <a:noFill/>
      <a:prstDash val="solid"/>
      <a:miter lim="800000"/>
    </a:ln>
    <a:effectLst/>
  </c:spPr>
  <c:txPr>
    <a:bodyPr/>
    <a:lstStyle/>
    <a:p>
      <a:pPr>
        <a:defRPr sz="1400"/>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Series 1</c:v>
                </c:pt>
              </c:strCache>
            </c:strRef>
          </c:tx>
          <c:spPr>
            <a:solidFill>
              <a:schemeClr val="accent4"/>
            </a:solidFill>
            <a:ln>
              <a:solidFill>
                <a:schemeClr val="bg1"/>
              </a:solidFill>
            </a:ln>
            <a:effectLst/>
          </c:spPr>
          <c:invertIfNegative val="0"/>
          <c:dLbls>
            <c:delete val="1"/>
          </c:dLbls>
          <c:cat>
            <c:strRef>
              <c:f>Sheet1!$A$2:$A$7</c:f>
              <c:strCache>
                <c:ptCount val="6"/>
                <c:pt idx="0">
                  <c:v>Staff wellbeing is, in the circumstances, reasonably good in my school</c:v>
                </c:pt>
                <c:pt idx="1">
                  <c:v>Workload is having a negative impact on the wellbeing of staff</c:v>
                </c:pt>
                <c:pt idx="2">
                  <c:v>Some individual staff members are manifesting low levels of wellbeing</c:v>
                </c:pt>
                <c:pt idx="3">
                  <c:v>I am concerned about the wellbeing of my staff but I am unsure of what measures can be taken to address this collective problem</c:v>
                </c:pt>
                <c:pt idx="4">
                  <c:v>Staff wellbeing has deteriorated in my school because of the pandemic</c:v>
                </c:pt>
                <c:pt idx="5">
                  <c:v>Some individual staff members have been/ are on sick leave due to stress/mental health issues</c:v>
                </c:pt>
              </c:strCache>
            </c:strRef>
          </c:cat>
          <c:val>
            <c:numRef>
              <c:f>Sheet1!$B$2:$B$7</c:f>
              <c:numCache>
                <c:formatCode>0%</c:formatCode>
                <c:ptCount val="6"/>
                <c:pt idx="0">
                  <c:v>-0.08</c:v>
                </c:pt>
                <c:pt idx="1">
                  <c:v>-7.0000000000000007E-2</c:v>
                </c:pt>
                <c:pt idx="2">
                  <c:v>-0.115</c:v>
                </c:pt>
                <c:pt idx="3">
                  <c:v>-0.11</c:v>
                </c:pt>
                <c:pt idx="4">
                  <c:v>-0.16</c:v>
                </c:pt>
                <c:pt idx="5">
                  <c:v>-6.5000000000000002E-2</c:v>
                </c:pt>
              </c:numCache>
            </c:numRef>
          </c:val>
          <c:extLst>
            <c:ext xmlns:c16="http://schemas.microsoft.com/office/drawing/2014/chart" uri="{C3380CC4-5D6E-409C-BE32-E72D297353CC}">
              <c16:uniqueId val="{00000000-106C-4583-B920-7F66CFA8FDB8}"/>
            </c:ext>
          </c:extLst>
        </c:ser>
        <c:ser>
          <c:idx val="1"/>
          <c:order val="1"/>
          <c:tx>
            <c:strRef>
              <c:f>Sheet1!$C$1</c:f>
              <c:strCache>
                <c:ptCount val="1"/>
                <c:pt idx="0">
                  <c:v>Series 2</c:v>
                </c:pt>
              </c:strCache>
            </c:strRef>
          </c:tx>
          <c:spPr>
            <a:solidFill>
              <a:schemeClr val="tx2">
                <a:lumMod val="60000"/>
                <a:lumOff val="40000"/>
              </a:schemeClr>
            </a:solidFill>
            <a:ln>
              <a:solidFill>
                <a:schemeClr val="bg1"/>
              </a:solidFill>
            </a:ln>
            <a:effectLst/>
          </c:spPr>
          <c:invertIfNegative val="0"/>
          <c:dLbls>
            <c:numFmt formatCode="#,##0%;#,##0%" sourceLinked="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Staff wellbeing is, in the circumstances, reasonably good in my school</c:v>
                </c:pt>
                <c:pt idx="1">
                  <c:v>Workload is having a negative impact on the wellbeing of staff</c:v>
                </c:pt>
                <c:pt idx="2">
                  <c:v>Some individual staff members are manifesting low levels of wellbeing</c:v>
                </c:pt>
                <c:pt idx="3">
                  <c:v>I am concerned about the wellbeing of my staff but I am unsure of what measures can be taken to address this collective problem</c:v>
                </c:pt>
                <c:pt idx="4">
                  <c:v>Staff wellbeing has deteriorated in my school because of the pandemic</c:v>
                </c:pt>
                <c:pt idx="5">
                  <c:v>Some individual staff members have been/ are on sick leave due to stress/mental health issues</c:v>
                </c:pt>
              </c:strCache>
            </c:strRef>
          </c:cat>
          <c:val>
            <c:numRef>
              <c:f>Sheet1!$C$2:$C$7</c:f>
              <c:numCache>
                <c:formatCode>0%</c:formatCode>
                <c:ptCount val="6"/>
                <c:pt idx="0">
                  <c:v>-0.03</c:v>
                </c:pt>
                <c:pt idx="1">
                  <c:v>-0.16</c:v>
                </c:pt>
                <c:pt idx="2">
                  <c:v>-0.09</c:v>
                </c:pt>
                <c:pt idx="3">
                  <c:v>-0.23</c:v>
                </c:pt>
                <c:pt idx="4">
                  <c:v>-0.12</c:v>
                </c:pt>
                <c:pt idx="5">
                  <c:v>-0.38</c:v>
                </c:pt>
              </c:numCache>
            </c:numRef>
          </c:val>
          <c:extLst>
            <c:ext xmlns:c16="http://schemas.microsoft.com/office/drawing/2014/chart" uri="{C3380CC4-5D6E-409C-BE32-E72D297353CC}">
              <c16:uniqueId val="{00000001-106C-4583-B920-7F66CFA8FDB8}"/>
            </c:ext>
          </c:extLst>
        </c:ser>
        <c:ser>
          <c:idx val="2"/>
          <c:order val="2"/>
          <c:tx>
            <c:strRef>
              <c:f>Sheet1!$D$1</c:f>
              <c:strCache>
                <c:ptCount val="1"/>
                <c:pt idx="0">
                  <c:v>Series 3</c:v>
                </c:pt>
              </c:strCache>
            </c:strRef>
          </c:tx>
          <c:spPr>
            <a:solidFill>
              <a:schemeClr val="tx2"/>
            </a:solidFill>
            <a:ln>
              <a:solidFill>
                <a:schemeClr val="bg1"/>
              </a:solidFill>
            </a:ln>
            <a:effectLst/>
          </c:spPr>
          <c:invertIfNegative val="0"/>
          <c:dLbls>
            <c:dLbl>
              <c:idx val="0"/>
              <c:layout>
                <c:manualLayout>
                  <c:x val="1.9038139239253944E-3"/>
                  <c:y val="0.10322689719048085"/>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06C-4583-B920-7F66CFA8FDB8}"/>
                </c:ext>
              </c:extLst>
            </c:dLbl>
            <c:dLbl>
              <c:idx val="4"/>
              <c:numFmt formatCode="#,##0%;#,##0%" sourceLinked="0"/>
              <c:spPr>
                <a:noFill/>
                <a:ln>
                  <a:noFill/>
                </a:ln>
                <a:effectLst/>
              </c:spPr>
              <c:txPr>
                <a:bodyPr rot="0" spcFirstLastPara="1" vertOverflow="ellipsis" vert="horz" wrap="square" anchor="ctr" anchorCtr="1"/>
                <a:lstStyle/>
                <a:p>
                  <a:pPr>
                    <a:defRPr sz="12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9-106C-4583-B920-7F66CFA8FDB8}"/>
                </c:ext>
              </c:extLst>
            </c:dLbl>
            <c:dLbl>
              <c:idx val="5"/>
              <c:numFmt formatCode="#,##0%;#,##0%" sourceLinked="0"/>
              <c:spPr>
                <a:noFill/>
                <a:ln>
                  <a:noFill/>
                </a:ln>
                <a:effectLst/>
              </c:spPr>
              <c:txPr>
                <a:bodyPr rot="0" spcFirstLastPara="1" vertOverflow="ellipsis" vert="horz" wrap="square" anchor="ctr" anchorCtr="1"/>
                <a:lstStyle/>
                <a:p>
                  <a:pPr>
                    <a:defRPr sz="12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8-106C-4583-B920-7F66CFA8FDB8}"/>
                </c:ext>
              </c:extLst>
            </c:dLbl>
            <c:numFmt formatCode="#,##0%;#,##0%" sourceLinked="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Staff wellbeing is, in the circumstances, reasonably good in my school</c:v>
                </c:pt>
                <c:pt idx="1">
                  <c:v>Workload is having a negative impact on the wellbeing of staff</c:v>
                </c:pt>
                <c:pt idx="2">
                  <c:v>Some individual staff members are manifesting low levels of wellbeing</c:v>
                </c:pt>
                <c:pt idx="3">
                  <c:v>I am concerned about the wellbeing of my staff but I am unsure of what measures can be taken to address this collective problem</c:v>
                </c:pt>
                <c:pt idx="4">
                  <c:v>Staff wellbeing has deteriorated in my school because of the pandemic</c:v>
                </c:pt>
                <c:pt idx="5">
                  <c:v>Some individual staff members have been/ are on sick leave due to stress/mental health issues</c:v>
                </c:pt>
              </c:strCache>
            </c:strRef>
          </c:cat>
          <c:val>
            <c:numRef>
              <c:f>Sheet1!$D$2:$D$7</c:f>
              <c:numCache>
                <c:formatCode>0%</c:formatCode>
                <c:ptCount val="6"/>
                <c:pt idx="0">
                  <c:v>0</c:v>
                </c:pt>
                <c:pt idx="1">
                  <c:v>-0.03</c:v>
                </c:pt>
                <c:pt idx="2">
                  <c:v>-0.04</c:v>
                </c:pt>
                <c:pt idx="3">
                  <c:v>-0.04</c:v>
                </c:pt>
                <c:pt idx="4">
                  <c:v>-7.0000000000000007E-2</c:v>
                </c:pt>
                <c:pt idx="5">
                  <c:v>-0.14000000000000001</c:v>
                </c:pt>
              </c:numCache>
            </c:numRef>
          </c:val>
          <c:extLst>
            <c:ext xmlns:c16="http://schemas.microsoft.com/office/drawing/2014/chart" uri="{C3380CC4-5D6E-409C-BE32-E72D297353CC}">
              <c16:uniqueId val="{00000002-106C-4583-B920-7F66CFA8FDB8}"/>
            </c:ext>
          </c:extLst>
        </c:ser>
        <c:ser>
          <c:idx val="3"/>
          <c:order val="3"/>
          <c:tx>
            <c:strRef>
              <c:f>Sheet1!$E$1</c:f>
              <c:strCache>
                <c:ptCount val="1"/>
                <c:pt idx="0">
                  <c:v>Series 4</c:v>
                </c:pt>
              </c:strCache>
            </c:strRef>
          </c:tx>
          <c:spPr>
            <a:solidFill>
              <a:schemeClr val="accent4"/>
            </a:solidFill>
            <a:ln>
              <a:solidFill>
                <a:schemeClr val="bg1"/>
              </a:solidFill>
            </a:ln>
            <a:effectLst/>
          </c:spPr>
          <c:invertIfNegative val="0"/>
          <c:dLbls>
            <c:delete val="1"/>
          </c:dLbls>
          <c:cat>
            <c:strRef>
              <c:f>Sheet1!$A$2:$A$7</c:f>
              <c:strCache>
                <c:ptCount val="6"/>
                <c:pt idx="0">
                  <c:v>Staff wellbeing is, in the circumstances, reasonably good in my school</c:v>
                </c:pt>
                <c:pt idx="1">
                  <c:v>Workload is having a negative impact on the wellbeing of staff</c:v>
                </c:pt>
                <c:pt idx="2">
                  <c:v>Some individual staff members are manifesting low levels of wellbeing</c:v>
                </c:pt>
                <c:pt idx="3">
                  <c:v>I am concerned about the wellbeing of my staff but I am unsure of what measures can be taken to address this collective problem</c:v>
                </c:pt>
                <c:pt idx="4">
                  <c:v>Staff wellbeing has deteriorated in my school because of the pandemic</c:v>
                </c:pt>
                <c:pt idx="5">
                  <c:v>Some individual staff members have been/ are on sick leave due to stress/mental health issues</c:v>
                </c:pt>
              </c:strCache>
            </c:strRef>
          </c:cat>
          <c:val>
            <c:numRef>
              <c:f>Sheet1!$E$2:$E$7</c:f>
              <c:numCache>
                <c:formatCode>0%</c:formatCode>
                <c:ptCount val="6"/>
                <c:pt idx="0">
                  <c:v>0.08</c:v>
                </c:pt>
                <c:pt idx="1">
                  <c:v>7.0000000000000007E-2</c:v>
                </c:pt>
                <c:pt idx="2">
                  <c:v>0.115</c:v>
                </c:pt>
                <c:pt idx="3">
                  <c:v>0.11</c:v>
                </c:pt>
                <c:pt idx="4">
                  <c:v>0.16</c:v>
                </c:pt>
                <c:pt idx="5">
                  <c:v>6.5000000000000002E-2</c:v>
                </c:pt>
              </c:numCache>
            </c:numRef>
          </c:val>
          <c:extLst>
            <c:ext xmlns:c16="http://schemas.microsoft.com/office/drawing/2014/chart" uri="{C3380CC4-5D6E-409C-BE32-E72D297353CC}">
              <c16:uniqueId val="{00000004-106C-4583-B920-7F66CFA8FDB8}"/>
            </c:ext>
          </c:extLst>
        </c:ser>
        <c:ser>
          <c:idx val="4"/>
          <c:order val="4"/>
          <c:tx>
            <c:strRef>
              <c:f>Sheet1!$F$1</c:f>
              <c:strCache>
                <c:ptCount val="1"/>
                <c:pt idx="0">
                  <c:v>Series 5</c:v>
                </c:pt>
              </c:strCache>
            </c:strRef>
          </c:tx>
          <c:spPr>
            <a:solidFill>
              <a:schemeClr val="accent1">
                <a:lumMod val="60000"/>
                <a:lumOff val="40000"/>
              </a:schemeClr>
            </a:solidFill>
            <a:ln>
              <a:solidFill>
                <a:schemeClr val="bg1"/>
              </a:solid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Staff wellbeing is, in the circumstances, reasonably good in my school</c:v>
                </c:pt>
                <c:pt idx="1">
                  <c:v>Workload is having a negative impact on the wellbeing of staff</c:v>
                </c:pt>
                <c:pt idx="2">
                  <c:v>Some individual staff members are manifesting low levels of wellbeing</c:v>
                </c:pt>
                <c:pt idx="3">
                  <c:v>I am concerned about the wellbeing of my staff but I am unsure of what measures can be taken to address this collective problem</c:v>
                </c:pt>
                <c:pt idx="4">
                  <c:v>Staff wellbeing has deteriorated in my school because of the pandemic</c:v>
                </c:pt>
                <c:pt idx="5">
                  <c:v>Some individual staff members have been/ are on sick leave due to stress/mental health issues</c:v>
                </c:pt>
              </c:strCache>
            </c:strRef>
          </c:cat>
          <c:val>
            <c:numRef>
              <c:f>Sheet1!$F$2:$F$7</c:f>
              <c:numCache>
                <c:formatCode>0%</c:formatCode>
                <c:ptCount val="6"/>
                <c:pt idx="0">
                  <c:v>0.59</c:v>
                </c:pt>
                <c:pt idx="1">
                  <c:v>0.52</c:v>
                </c:pt>
                <c:pt idx="2">
                  <c:v>0.54</c:v>
                </c:pt>
                <c:pt idx="3">
                  <c:v>0.42</c:v>
                </c:pt>
                <c:pt idx="4">
                  <c:v>0.41</c:v>
                </c:pt>
                <c:pt idx="5">
                  <c:v>0.28999999999999998</c:v>
                </c:pt>
              </c:numCache>
            </c:numRef>
          </c:val>
          <c:extLst>
            <c:ext xmlns:c16="http://schemas.microsoft.com/office/drawing/2014/chart" uri="{C3380CC4-5D6E-409C-BE32-E72D297353CC}">
              <c16:uniqueId val="{00000005-106C-4583-B920-7F66CFA8FDB8}"/>
            </c:ext>
          </c:extLst>
        </c:ser>
        <c:ser>
          <c:idx val="5"/>
          <c:order val="5"/>
          <c:tx>
            <c:strRef>
              <c:f>Sheet1!$G$1</c:f>
              <c:strCache>
                <c:ptCount val="1"/>
                <c:pt idx="0">
                  <c:v>Series 6</c:v>
                </c:pt>
              </c:strCache>
            </c:strRef>
          </c:tx>
          <c:spPr>
            <a:solidFill>
              <a:schemeClr val="accent1"/>
            </a:solidFill>
            <a:ln>
              <a:solidFill>
                <a:schemeClr val="bg1"/>
              </a:solid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Staff wellbeing is, in the circumstances, reasonably good in my school</c:v>
                </c:pt>
                <c:pt idx="1">
                  <c:v>Workload is having a negative impact on the wellbeing of staff</c:v>
                </c:pt>
                <c:pt idx="2">
                  <c:v>Some individual staff members are manifesting low levels of wellbeing</c:v>
                </c:pt>
                <c:pt idx="3">
                  <c:v>I am concerned about the wellbeing of my staff but I am unsure of what measures can be taken to address this collective problem</c:v>
                </c:pt>
                <c:pt idx="4">
                  <c:v>Staff wellbeing has deteriorated in my school because of the pandemic</c:v>
                </c:pt>
                <c:pt idx="5">
                  <c:v>Some individual staff members have been/ are on sick leave due to stress/mental health issues</c:v>
                </c:pt>
              </c:strCache>
            </c:strRef>
          </c:cat>
          <c:val>
            <c:numRef>
              <c:f>Sheet1!$G$2:$G$7</c:f>
              <c:numCache>
                <c:formatCode>0%</c:formatCode>
                <c:ptCount val="6"/>
                <c:pt idx="0">
                  <c:v>0.22</c:v>
                </c:pt>
                <c:pt idx="1">
                  <c:v>0.14000000000000001</c:v>
                </c:pt>
                <c:pt idx="2">
                  <c:v>0.1</c:v>
                </c:pt>
                <c:pt idx="3">
                  <c:v>0.09</c:v>
                </c:pt>
                <c:pt idx="4">
                  <c:v>0.09</c:v>
                </c:pt>
                <c:pt idx="5">
                  <c:v>0.06</c:v>
                </c:pt>
              </c:numCache>
            </c:numRef>
          </c:val>
          <c:extLst>
            <c:ext xmlns:c16="http://schemas.microsoft.com/office/drawing/2014/chart" uri="{C3380CC4-5D6E-409C-BE32-E72D297353CC}">
              <c16:uniqueId val="{00000006-106C-4583-B920-7F66CFA8FDB8}"/>
            </c:ext>
          </c:extLst>
        </c:ser>
        <c:dLbls>
          <c:dLblPos val="ctr"/>
          <c:showLegendKey val="0"/>
          <c:showVal val="1"/>
          <c:showCatName val="0"/>
          <c:showSerName val="0"/>
          <c:showPercent val="0"/>
          <c:showBubbleSize val="0"/>
        </c:dLbls>
        <c:gapWidth val="50"/>
        <c:overlap val="100"/>
        <c:axId val="484750752"/>
        <c:axId val="484769888"/>
      </c:barChart>
      <c:catAx>
        <c:axId val="484750752"/>
        <c:scaling>
          <c:orientation val="minMax"/>
        </c:scaling>
        <c:delete val="0"/>
        <c:axPos val="b"/>
        <c:numFmt formatCode="General" sourceLinked="1"/>
        <c:majorTickMark val="none"/>
        <c:minorTickMark val="none"/>
        <c:tickLblPos val="none"/>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484769888"/>
        <c:crosses val="autoZero"/>
        <c:auto val="1"/>
        <c:lblAlgn val="ctr"/>
        <c:lblOffset val="100"/>
        <c:noMultiLvlLbl val="0"/>
      </c:catAx>
      <c:valAx>
        <c:axId val="484769888"/>
        <c:scaling>
          <c:orientation val="minMax"/>
          <c:max val="1"/>
          <c:min val="-1"/>
        </c:scaling>
        <c:delete val="1"/>
        <c:axPos val="l"/>
        <c:numFmt formatCode="0%" sourceLinked="1"/>
        <c:majorTickMark val="none"/>
        <c:minorTickMark val="none"/>
        <c:tickLblPos val="nextTo"/>
        <c:crossAx val="484750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tx2"/>
            </a:solidFill>
            <a:ln>
              <a:noFill/>
            </a:ln>
            <a:effectLst/>
          </c:spPr>
          <c:invertIfNegative val="0"/>
          <c:dPt>
            <c:idx val="0"/>
            <c:invertIfNegative val="0"/>
            <c:bubble3D val="0"/>
            <c:spPr>
              <a:solidFill>
                <a:schemeClr val="bg2"/>
              </a:solidFill>
              <a:ln>
                <a:noFill/>
              </a:ln>
              <a:effectLst/>
            </c:spPr>
            <c:extLst>
              <c:ext xmlns:c16="http://schemas.microsoft.com/office/drawing/2014/chart" uri="{C3380CC4-5D6E-409C-BE32-E72D297353CC}">
                <c16:uniqueId val="{00000009-DC8F-4151-A53A-873A23DDCFB3}"/>
              </c:ext>
            </c:extLst>
          </c:dPt>
          <c:dPt>
            <c:idx val="1"/>
            <c:invertIfNegative val="0"/>
            <c:bubble3D val="0"/>
            <c:spPr>
              <a:solidFill>
                <a:schemeClr val="bg2"/>
              </a:solidFill>
              <a:ln>
                <a:noFill/>
              </a:ln>
              <a:effectLst/>
            </c:spPr>
            <c:extLst>
              <c:ext xmlns:c16="http://schemas.microsoft.com/office/drawing/2014/chart" uri="{C3380CC4-5D6E-409C-BE32-E72D297353CC}">
                <c16:uniqueId val="{0000000A-DC8F-4151-A53A-873A23DDCFB3}"/>
              </c:ext>
            </c:extLst>
          </c:dPt>
          <c:dPt>
            <c:idx val="2"/>
            <c:invertIfNegative val="0"/>
            <c:bubble3D val="0"/>
            <c:spPr>
              <a:solidFill>
                <a:schemeClr val="bg2"/>
              </a:solidFill>
              <a:ln>
                <a:noFill/>
              </a:ln>
              <a:effectLst/>
            </c:spPr>
            <c:extLst>
              <c:ext xmlns:c16="http://schemas.microsoft.com/office/drawing/2014/chart" uri="{C3380CC4-5D6E-409C-BE32-E72D297353CC}">
                <c16:uniqueId val="{0000000D-DC8F-4151-A53A-873A23DDCFB3}"/>
              </c:ext>
            </c:extLst>
          </c:dPt>
          <c:dPt>
            <c:idx val="3"/>
            <c:invertIfNegative val="0"/>
            <c:bubble3D val="0"/>
            <c:spPr>
              <a:solidFill>
                <a:schemeClr val="bg2"/>
              </a:solidFill>
              <a:ln>
                <a:noFill/>
              </a:ln>
              <a:effectLst/>
            </c:spPr>
            <c:extLst>
              <c:ext xmlns:c16="http://schemas.microsoft.com/office/drawing/2014/chart" uri="{C3380CC4-5D6E-409C-BE32-E72D297353CC}">
                <c16:uniqueId val="{0000000B-DC8F-4151-A53A-873A23DDCFB3}"/>
              </c:ext>
            </c:extLst>
          </c:dPt>
          <c:dPt>
            <c:idx val="4"/>
            <c:invertIfNegative val="0"/>
            <c:bubble3D val="0"/>
            <c:spPr>
              <a:solidFill>
                <a:schemeClr val="bg2"/>
              </a:solidFill>
              <a:ln>
                <a:noFill/>
              </a:ln>
              <a:effectLst/>
            </c:spPr>
            <c:extLst>
              <c:ext xmlns:c16="http://schemas.microsoft.com/office/drawing/2014/chart" uri="{C3380CC4-5D6E-409C-BE32-E72D297353CC}">
                <c16:uniqueId val="{0000000C-DC8F-4151-A53A-873A23DDCFB3}"/>
              </c:ext>
            </c:extLst>
          </c:dPt>
          <c:dPt>
            <c:idx val="5"/>
            <c:invertIfNegative val="0"/>
            <c:bubble3D val="0"/>
            <c:spPr>
              <a:solidFill>
                <a:schemeClr val="bg2"/>
              </a:solidFill>
              <a:ln>
                <a:noFill/>
              </a:ln>
              <a:effectLst/>
            </c:spPr>
            <c:extLst>
              <c:ext xmlns:c16="http://schemas.microsoft.com/office/drawing/2014/chart" uri="{C3380CC4-5D6E-409C-BE32-E72D297353CC}">
                <c16:uniqueId val="{0000000E-DC8F-4151-A53A-873A23DDCFB3}"/>
              </c:ext>
            </c:extLst>
          </c:dPt>
          <c:dPt>
            <c:idx val="6"/>
            <c:invertIfNegative val="0"/>
            <c:bubble3D val="0"/>
            <c:spPr>
              <a:solidFill>
                <a:schemeClr val="bg2"/>
              </a:solidFill>
              <a:ln>
                <a:noFill/>
              </a:ln>
              <a:effectLst/>
            </c:spPr>
            <c:extLst>
              <c:ext xmlns:c16="http://schemas.microsoft.com/office/drawing/2014/chart" uri="{C3380CC4-5D6E-409C-BE32-E72D297353CC}">
                <c16:uniqueId val="{00000001-A05F-40CF-9BEC-3A4CFB6D7DC3}"/>
              </c:ext>
            </c:extLst>
          </c:dPt>
          <c:dPt>
            <c:idx val="7"/>
            <c:invertIfNegative val="0"/>
            <c:bubble3D val="0"/>
            <c:spPr>
              <a:solidFill>
                <a:schemeClr val="bg2"/>
              </a:solidFill>
              <a:ln>
                <a:noFill/>
              </a:ln>
              <a:effectLst/>
            </c:spPr>
            <c:extLst>
              <c:ext xmlns:c16="http://schemas.microsoft.com/office/drawing/2014/chart" uri="{C3380CC4-5D6E-409C-BE32-E72D297353CC}">
                <c16:uniqueId val="{00000003-A05F-40CF-9BEC-3A4CFB6D7DC3}"/>
              </c:ext>
            </c:extLst>
          </c:dPt>
          <c:dPt>
            <c:idx val="8"/>
            <c:invertIfNegative val="0"/>
            <c:bubble3D val="0"/>
            <c:spPr>
              <a:solidFill>
                <a:schemeClr val="bg2"/>
              </a:solidFill>
              <a:ln>
                <a:noFill/>
              </a:ln>
              <a:effectLst/>
            </c:spPr>
            <c:extLst>
              <c:ext xmlns:c16="http://schemas.microsoft.com/office/drawing/2014/chart" uri="{C3380CC4-5D6E-409C-BE32-E72D297353CC}">
                <c16:uniqueId val="{0000000F-DC8F-4151-A53A-873A23DDCFB3}"/>
              </c:ext>
            </c:extLst>
          </c:dPt>
          <c:dPt>
            <c:idx val="9"/>
            <c:invertIfNegative val="0"/>
            <c:bubble3D val="0"/>
            <c:spPr>
              <a:solidFill>
                <a:schemeClr val="accent6"/>
              </a:solidFill>
              <a:ln>
                <a:noFill/>
              </a:ln>
              <a:effectLst/>
            </c:spPr>
            <c:extLst>
              <c:ext xmlns:c16="http://schemas.microsoft.com/office/drawing/2014/chart" uri="{C3380CC4-5D6E-409C-BE32-E72D297353CC}">
                <c16:uniqueId val="{00000005-A05F-40CF-9BEC-3A4CFB6D7DC3}"/>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Ensure teachers have adequate resources for classroom teaching</c:v>
                </c:pt>
                <c:pt idx="1">
                  <c:v>Consultation with staff on proposed changes which impact on workload and teachers’ time</c:v>
                </c:pt>
                <c:pt idx="2">
                  <c:v>Strong dignity at work policy</c:v>
                </c:pt>
                <c:pt idx="3">
                  <c:v>Improved communication with staff</c:v>
                </c:pt>
                <c:pt idx="4">
                  <c:v>Identify stressors in our workplace and develop responses</c:v>
                </c:pt>
                <c:pt idx="5">
                  <c:v>Promote whole-school approach to better work-life balance for staff</c:v>
                </c:pt>
                <c:pt idx="6">
                  <c:v>Implement a ‘right-to-disconnect’ policy on communication from school after the end of the school day and at weekends</c:v>
                </c:pt>
                <c:pt idx="7">
                  <c:v>Reduce teacher workload</c:v>
                </c:pt>
                <c:pt idx="8">
                  <c:v>Other</c:v>
                </c:pt>
                <c:pt idx="9">
                  <c:v>None of these</c:v>
                </c:pt>
              </c:strCache>
            </c:strRef>
          </c:cat>
          <c:val>
            <c:numRef>
              <c:f>Sheet1!$B$2:$B$11</c:f>
              <c:numCache>
                <c:formatCode>0%</c:formatCode>
                <c:ptCount val="10"/>
                <c:pt idx="0">
                  <c:v>0.72</c:v>
                </c:pt>
                <c:pt idx="1">
                  <c:v>0.68</c:v>
                </c:pt>
                <c:pt idx="2">
                  <c:v>0.59</c:v>
                </c:pt>
                <c:pt idx="3">
                  <c:v>0.56999999999999995</c:v>
                </c:pt>
                <c:pt idx="4">
                  <c:v>0.55000000000000004</c:v>
                </c:pt>
                <c:pt idx="5">
                  <c:v>0.49</c:v>
                </c:pt>
                <c:pt idx="6">
                  <c:v>0.48</c:v>
                </c:pt>
                <c:pt idx="7">
                  <c:v>0.36</c:v>
                </c:pt>
                <c:pt idx="8">
                  <c:v>0.09</c:v>
                </c:pt>
                <c:pt idx="9">
                  <c:v>0.03</c:v>
                </c:pt>
              </c:numCache>
            </c:numRef>
          </c:val>
          <c:extLst>
            <c:ext xmlns:c16="http://schemas.microsoft.com/office/drawing/2014/chart" uri="{C3380CC4-5D6E-409C-BE32-E72D297353CC}">
              <c16:uniqueId val="{00000008-A05F-40CF-9BEC-3A4CFB6D7DC3}"/>
            </c:ext>
          </c:extLst>
        </c:ser>
        <c:dLbls>
          <c:dLblPos val="outEnd"/>
          <c:showLegendKey val="0"/>
          <c:showVal val="1"/>
          <c:showCatName val="0"/>
          <c:showSerName val="0"/>
          <c:showPercent val="0"/>
          <c:showBubbleSize val="0"/>
        </c:dLbls>
        <c:gapWidth val="30"/>
        <c:axId val="719327608"/>
        <c:axId val="719326824"/>
      </c:barChart>
      <c:catAx>
        <c:axId val="719327608"/>
        <c:scaling>
          <c:orientation val="maxMin"/>
        </c:scaling>
        <c:delete val="1"/>
        <c:axPos val="l"/>
        <c:numFmt formatCode="General" sourceLinked="1"/>
        <c:majorTickMark val="none"/>
        <c:minorTickMark val="none"/>
        <c:tickLblPos val="nextTo"/>
        <c:crossAx val="719326824"/>
        <c:crosses val="autoZero"/>
        <c:auto val="1"/>
        <c:lblAlgn val="ctr"/>
        <c:lblOffset val="100"/>
        <c:noMultiLvlLbl val="0"/>
      </c:catAx>
      <c:valAx>
        <c:axId val="719326824"/>
        <c:scaling>
          <c:orientation val="minMax"/>
          <c:max val="1"/>
          <c:min val="0"/>
        </c:scaling>
        <c:delete val="1"/>
        <c:axPos val="t"/>
        <c:numFmt formatCode="0%" sourceLinked="1"/>
        <c:majorTickMark val="none"/>
        <c:minorTickMark val="none"/>
        <c:tickLblPos val="nextTo"/>
        <c:crossAx val="719327608"/>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5"/>
            </a:solidFill>
            <a:ln>
              <a:noFill/>
            </a:ln>
            <a:effectLst/>
          </c:spPr>
          <c:invertIfNegative val="0"/>
          <c:dPt>
            <c:idx val="6"/>
            <c:invertIfNegative val="0"/>
            <c:bubble3D val="0"/>
            <c:spPr>
              <a:solidFill>
                <a:schemeClr val="accent5"/>
              </a:solidFill>
              <a:ln>
                <a:noFill/>
              </a:ln>
              <a:effectLst/>
            </c:spPr>
            <c:extLst>
              <c:ext xmlns:c16="http://schemas.microsoft.com/office/drawing/2014/chart" uri="{C3380CC4-5D6E-409C-BE32-E72D297353CC}">
                <c16:uniqueId val="{00000001-4433-4356-9823-19B80012F72F}"/>
              </c:ext>
            </c:extLst>
          </c:dPt>
          <c:dPt>
            <c:idx val="7"/>
            <c:invertIfNegative val="0"/>
            <c:bubble3D val="0"/>
            <c:spPr>
              <a:solidFill>
                <a:schemeClr val="accent5"/>
              </a:solidFill>
              <a:ln>
                <a:noFill/>
              </a:ln>
              <a:effectLst/>
            </c:spPr>
            <c:extLst>
              <c:ext xmlns:c16="http://schemas.microsoft.com/office/drawing/2014/chart" uri="{C3380CC4-5D6E-409C-BE32-E72D297353CC}">
                <c16:uniqueId val="{00000003-4433-4356-9823-19B80012F72F}"/>
              </c:ext>
            </c:extLst>
          </c:dPt>
          <c:dPt>
            <c:idx val="10"/>
            <c:invertIfNegative val="0"/>
            <c:bubble3D val="0"/>
            <c:spPr>
              <a:solidFill>
                <a:schemeClr val="bg1">
                  <a:lumMod val="75000"/>
                </a:schemeClr>
              </a:solidFill>
              <a:ln>
                <a:noFill/>
              </a:ln>
              <a:effectLst/>
            </c:spPr>
            <c:extLst>
              <c:ext xmlns:c16="http://schemas.microsoft.com/office/drawing/2014/chart" uri="{C3380CC4-5D6E-409C-BE32-E72D297353CC}">
                <c16:uniqueId val="{0000000A-4433-4356-9823-19B80012F72F}"/>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I took new action to support my physical health</c:v>
                </c:pt>
                <c:pt idx="1">
                  <c:v>I spoke to colleagues</c:v>
                </c:pt>
                <c:pt idx="2">
                  <c:v>I spoke to my Deputy Principal</c:v>
                </c:pt>
                <c:pt idx="3">
                  <c:v>I took new action to support my mental health</c:v>
                </c:pt>
                <c:pt idx="4">
                  <c:v>I disconnected from work emails/communication after my working day</c:v>
                </c:pt>
                <c:pt idx="5">
                  <c:v>I addressed workload issues</c:v>
                </c:pt>
                <c:pt idx="6">
                  <c:v>I obtained professional advice</c:v>
                </c:pt>
                <c:pt idx="7">
                  <c:v>I obtained GP/medical advice</c:v>
                </c:pt>
                <c:pt idx="8">
                  <c:v>I contacted the Spectrum Life/employee assistance programme</c:v>
                </c:pt>
                <c:pt idx="9">
                  <c:v>I contacted ASTI Head Office for assistance on my issue</c:v>
                </c:pt>
                <c:pt idx="10">
                  <c:v>None of these</c:v>
                </c:pt>
              </c:strCache>
            </c:strRef>
          </c:cat>
          <c:val>
            <c:numRef>
              <c:f>Sheet1!$B$2:$B$12</c:f>
              <c:numCache>
                <c:formatCode>0%</c:formatCode>
                <c:ptCount val="11"/>
                <c:pt idx="0">
                  <c:v>0.54</c:v>
                </c:pt>
                <c:pt idx="1">
                  <c:v>0.48</c:v>
                </c:pt>
                <c:pt idx="2">
                  <c:v>0.39</c:v>
                </c:pt>
                <c:pt idx="3">
                  <c:v>0.33</c:v>
                </c:pt>
                <c:pt idx="4">
                  <c:v>0.33</c:v>
                </c:pt>
                <c:pt idx="5">
                  <c:v>0.22</c:v>
                </c:pt>
                <c:pt idx="6">
                  <c:v>0.14000000000000001</c:v>
                </c:pt>
                <c:pt idx="7">
                  <c:v>0.1</c:v>
                </c:pt>
                <c:pt idx="8">
                  <c:v>0.04</c:v>
                </c:pt>
                <c:pt idx="9">
                  <c:v>0.03</c:v>
                </c:pt>
                <c:pt idx="10">
                  <c:v>0.12</c:v>
                </c:pt>
              </c:numCache>
            </c:numRef>
          </c:val>
          <c:extLst>
            <c:ext xmlns:c16="http://schemas.microsoft.com/office/drawing/2014/chart" uri="{C3380CC4-5D6E-409C-BE32-E72D297353CC}">
              <c16:uniqueId val="{00000008-4433-4356-9823-19B80012F72F}"/>
            </c:ext>
          </c:extLst>
        </c:ser>
        <c:dLbls>
          <c:dLblPos val="outEnd"/>
          <c:showLegendKey val="0"/>
          <c:showVal val="1"/>
          <c:showCatName val="0"/>
          <c:showSerName val="0"/>
          <c:showPercent val="0"/>
          <c:showBubbleSize val="0"/>
        </c:dLbls>
        <c:gapWidth val="30"/>
        <c:axId val="719329176"/>
        <c:axId val="719329568"/>
      </c:barChart>
      <c:catAx>
        <c:axId val="719329176"/>
        <c:scaling>
          <c:orientation val="maxMin"/>
        </c:scaling>
        <c:delete val="1"/>
        <c:axPos val="l"/>
        <c:numFmt formatCode="General" sourceLinked="1"/>
        <c:majorTickMark val="none"/>
        <c:minorTickMark val="none"/>
        <c:tickLblPos val="nextTo"/>
        <c:crossAx val="719329568"/>
        <c:crosses val="autoZero"/>
        <c:auto val="1"/>
        <c:lblAlgn val="ctr"/>
        <c:lblOffset val="100"/>
        <c:noMultiLvlLbl val="0"/>
      </c:catAx>
      <c:valAx>
        <c:axId val="719329568"/>
        <c:scaling>
          <c:orientation val="minMax"/>
          <c:max val="1"/>
          <c:min val="0"/>
        </c:scaling>
        <c:delete val="1"/>
        <c:axPos val="t"/>
        <c:numFmt formatCode="0%" sourceLinked="1"/>
        <c:majorTickMark val="none"/>
        <c:minorTickMark val="none"/>
        <c:tickLblPos val="nextTo"/>
        <c:crossAx val="719329176"/>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dLbls>
          <c:dLblPos val="ctr"/>
          <c:showLegendKey val="0"/>
          <c:showVal val="1"/>
          <c:showCatName val="0"/>
          <c:showSerName val="0"/>
          <c:showPercent val="0"/>
          <c:showBubbleSize val="0"/>
        </c:dLbls>
        <c:gapWidth val="50"/>
        <c:overlap val="100"/>
        <c:axId val="484757824"/>
        <c:axId val="484766560"/>
      </c:barChart>
      <c:catAx>
        <c:axId val="484757824"/>
        <c:scaling>
          <c:orientation val="minMax"/>
        </c:scaling>
        <c:delete val="1"/>
        <c:axPos val="t"/>
        <c:numFmt formatCode="General" sourceLinked="1"/>
        <c:majorTickMark val="out"/>
        <c:minorTickMark val="none"/>
        <c:tickLblPos val="nextTo"/>
        <c:crossAx val="484766560"/>
        <c:crosses val="autoZero"/>
        <c:auto val="1"/>
        <c:lblAlgn val="ctr"/>
        <c:lblOffset val="100"/>
        <c:noMultiLvlLbl val="0"/>
      </c:catAx>
      <c:valAx>
        <c:axId val="484766560"/>
        <c:scaling>
          <c:orientation val="maxMin"/>
          <c:max val="1"/>
          <c:min val="0"/>
        </c:scaling>
        <c:delete val="1"/>
        <c:axPos val="l"/>
        <c:numFmt formatCode="0%" sourceLinked="1"/>
        <c:majorTickMark val="out"/>
        <c:minorTickMark val="none"/>
        <c:tickLblPos val="nextTo"/>
        <c:crossAx val="484757824"/>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dk1" tx1="lt1" bg2="dk2" tx2="lt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Sheet1!$B$1</c:f>
              <c:strCache>
                <c:ptCount val="1"/>
                <c:pt idx="0">
                  <c:v>Prfer not to say</c:v>
                </c:pt>
              </c:strCache>
            </c:strRef>
          </c:tx>
          <c:spPr>
            <a:solidFill>
              <a:schemeClr val="accent1">
                <a:tint val="65000"/>
              </a:schemeClr>
            </a:solidFill>
            <a:ln>
              <a:noFill/>
            </a:ln>
            <a:effectLst/>
          </c:spPr>
          <c:invertIfNegative val="0"/>
          <c:dLbls>
            <c:spPr>
              <a:noFill/>
              <a:ln>
                <a:noFill/>
              </a:ln>
              <a:effectLst/>
            </c:spPr>
            <c:txPr>
              <a:bodyPr rot="0" spcFirstLastPara="1" vertOverflow="ellipsis" vert="horz" wrap="none" anchor="ctr" anchorCtr="1"/>
              <a:lstStyle/>
              <a:p>
                <a:pPr>
                  <a:defRPr sz="1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0"/>
              </c:ext>
            </c:extLst>
          </c:dLbls>
          <c:cat>
            <c:numRef>
              <c:f>Sheet1!$A$7</c:f>
              <c:numCache>
                <c:formatCode>General</c:formatCode>
                <c:ptCount val="1"/>
                <c:pt idx="0">
                  <c:v>2022</c:v>
                </c:pt>
              </c:numCache>
            </c:numRef>
          </c:cat>
          <c:val>
            <c:numRef>
              <c:f>Sheet1!$B$7</c:f>
            </c:numRef>
          </c:val>
          <c:extLst>
            <c:ext xmlns:c16="http://schemas.microsoft.com/office/drawing/2014/chart" uri="{C3380CC4-5D6E-409C-BE32-E72D297353CC}">
              <c16:uniqueId val="{00000000-AA53-4940-B154-ED53098559D8}"/>
            </c:ext>
          </c:extLst>
        </c:ser>
        <c:ser>
          <c:idx val="1"/>
          <c:order val="1"/>
          <c:tx>
            <c:strRef>
              <c:f>Sheet1!$C$1</c:f>
              <c:strCache>
                <c:ptCount val="1"/>
                <c:pt idx="0">
                  <c:v>Female</c:v>
                </c:pt>
              </c:strCache>
            </c:strRef>
          </c:tx>
          <c:spPr>
            <a:solidFill>
              <a:srgbClr val="D0103A"/>
            </a:solidFill>
            <a:ln>
              <a:solidFill>
                <a:srgbClr val="FFFFFF"/>
              </a:solidFill>
            </a:ln>
            <a:effectLst/>
          </c:spPr>
          <c:invertIfNegative val="0"/>
          <c:dLbls>
            <c:spPr>
              <a:noFill/>
              <a:ln>
                <a:noFill/>
              </a:ln>
              <a:effectLst/>
            </c:spPr>
            <c:txPr>
              <a:bodyPr rot="0" spcFirstLastPara="1" vertOverflow="ellipsis" vert="horz" wrap="none" anchor="ctr" anchorCtr="1"/>
              <a:lstStyle/>
              <a:p>
                <a:pPr>
                  <a:defRPr sz="1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0"/>
              </c:ext>
            </c:extLst>
          </c:dLbls>
          <c:cat>
            <c:numRef>
              <c:f>Sheet1!$A$7</c:f>
              <c:numCache>
                <c:formatCode>General</c:formatCode>
                <c:ptCount val="1"/>
                <c:pt idx="0">
                  <c:v>2022</c:v>
                </c:pt>
              </c:numCache>
            </c:numRef>
          </c:cat>
          <c:val>
            <c:numRef>
              <c:f>Sheet1!$C$7</c:f>
              <c:numCache>
                <c:formatCode>0%</c:formatCode>
                <c:ptCount val="1"/>
                <c:pt idx="0">
                  <c:v>0.74</c:v>
                </c:pt>
              </c:numCache>
            </c:numRef>
          </c:val>
          <c:extLst>
            <c:ext xmlns:c16="http://schemas.microsoft.com/office/drawing/2014/chart" uri="{C3380CC4-5D6E-409C-BE32-E72D297353CC}">
              <c16:uniqueId val="{00000001-AA53-4940-B154-ED53098559D8}"/>
            </c:ext>
          </c:extLst>
        </c:ser>
        <c:ser>
          <c:idx val="2"/>
          <c:order val="2"/>
          <c:tx>
            <c:strRef>
              <c:f>Sheet1!$D$1</c:f>
              <c:strCache>
                <c:ptCount val="1"/>
                <c:pt idx="0">
                  <c:v>Male</c:v>
                </c:pt>
              </c:strCache>
            </c:strRef>
          </c:tx>
          <c:spPr>
            <a:solidFill>
              <a:srgbClr val="50C9B5"/>
            </a:solidFill>
            <a:ln>
              <a:solidFill>
                <a:srgbClr val="FFFFFF"/>
              </a:solidFill>
            </a:ln>
            <a:effectLst/>
          </c:spPr>
          <c:invertIfNegative val="0"/>
          <c:dLbls>
            <c:spPr>
              <a:noFill/>
              <a:ln>
                <a:noFill/>
              </a:ln>
              <a:effectLst/>
            </c:spPr>
            <c:txPr>
              <a:bodyPr rot="0" spcFirstLastPara="1" vertOverflow="ellipsis" vert="horz" wrap="non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shade val="95000"/>
                          <a:satMod val="105000"/>
                        </a:schemeClr>
                      </a:solidFill>
                      <a:prstDash val="solid"/>
                      <a:round/>
                    </a:ln>
                    <a:effectLst/>
                  </c:spPr>
                </c15:leaderLines>
              </c:ext>
            </c:extLst>
          </c:dLbls>
          <c:cat>
            <c:numRef>
              <c:f>Sheet1!$A$7</c:f>
              <c:numCache>
                <c:formatCode>General</c:formatCode>
                <c:ptCount val="1"/>
                <c:pt idx="0">
                  <c:v>2022</c:v>
                </c:pt>
              </c:numCache>
            </c:numRef>
          </c:cat>
          <c:val>
            <c:numRef>
              <c:f>Sheet1!$D$7</c:f>
              <c:numCache>
                <c:formatCode>0%</c:formatCode>
                <c:ptCount val="1"/>
                <c:pt idx="0">
                  <c:v>0.26</c:v>
                </c:pt>
              </c:numCache>
            </c:numRef>
          </c:val>
          <c:extLst>
            <c:ext xmlns:c16="http://schemas.microsoft.com/office/drawing/2014/chart" uri="{C3380CC4-5D6E-409C-BE32-E72D297353CC}">
              <c16:uniqueId val="{00000000-063A-4B20-B911-205589A78BA3}"/>
            </c:ext>
          </c:extLst>
        </c:ser>
        <c:dLbls>
          <c:showLegendKey val="0"/>
          <c:showVal val="1"/>
          <c:showCatName val="0"/>
          <c:showSerName val="0"/>
          <c:showPercent val="0"/>
          <c:showBubbleSize val="0"/>
        </c:dLbls>
        <c:gapWidth val="70"/>
        <c:overlap val="100"/>
        <c:axId val="450971960"/>
        <c:axId val="450972352"/>
      </c:barChart>
      <c:catAx>
        <c:axId val="450971960"/>
        <c:scaling>
          <c:orientation val="minMax"/>
        </c:scaling>
        <c:delete val="1"/>
        <c:axPos val="b"/>
        <c:numFmt formatCode="General" sourceLinked="1"/>
        <c:majorTickMark val="out"/>
        <c:minorTickMark val="none"/>
        <c:tickLblPos val="none"/>
        <c:crossAx val="450972352"/>
        <c:crosses val="autoZero"/>
        <c:auto val="1"/>
        <c:lblAlgn val="ctr"/>
        <c:lblOffset val="100"/>
        <c:noMultiLvlLbl val="1"/>
      </c:catAx>
      <c:valAx>
        <c:axId val="450972352"/>
        <c:scaling>
          <c:orientation val="minMax"/>
        </c:scaling>
        <c:delete val="1"/>
        <c:axPos val="l"/>
        <c:numFmt formatCode="0%" sourceLinked="1"/>
        <c:majorTickMark val="out"/>
        <c:minorTickMark val="none"/>
        <c:tickLblPos val="none"/>
        <c:crossAx val="450971960"/>
        <c:crosses val="autoZero"/>
        <c:crossBetween val="between"/>
      </c:valAx>
      <c:spPr>
        <a:noFill/>
        <a:ln>
          <a:noFill/>
        </a:ln>
        <a:effectLst/>
      </c:spPr>
    </c:plotArea>
    <c:plotVisOnly val="1"/>
    <c:dispBlanksAs val="gap"/>
    <c:showDLblsOverMax val="0"/>
  </c:chart>
  <c:spPr>
    <a:noFill/>
    <a:ln w="9525" cap="flat" cmpd="sng" algn="ctr">
      <a:noFill/>
      <a:prstDash val="solid"/>
    </a:ln>
    <a:effectLst/>
  </c:spPr>
  <c:txPr>
    <a:bodyPr/>
    <a:lstStyle/>
    <a:p>
      <a:pPr>
        <a:defRPr sz="1600"/>
      </a:pPr>
      <a:endParaRPr lang="en-US"/>
    </a:p>
  </c:txPr>
  <c:externalData r:id="rId4">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0"/>
    <c:plotArea>
      <c:layout/>
      <c:barChart>
        <c:barDir val="col"/>
        <c:grouping val="percentStacked"/>
        <c:varyColors val="0"/>
        <c:ser>
          <c:idx val="0"/>
          <c:order val="0"/>
          <c:tx>
            <c:strRef>
              <c:f>Sheet1!$R$1</c:f>
              <c:strCache>
                <c:ptCount val="1"/>
                <c:pt idx="0">
                  <c:v>21 or more years</c:v>
                </c:pt>
              </c:strCache>
            </c:strRef>
          </c:tx>
          <c:spPr>
            <a:solidFill>
              <a:schemeClr val="accent1">
                <a:shade val="58000"/>
              </a:schemeClr>
            </a:solidFill>
            <a:ln>
              <a:solidFill>
                <a:schemeClr val="bg1"/>
              </a:solidFill>
            </a:ln>
            <a:effectLst/>
          </c:spPr>
          <c:invertIfNegative val="0"/>
          <c:dLbls>
            <c:spPr>
              <a:noFill/>
              <a:ln>
                <a:noFill/>
              </a:ln>
              <a:effectLst/>
            </c:spPr>
            <c:txPr>
              <a:bodyPr rot="0" spcFirstLastPara="1" vertOverflow="ellipsis" vert="horz" wrap="none" anchor="ctr" anchorCtr="1"/>
              <a:lstStyle/>
              <a:p>
                <a:pPr>
                  <a:defRPr sz="1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0"/>
              </c:ext>
            </c:extLst>
          </c:dLbls>
          <c:cat>
            <c:numRef>
              <c:f>Sheet1!$A$5</c:f>
              <c:numCache>
                <c:formatCode>General</c:formatCode>
                <c:ptCount val="1"/>
              </c:numCache>
            </c:numRef>
          </c:cat>
          <c:val>
            <c:numRef>
              <c:f>Sheet1!$R$5</c:f>
              <c:numCache>
                <c:formatCode>0%</c:formatCode>
                <c:ptCount val="1"/>
                <c:pt idx="0">
                  <c:v>0.42</c:v>
                </c:pt>
              </c:numCache>
            </c:numRef>
          </c:val>
          <c:extLst>
            <c:ext xmlns:c16="http://schemas.microsoft.com/office/drawing/2014/chart" uri="{C3380CC4-5D6E-409C-BE32-E72D297353CC}">
              <c16:uniqueId val="{00000000-492A-468D-8C0A-71F91760F15D}"/>
            </c:ext>
          </c:extLst>
        </c:ser>
        <c:ser>
          <c:idx val="1"/>
          <c:order val="1"/>
          <c:tx>
            <c:strRef>
              <c:f>Sheet1!$S$1</c:f>
              <c:strCache>
                <c:ptCount val="1"/>
                <c:pt idx="0">
                  <c:v>between 11-20 years</c:v>
                </c:pt>
              </c:strCache>
            </c:strRef>
          </c:tx>
          <c:spPr>
            <a:solidFill>
              <a:schemeClr val="accent1">
                <a:shade val="86000"/>
              </a:schemeClr>
            </a:solidFill>
            <a:ln>
              <a:solidFill>
                <a:schemeClr val="bg1"/>
              </a:solidFill>
            </a:ln>
            <a:effectLst/>
          </c:spPr>
          <c:invertIfNegative val="0"/>
          <c:dLbls>
            <c:spPr>
              <a:noFill/>
              <a:ln>
                <a:noFill/>
              </a:ln>
              <a:effectLst/>
            </c:spPr>
            <c:txPr>
              <a:bodyPr rot="0" spcFirstLastPara="1" vertOverflow="ellipsis" vert="horz" wrap="none" anchor="ctr" anchorCtr="1"/>
              <a:lstStyle/>
              <a:p>
                <a:pPr>
                  <a:defRPr sz="1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0"/>
              </c:ext>
            </c:extLst>
          </c:dLbls>
          <c:cat>
            <c:numRef>
              <c:f>Sheet1!$A$5</c:f>
              <c:numCache>
                <c:formatCode>General</c:formatCode>
                <c:ptCount val="1"/>
              </c:numCache>
            </c:numRef>
          </c:cat>
          <c:val>
            <c:numRef>
              <c:f>Sheet1!$S$5</c:f>
              <c:numCache>
                <c:formatCode>0%</c:formatCode>
                <c:ptCount val="1"/>
                <c:pt idx="0">
                  <c:v>0.35</c:v>
                </c:pt>
              </c:numCache>
            </c:numRef>
          </c:val>
          <c:extLst>
            <c:ext xmlns:c16="http://schemas.microsoft.com/office/drawing/2014/chart" uri="{C3380CC4-5D6E-409C-BE32-E72D297353CC}">
              <c16:uniqueId val="{00000001-492A-468D-8C0A-71F91760F15D}"/>
            </c:ext>
          </c:extLst>
        </c:ser>
        <c:ser>
          <c:idx val="2"/>
          <c:order val="2"/>
          <c:tx>
            <c:strRef>
              <c:f>Sheet1!$T$1</c:f>
              <c:strCache>
                <c:ptCount val="1"/>
                <c:pt idx="0">
                  <c:v>between 6-10 years</c:v>
                </c:pt>
              </c:strCache>
            </c:strRef>
          </c:tx>
          <c:spPr>
            <a:solidFill>
              <a:schemeClr val="accent1">
                <a:tint val="86000"/>
              </a:schemeClr>
            </a:solidFill>
            <a:ln>
              <a:solidFill>
                <a:schemeClr val="bg1"/>
              </a:solidFill>
            </a:ln>
            <a:effectLst/>
          </c:spPr>
          <c:invertIfNegative val="0"/>
          <c:dLbls>
            <c:spPr>
              <a:noFill/>
              <a:ln>
                <a:noFill/>
              </a:ln>
              <a:effectLst/>
            </c:spPr>
            <c:txPr>
              <a:bodyPr rot="0" spcFirstLastPara="1" vertOverflow="ellipsis" vert="horz" wrap="none" anchor="ctr" anchorCtr="1"/>
              <a:lstStyle/>
              <a:p>
                <a:pPr>
                  <a:defRPr sz="1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0"/>
              </c:ext>
            </c:extLst>
          </c:dLbls>
          <c:cat>
            <c:numRef>
              <c:f>Sheet1!$A$5</c:f>
              <c:numCache>
                <c:formatCode>General</c:formatCode>
                <c:ptCount val="1"/>
              </c:numCache>
            </c:numRef>
          </c:cat>
          <c:val>
            <c:numRef>
              <c:f>Sheet1!$T$5</c:f>
              <c:numCache>
                <c:formatCode>0%</c:formatCode>
                <c:ptCount val="1"/>
                <c:pt idx="0">
                  <c:v>0.14000000000000001</c:v>
                </c:pt>
              </c:numCache>
            </c:numRef>
          </c:val>
          <c:extLst>
            <c:ext xmlns:c16="http://schemas.microsoft.com/office/drawing/2014/chart" uri="{C3380CC4-5D6E-409C-BE32-E72D297353CC}">
              <c16:uniqueId val="{00000002-492A-468D-8C0A-71F91760F15D}"/>
            </c:ext>
          </c:extLst>
        </c:ser>
        <c:ser>
          <c:idx val="3"/>
          <c:order val="3"/>
          <c:tx>
            <c:strRef>
              <c:f>Sheet1!$U$1</c:f>
              <c:strCache>
                <c:ptCount val="1"/>
                <c:pt idx="0">
                  <c:v>up to five yrs</c:v>
                </c:pt>
              </c:strCache>
            </c:strRef>
          </c:tx>
          <c:spPr>
            <a:solidFill>
              <a:schemeClr val="accent1">
                <a:tint val="58000"/>
              </a:schemeClr>
            </a:solidFill>
            <a:ln>
              <a:solidFill>
                <a:schemeClr val="bg1"/>
              </a:solidFill>
            </a:ln>
            <a:effectLst/>
          </c:spPr>
          <c:invertIfNegative val="0"/>
          <c:dLbls>
            <c:spPr>
              <a:noFill/>
              <a:ln>
                <a:noFill/>
              </a:ln>
              <a:effectLst/>
            </c:spPr>
            <c:txPr>
              <a:bodyPr rot="0" spcFirstLastPara="1" vertOverflow="ellipsis" vert="horz" wrap="none" anchor="ctr" anchorCtr="1"/>
              <a:lstStyle/>
              <a:p>
                <a:pPr>
                  <a:defRPr sz="1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6350" cap="flat" cmpd="sng" algn="ctr">
                      <a:solidFill>
                        <a:schemeClr val="tx1"/>
                      </a:solidFill>
                      <a:prstDash val="solid"/>
                      <a:round/>
                    </a:ln>
                    <a:effectLst/>
                  </c:spPr>
                </c15:leaderLines>
              </c:ext>
            </c:extLst>
          </c:dLbls>
          <c:cat>
            <c:numRef>
              <c:f>Sheet1!$A$5</c:f>
              <c:numCache>
                <c:formatCode>General</c:formatCode>
                <c:ptCount val="1"/>
              </c:numCache>
            </c:numRef>
          </c:cat>
          <c:val>
            <c:numRef>
              <c:f>Sheet1!$U$5</c:f>
              <c:numCache>
                <c:formatCode>0%</c:formatCode>
                <c:ptCount val="1"/>
                <c:pt idx="0">
                  <c:v>0.08</c:v>
                </c:pt>
              </c:numCache>
            </c:numRef>
          </c:val>
          <c:extLst>
            <c:ext xmlns:c16="http://schemas.microsoft.com/office/drawing/2014/chart" uri="{C3380CC4-5D6E-409C-BE32-E72D297353CC}">
              <c16:uniqueId val="{00000000-ED9A-4FE1-824B-E4769757BA36}"/>
            </c:ext>
          </c:extLst>
        </c:ser>
        <c:dLbls>
          <c:showLegendKey val="0"/>
          <c:showVal val="1"/>
          <c:showCatName val="0"/>
          <c:showSerName val="0"/>
          <c:showPercent val="0"/>
          <c:showBubbleSize val="0"/>
        </c:dLbls>
        <c:gapWidth val="70"/>
        <c:overlap val="100"/>
        <c:axId val="450971176"/>
        <c:axId val="450968824"/>
      </c:barChart>
      <c:catAx>
        <c:axId val="450971176"/>
        <c:scaling>
          <c:orientation val="minMax"/>
        </c:scaling>
        <c:delete val="1"/>
        <c:axPos val="b"/>
        <c:numFmt formatCode="General" sourceLinked="1"/>
        <c:majorTickMark val="out"/>
        <c:minorTickMark val="none"/>
        <c:tickLblPos val="none"/>
        <c:crossAx val="450968824"/>
        <c:crosses val="autoZero"/>
        <c:auto val="1"/>
        <c:lblAlgn val="ctr"/>
        <c:lblOffset val="100"/>
        <c:noMultiLvlLbl val="0"/>
      </c:catAx>
      <c:valAx>
        <c:axId val="450968824"/>
        <c:scaling>
          <c:orientation val="minMax"/>
        </c:scaling>
        <c:delete val="1"/>
        <c:axPos val="l"/>
        <c:numFmt formatCode="0%" sourceLinked="1"/>
        <c:majorTickMark val="out"/>
        <c:minorTickMark val="none"/>
        <c:tickLblPos val="none"/>
        <c:crossAx val="450971176"/>
        <c:crosses val="autoZero"/>
        <c:crossBetween val="between"/>
      </c:valAx>
      <c:spPr>
        <a:noFill/>
        <a:ln>
          <a:noFill/>
        </a:ln>
        <a:effectLst/>
      </c:spPr>
    </c:plotArea>
    <c:plotVisOnly val="1"/>
    <c:dispBlanksAs val="gap"/>
    <c:showDLblsOverMax val="0"/>
  </c:chart>
  <c:spPr>
    <a:noFill/>
    <a:ln w="6350" cap="flat" cmpd="sng" algn="ctr">
      <a:noFill/>
      <a:prstDash val="solid"/>
      <a:miter lim="800000"/>
    </a:ln>
    <a:effectLst/>
  </c:spPr>
  <c:txPr>
    <a:bodyPr/>
    <a:lstStyle/>
    <a:p>
      <a:pPr>
        <a:defRPr sz="1600">
          <a:solidFill>
            <a:schemeClr val="tx1"/>
          </a:solidFill>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0"/>
    <c:plotArea>
      <c:layout/>
      <c:barChart>
        <c:barDir val="col"/>
        <c:grouping val="percentStacked"/>
        <c:varyColors val="0"/>
        <c:dLbls>
          <c:showLegendKey val="0"/>
          <c:showVal val="1"/>
          <c:showCatName val="0"/>
          <c:showSerName val="0"/>
          <c:showPercent val="0"/>
          <c:showBubbleSize val="0"/>
        </c:dLbls>
        <c:gapWidth val="70"/>
        <c:overlap val="100"/>
        <c:axId val="450969216"/>
        <c:axId val="450970784"/>
      </c:barChart>
      <c:catAx>
        <c:axId val="450969216"/>
        <c:scaling>
          <c:orientation val="minMax"/>
        </c:scaling>
        <c:delete val="1"/>
        <c:axPos val="b"/>
        <c:numFmt formatCode="General" sourceLinked="1"/>
        <c:majorTickMark val="out"/>
        <c:minorTickMark val="none"/>
        <c:tickLblPos val="none"/>
        <c:crossAx val="450970784"/>
        <c:crosses val="autoZero"/>
        <c:auto val="1"/>
        <c:lblAlgn val="ctr"/>
        <c:lblOffset val="100"/>
        <c:noMultiLvlLbl val="0"/>
      </c:catAx>
      <c:valAx>
        <c:axId val="450970784"/>
        <c:scaling>
          <c:orientation val="minMax"/>
        </c:scaling>
        <c:delete val="1"/>
        <c:axPos val="l"/>
        <c:numFmt formatCode="0%" sourceLinked="1"/>
        <c:majorTickMark val="out"/>
        <c:minorTickMark val="none"/>
        <c:tickLblPos val="none"/>
        <c:crossAx val="450969216"/>
        <c:crosses val="autoZero"/>
        <c:crossBetween val="between"/>
      </c:valAx>
      <c:spPr>
        <a:noFill/>
        <a:ln>
          <a:noFill/>
        </a:ln>
        <a:effectLst/>
      </c:spPr>
    </c:plotArea>
    <c:plotVisOnly val="1"/>
    <c:dispBlanksAs val="gap"/>
    <c:showDLblsOverMax val="0"/>
  </c:chart>
  <c:spPr>
    <a:noFill/>
    <a:ln w="6350" cap="flat" cmpd="sng" algn="ctr">
      <a:noFill/>
      <a:prstDash val="solid"/>
      <a:miter lim="800000"/>
    </a:ln>
    <a:effectLst/>
  </c:spPr>
  <c:txPr>
    <a:bodyPr/>
    <a:lstStyle/>
    <a:p>
      <a:pPr>
        <a:defRPr sz="1400">
          <a:solidFill>
            <a:schemeClr val="bg1"/>
          </a:solidFill>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0"/>
    <c:plotArea>
      <c:layout/>
      <c:barChart>
        <c:barDir val="col"/>
        <c:grouping val="percentStacked"/>
        <c:varyColors val="0"/>
        <c:ser>
          <c:idx val="0"/>
          <c:order val="0"/>
          <c:tx>
            <c:strRef>
              <c:f>Sheet1!$A$2</c:f>
              <c:strCache>
                <c:ptCount val="1"/>
                <c:pt idx="0">
                  <c:v>Less than 5 years</c:v>
                </c:pt>
              </c:strCache>
            </c:strRef>
          </c:tx>
          <c:spPr>
            <a:solidFill>
              <a:schemeClr val="accent2">
                <a:tint val="65000"/>
              </a:schemeClr>
            </a:solidFill>
            <a:ln>
              <a:solidFill>
                <a:schemeClr val="bg1"/>
              </a:solidFill>
            </a:ln>
            <a:effectLst/>
          </c:spPr>
          <c:invertIfNegative val="0"/>
          <c:dLbls>
            <c:spPr>
              <a:noFill/>
              <a:ln>
                <a:noFill/>
              </a:ln>
              <a:effectLst/>
            </c:spPr>
            <c:txPr>
              <a:bodyPr rot="0" spcFirstLastPara="1" vertOverflow="ellipsis" vert="horz" wrap="non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Series 1</c:v>
                </c:pt>
              </c:strCache>
            </c:strRef>
          </c:cat>
          <c:val>
            <c:numRef>
              <c:f>Sheet1!$B$2</c:f>
              <c:numCache>
                <c:formatCode>0%</c:formatCode>
                <c:ptCount val="1"/>
                <c:pt idx="0">
                  <c:v>0.32</c:v>
                </c:pt>
              </c:numCache>
            </c:numRef>
          </c:val>
          <c:extLst>
            <c:ext xmlns:c16="http://schemas.microsoft.com/office/drawing/2014/chart" uri="{C3380CC4-5D6E-409C-BE32-E72D297353CC}">
              <c16:uniqueId val="{00000000-2E24-467F-8D9C-E5BCF213BA0A}"/>
            </c:ext>
          </c:extLst>
        </c:ser>
        <c:ser>
          <c:idx val="1"/>
          <c:order val="1"/>
          <c:tx>
            <c:strRef>
              <c:f>Sheet1!$A$3</c:f>
              <c:strCache>
                <c:ptCount val="1"/>
                <c:pt idx="0">
                  <c:v>Between 5 and 10 years</c:v>
                </c:pt>
              </c:strCache>
            </c:strRef>
          </c:tx>
          <c:spPr>
            <a:solidFill>
              <a:schemeClr val="accent2"/>
            </a:solidFill>
            <a:ln>
              <a:solidFill>
                <a:schemeClr val="bg1"/>
              </a:solidFill>
            </a:ln>
            <a:effectLst/>
          </c:spPr>
          <c:invertIfNegative val="0"/>
          <c:dLbls>
            <c:spPr>
              <a:noFill/>
              <a:ln>
                <a:noFill/>
              </a:ln>
              <a:effectLst/>
            </c:spPr>
            <c:txPr>
              <a:bodyPr rot="0" spcFirstLastPara="1" vertOverflow="ellipsis" vert="horz" wrap="non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Series 1</c:v>
                </c:pt>
              </c:strCache>
            </c:strRef>
          </c:cat>
          <c:val>
            <c:numRef>
              <c:f>Sheet1!$B$3</c:f>
              <c:numCache>
                <c:formatCode>0%</c:formatCode>
                <c:ptCount val="1"/>
                <c:pt idx="0">
                  <c:v>0.32</c:v>
                </c:pt>
              </c:numCache>
            </c:numRef>
          </c:val>
          <c:extLst>
            <c:ext xmlns:c16="http://schemas.microsoft.com/office/drawing/2014/chart" uri="{C3380CC4-5D6E-409C-BE32-E72D297353CC}">
              <c16:uniqueId val="{00000004-2E24-467F-8D9C-E5BCF213BA0A}"/>
            </c:ext>
          </c:extLst>
        </c:ser>
        <c:ser>
          <c:idx val="2"/>
          <c:order val="2"/>
          <c:tx>
            <c:strRef>
              <c:f>Sheet1!$A$4</c:f>
              <c:strCache>
                <c:ptCount val="1"/>
                <c:pt idx="0">
                  <c:v>More than 10 years</c:v>
                </c:pt>
              </c:strCache>
            </c:strRef>
          </c:tx>
          <c:spPr>
            <a:solidFill>
              <a:schemeClr val="accent2">
                <a:shade val="65000"/>
              </a:schemeClr>
            </a:solidFill>
            <a:ln>
              <a:solidFill>
                <a:schemeClr val="bg1"/>
              </a:solidFill>
            </a:ln>
            <a:effectLst/>
          </c:spPr>
          <c:invertIfNegative val="0"/>
          <c:dLbls>
            <c:spPr>
              <a:noFill/>
              <a:ln>
                <a:noFill/>
              </a:ln>
              <a:effectLst/>
            </c:spPr>
            <c:txPr>
              <a:bodyPr rot="0" spcFirstLastPara="1" vertOverflow="ellipsis" vert="horz" wrap="non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Series 1</c:v>
                </c:pt>
              </c:strCache>
            </c:strRef>
          </c:cat>
          <c:val>
            <c:numRef>
              <c:f>Sheet1!$B$4</c:f>
              <c:numCache>
                <c:formatCode>0%</c:formatCode>
                <c:ptCount val="1"/>
                <c:pt idx="0">
                  <c:v>0.36</c:v>
                </c:pt>
              </c:numCache>
            </c:numRef>
          </c:val>
          <c:extLst>
            <c:ext xmlns:c16="http://schemas.microsoft.com/office/drawing/2014/chart" uri="{C3380CC4-5D6E-409C-BE32-E72D297353CC}">
              <c16:uniqueId val="{00000005-2E24-467F-8D9C-E5BCF213BA0A}"/>
            </c:ext>
          </c:extLst>
        </c:ser>
        <c:dLbls>
          <c:dLblPos val="ctr"/>
          <c:showLegendKey val="0"/>
          <c:showVal val="1"/>
          <c:showCatName val="0"/>
          <c:showSerName val="0"/>
          <c:showPercent val="0"/>
          <c:showBubbleSize val="0"/>
        </c:dLbls>
        <c:gapWidth val="50"/>
        <c:overlap val="100"/>
        <c:axId val="433979904"/>
        <c:axId val="433965344"/>
      </c:barChart>
      <c:catAx>
        <c:axId val="433979904"/>
        <c:scaling>
          <c:orientation val="minMax"/>
        </c:scaling>
        <c:delete val="1"/>
        <c:axPos val="t"/>
        <c:numFmt formatCode="General" sourceLinked="1"/>
        <c:majorTickMark val="none"/>
        <c:minorTickMark val="none"/>
        <c:tickLblPos val="nextTo"/>
        <c:crossAx val="433965344"/>
        <c:crosses val="autoZero"/>
        <c:auto val="1"/>
        <c:lblAlgn val="ctr"/>
        <c:lblOffset val="100"/>
        <c:noMultiLvlLbl val="0"/>
      </c:catAx>
      <c:valAx>
        <c:axId val="433965344"/>
        <c:scaling>
          <c:orientation val="maxMin"/>
        </c:scaling>
        <c:delete val="1"/>
        <c:axPos val="l"/>
        <c:numFmt formatCode="0%" sourceLinked="1"/>
        <c:majorTickMark val="none"/>
        <c:minorTickMark val="none"/>
        <c:tickLblPos val="nextTo"/>
        <c:crossAx val="4339799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b="0"/>
      </a:pPr>
      <a:endParaRPr lang="en-US"/>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1B79-4AC7-8417-80316AA5BE74}"/>
              </c:ext>
            </c:extLst>
          </c:dPt>
          <c:dPt>
            <c:idx val="1"/>
            <c:bubble3D val="0"/>
            <c:spPr>
              <a:solidFill>
                <a:schemeClr val="bg2"/>
              </a:solidFill>
              <a:ln w="19050">
                <a:solidFill>
                  <a:schemeClr val="lt1"/>
                </a:solidFill>
              </a:ln>
              <a:effectLst/>
            </c:spPr>
            <c:extLst>
              <c:ext xmlns:c16="http://schemas.microsoft.com/office/drawing/2014/chart" uri="{C3380CC4-5D6E-409C-BE32-E72D297353CC}">
                <c16:uniqueId val="{00000003-1B79-4AC7-8417-80316AA5BE74}"/>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1B79-4AC7-8417-80316AA5BE74}"/>
              </c:ext>
            </c:extLst>
          </c:dPt>
          <c:dPt>
            <c:idx val="3"/>
            <c:bubble3D val="0"/>
            <c:spPr>
              <a:solidFill>
                <a:schemeClr val="accent2"/>
              </a:solidFill>
              <a:ln w="19050">
                <a:solidFill>
                  <a:schemeClr val="lt1"/>
                </a:solidFill>
              </a:ln>
              <a:effectLst/>
            </c:spPr>
            <c:extLst>
              <c:ext xmlns:c16="http://schemas.microsoft.com/office/drawing/2014/chart" uri="{C3380CC4-5D6E-409C-BE32-E72D297353CC}">
                <c16:uniqueId val="{00000007-1B79-4AC7-8417-80316AA5BE74}"/>
              </c:ext>
            </c:extLst>
          </c:dPt>
          <c:dPt>
            <c:idx val="4"/>
            <c:bubble3D val="0"/>
            <c:spPr>
              <a:solidFill>
                <a:schemeClr val="accent6"/>
              </a:solidFill>
              <a:ln w="19050">
                <a:solidFill>
                  <a:schemeClr val="lt1"/>
                </a:solidFill>
              </a:ln>
              <a:effectLst/>
            </c:spPr>
            <c:extLst>
              <c:ext xmlns:c16="http://schemas.microsoft.com/office/drawing/2014/chart" uri="{C3380CC4-5D6E-409C-BE32-E72D297353CC}">
                <c16:uniqueId val="{00000009-1B79-4AC7-8417-80316AA5BE74}"/>
              </c:ext>
            </c:extLst>
          </c:dPt>
          <c:dLbls>
            <c:dLbl>
              <c:idx val="1"/>
              <c:layout>
                <c:manualLayout>
                  <c:x val="0.14743577869523791"/>
                  <c:y val="0.1790644344079399"/>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B79-4AC7-8417-80316AA5BE74}"/>
                </c:ext>
              </c:extLst>
            </c:dLbl>
            <c:dLbl>
              <c:idx val="2"/>
              <c:layout>
                <c:manualLayout>
                  <c:x val="9.2925713692130721E-2"/>
                  <c:y val="0.16640576829720166"/>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B79-4AC7-8417-80316AA5BE74}"/>
                </c:ext>
              </c:extLst>
            </c:dLbl>
            <c:dLbl>
              <c:idx val="3"/>
              <c:layout>
                <c:manualLayout>
                  <c:x val="3.8713114995243811E-2"/>
                  <c:y val="0.10170248156706979"/>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B79-4AC7-8417-80316AA5BE74}"/>
                </c:ext>
              </c:extLst>
            </c:dLbl>
            <c:dLbl>
              <c:idx val="4"/>
              <c:layout>
                <c:manualLayout>
                  <c:x val="2.1449536239495609E-2"/>
                  <c:y val="5.6896225310112999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B79-4AC7-8417-80316AA5BE74}"/>
                </c:ext>
              </c:extLst>
            </c:dLbl>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Permanent/CID – full time hours</c:v>
                </c:pt>
                <c:pt idx="1">
                  <c:v>Fixed Term – full time hours</c:v>
                </c:pt>
                <c:pt idx="2">
                  <c:v>Permanent / CID – less than full hours</c:v>
                </c:pt>
                <c:pt idx="3">
                  <c:v>Fixed term – part time (less than full hours)</c:v>
                </c:pt>
                <c:pt idx="4">
                  <c:v>Casual part-time/substitute</c:v>
                </c:pt>
              </c:strCache>
            </c:strRef>
          </c:cat>
          <c:val>
            <c:numRef>
              <c:f>Sheet1!$B$2:$B$6</c:f>
              <c:numCache>
                <c:formatCode>0%</c:formatCode>
                <c:ptCount val="5"/>
                <c:pt idx="0">
                  <c:v>0.86</c:v>
                </c:pt>
                <c:pt idx="1">
                  <c:v>0.06</c:v>
                </c:pt>
                <c:pt idx="2">
                  <c:v>0.04</c:v>
                </c:pt>
                <c:pt idx="3">
                  <c:v>0.02</c:v>
                </c:pt>
                <c:pt idx="4">
                  <c:v>0.01</c:v>
                </c:pt>
              </c:numCache>
            </c:numRef>
          </c:val>
          <c:extLst>
            <c:ext xmlns:c16="http://schemas.microsoft.com/office/drawing/2014/chart" uri="{C3380CC4-5D6E-409C-BE32-E72D297353CC}">
              <c16:uniqueId val="{0000000A-1B79-4AC7-8417-80316AA5BE74}"/>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0"/>
    <c:plotArea>
      <c:layout/>
      <c:barChart>
        <c:barDir val="col"/>
        <c:grouping val="percentStacked"/>
        <c:varyColors val="0"/>
        <c:ser>
          <c:idx val="0"/>
          <c:order val="0"/>
          <c:tx>
            <c:strRef>
              <c:f>Sheet1!$A$2</c:f>
              <c:strCache>
                <c:ptCount val="1"/>
                <c:pt idx="0">
                  <c:v>Permanent/CID – full time hours</c:v>
                </c:pt>
              </c:strCache>
            </c:strRef>
          </c:tx>
          <c:spPr>
            <a:solidFill>
              <a:schemeClr val="accent1">
                <a:shade val="53000"/>
              </a:schemeClr>
            </a:solidFill>
            <a:ln>
              <a:solidFill>
                <a:schemeClr val="bg1"/>
              </a:solid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Sheet1!$B$1:$F$1</c:f>
              <c:strCache>
                <c:ptCount val="5"/>
                <c:pt idx="0">
                  <c:v>Up to 5 years</c:v>
                </c:pt>
                <c:pt idx="1">
                  <c:v>6-10 years</c:v>
                </c:pt>
                <c:pt idx="2">
                  <c:v>11-20 Years</c:v>
                </c:pt>
                <c:pt idx="3">
                  <c:v> 21+ Years</c:v>
                </c:pt>
                <c:pt idx="4">
                  <c:v>Total</c:v>
                </c:pt>
              </c:strCache>
            </c:strRef>
          </c:cat>
          <c:val>
            <c:numRef>
              <c:f>Sheet1!$B$2:$F$2</c:f>
              <c:numCache>
                <c:formatCode>0%</c:formatCode>
                <c:ptCount val="5"/>
                <c:pt idx="0">
                  <c:v>0.46</c:v>
                </c:pt>
                <c:pt idx="1">
                  <c:v>0.81</c:v>
                </c:pt>
                <c:pt idx="2">
                  <c:v>0.89</c:v>
                </c:pt>
                <c:pt idx="3">
                  <c:v>0.92</c:v>
                </c:pt>
                <c:pt idx="4">
                  <c:v>0.86</c:v>
                </c:pt>
              </c:numCache>
            </c:numRef>
          </c:val>
          <c:extLst>
            <c:ext xmlns:c16="http://schemas.microsoft.com/office/drawing/2014/chart" uri="{C3380CC4-5D6E-409C-BE32-E72D297353CC}">
              <c16:uniqueId val="{00000000-9DAC-45EB-A244-8BF1DA72323D}"/>
            </c:ext>
          </c:extLst>
        </c:ser>
        <c:ser>
          <c:idx val="1"/>
          <c:order val="1"/>
          <c:tx>
            <c:strRef>
              <c:f>Sheet1!$A$3</c:f>
              <c:strCache>
                <c:ptCount val="1"/>
                <c:pt idx="0">
                  <c:v>Fixed Term – full time hours</c:v>
                </c:pt>
              </c:strCache>
            </c:strRef>
          </c:tx>
          <c:spPr>
            <a:solidFill>
              <a:schemeClr val="accent1">
                <a:shade val="76000"/>
              </a:schemeClr>
            </a:solidFill>
            <a:ln>
              <a:solidFill>
                <a:schemeClr val="bg1"/>
              </a:solidFill>
            </a:ln>
            <a:effectLst/>
          </c:spPr>
          <c:invertIfNegative val="0"/>
          <c:dLbls>
            <c:dLbl>
              <c:idx val="4"/>
              <c:layout>
                <c:manualLayout>
                  <c:x val="1.4138584475351827E-2"/>
                  <c:y val="8.0484000315586262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3C2-4E3B-9323-AFD2EAC94824}"/>
                </c:ext>
              </c:extLst>
            </c:dLbl>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Sheet1!$B$1:$F$1</c:f>
              <c:strCache>
                <c:ptCount val="5"/>
                <c:pt idx="0">
                  <c:v>Up to 5 years</c:v>
                </c:pt>
                <c:pt idx="1">
                  <c:v>6-10 years</c:v>
                </c:pt>
                <c:pt idx="2">
                  <c:v>11-20 Years</c:v>
                </c:pt>
                <c:pt idx="3">
                  <c:v> 21+ Years</c:v>
                </c:pt>
                <c:pt idx="4">
                  <c:v>Total</c:v>
                </c:pt>
              </c:strCache>
            </c:strRef>
          </c:cat>
          <c:val>
            <c:numRef>
              <c:f>Sheet1!$B$3:$F$3</c:f>
              <c:numCache>
                <c:formatCode>0%</c:formatCode>
                <c:ptCount val="5"/>
                <c:pt idx="0">
                  <c:v>0.31</c:v>
                </c:pt>
                <c:pt idx="1">
                  <c:v>0.11</c:v>
                </c:pt>
                <c:pt idx="2">
                  <c:v>0.04</c:v>
                </c:pt>
                <c:pt idx="3">
                  <c:v>0.02</c:v>
                </c:pt>
                <c:pt idx="4">
                  <c:v>0.06</c:v>
                </c:pt>
              </c:numCache>
            </c:numRef>
          </c:val>
          <c:extLst>
            <c:ext xmlns:c16="http://schemas.microsoft.com/office/drawing/2014/chart" uri="{C3380CC4-5D6E-409C-BE32-E72D297353CC}">
              <c16:uniqueId val="{00000001-9DAC-45EB-A244-8BF1DA72323D}"/>
            </c:ext>
          </c:extLst>
        </c:ser>
        <c:ser>
          <c:idx val="2"/>
          <c:order val="2"/>
          <c:tx>
            <c:strRef>
              <c:f>Sheet1!$A$4</c:f>
              <c:strCache>
                <c:ptCount val="1"/>
                <c:pt idx="0">
                  <c:v>Permanent / CID – less than full hours</c:v>
                </c:pt>
              </c:strCache>
            </c:strRef>
          </c:tx>
          <c:spPr>
            <a:solidFill>
              <a:schemeClr val="accent1"/>
            </a:solidFill>
            <a:ln>
              <a:solidFill>
                <a:schemeClr val="bg1"/>
              </a:solidFill>
            </a:ln>
            <a:effectLst/>
          </c:spPr>
          <c:invertIfNegative val="0"/>
          <c:dLbls>
            <c:dLbl>
              <c:idx val="0"/>
              <c:layout>
                <c:manualLayout>
                  <c:x val="3.2990030442487578E-2"/>
                  <c:y val="1.4754648712504385E-16"/>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3C2-4E3B-9323-AFD2EAC94824}"/>
                </c:ext>
              </c:extLst>
            </c:dLbl>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Sheet1!$B$1:$F$1</c:f>
              <c:strCache>
                <c:ptCount val="5"/>
                <c:pt idx="0">
                  <c:v>Up to 5 years</c:v>
                </c:pt>
                <c:pt idx="1">
                  <c:v>6-10 years</c:v>
                </c:pt>
                <c:pt idx="2">
                  <c:v>11-20 Years</c:v>
                </c:pt>
                <c:pt idx="3">
                  <c:v> 21+ Years</c:v>
                </c:pt>
                <c:pt idx="4">
                  <c:v>Total</c:v>
                </c:pt>
              </c:strCache>
            </c:strRef>
          </c:cat>
          <c:val>
            <c:numRef>
              <c:f>Sheet1!$B$4:$F$4</c:f>
              <c:numCache>
                <c:formatCode>0%</c:formatCode>
                <c:ptCount val="5"/>
                <c:pt idx="0">
                  <c:v>0.03</c:v>
                </c:pt>
                <c:pt idx="1">
                  <c:v>0.04</c:v>
                </c:pt>
                <c:pt idx="2">
                  <c:v>0.05</c:v>
                </c:pt>
                <c:pt idx="3">
                  <c:v>0.04</c:v>
                </c:pt>
                <c:pt idx="4">
                  <c:v>0.04</c:v>
                </c:pt>
              </c:numCache>
            </c:numRef>
          </c:val>
          <c:extLst>
            <c:ext xmlns:c16="http://schemas.microsoft.com/office/drawing/2014/chart" uri="{C3380CC4-5D6E-409C-BE32-E72D297353CC}">
              <c16:uniqueId val="{00000002-9DAC-45EB-A244-8BF1DA72323D}"/>
            </c:ext>
          </c:extLst>
        </c:ser>
        <c:ser>
          <c:idx val="3"/>
          <c:order val="3"/>
          <c:tx>
            <c:strRef>
              <c:f>Sheet1!$A$5</c:f>
              <c:strCache>
                <c:ptCount val="1"/>
                <c:pt idx="0">
                  <c:v>Fixed term – part time (less than full hours)</c:v>
                </c:pt>
              </c:strCache>
            </c:strRef>
          </c:tx>
          <c:spPr>
            <a:solidFill>
              <a:schemeClr val="accent1">
                <a:tint val="77000"/>
              </a:schemeClr>
            </a:solidFill>
            <a:ln>
              <a:solidFill>
                <a:schemeClr val="bg1"/>
              </a:solidFill>
            </a:ln>
            <a:effectLst/>
          </c:spPr>
          <c:invertIfNegative val="0"/>
          <c:dLbls>
            <c:dLbl>
              <c:idx val="2"/>
              <c:layout>
                <c:manualLayout>
                  <c:x val="4.2415753426055483E-2"/>
                  <c:y val="4.0240415889451027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3C2-4E3B-9323-AFD2EAC94824}"/>
                </c:ext>
              </c:extLst>
            </c:dLbl>
            <c:dLbl>
              <c:idx val="3"/>
              <c:layout>
                <c:manualLayout>
                  <c:x val="4.0059322680163427E-2"/>
                  <c:y val="1.4754648712504385E-16"/>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3C2-4E3B-9323-AFD2EAC94824}"/>
                </c:ext>
              </c:extLst>
            </c:dLbl>
            <c:dLbl>
              <c:idx val="4"/>
              <c:layout>
                <c:manualLayout>
                  <c:x val="-2.8277168950703653E-2"/>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3C2-4E3B-9323-AFD2EAC94824}"/>
                </c:ext>
              </c:extLst>
            </c:dLbl>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Sheet1!$B$1:$F$1</c:f>
              <c:strCache>
                <c:ptCount val="5"/>
                <c:pt idx="0">
                  <c:v>Up to 5 years</c:v>
                </c:pt>
                <c:pt idx="1">
                  <c:v>6-10 years</c:v>
                </c:pt>
                <c:pt idx="2">
                  <c:v>11-20 Years</c:v>
                </c:pt>
                <c:pt idx="3">
                  <c:v> 21+ Years</c:v>
                </c:pt>
                <c:pt idx="4">
                  <c:v>Total</c:v>
                </c:pt>
              </c:strCache>
            </c:strRef>
          </c:cat>
          <c:val>
            <c:numRef>
              <c:f>Sheet1!$B$5:$F$5</c:f>
              <c:numCache>
                <c:formatCode>0%</c:formatCode>
                <c:ptCount val="5"/>
                <c:pt idx="0">
                  <c:v>0.12</c:v>
                </c:pt>
                <c:pt idx="1">
                  <c:v>0.02</c:v>
                </c:pt>
                <c:pt idx="2">
                  <c:v>0.02</c:v>
                </c:pt>
                <c:pt idx="3">
                  <c:v>0.01</c:v>
                </c:pt>
                <c:pt idx="4">
                  <c:v>0.02</c:v>
                </c:pt>
              </c:numCache>
            </c:numRef>
          </c:val>
          <c:extLst>
            <c:ext xmlns:c16="http://schemas.microsoft.com/office/drawing/2014/chart" uri="{C3380CC4-5D6E-409C-BE32-E72D297353CC}">
              <c16:uniqueId val="{00000003-9DAC-45EB-A244-8BF1DA72323D}"/>
            </c:ext>
          </c:extLst>
        </c:ser>
        <c:ser>
          <c:idx val="4"/>
          <c:order val="4"/>
          <c:tx>
            <c:strRef>
              <c:f>Sheet1!$A$6</c:f>
              <c:strCache>
                <c:ptCount val="1"/>
                <c:pt idx="0">
                  <c:v>Casual part-time/substitute</c:v>
                </c:pt>
              </c:strCache>
            </c:strRef>
          </c:tx>
          <c:spPr>
            <a:solidFill>
              <a:schemeClr val="accent1">
                <a:tint val="54000"/>
              </a:schemeClr>
            </a:solidFill>
            <a:ln>
              <a:solidFill>
                <a:schemeClr val="bg1"/>
              </a:solidFill>
            </a:ln>
            <a:effectLst/>
          </c:spPr>
          <c:invertIfNegative val="0"/>
          <c:dLbls>
            <c:dLbl>
              <c:idx val="0"/>
              <c:layout>
                <c:manualLayout>
                  <c:x val="4.005932268016351E-2"/>
                  <c:y val="4.0240415889451027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3C2-4E3B-9323-AFD2EAC94824}"/>
                </c:ext>
              </c:extLst>
            </c:dLbl>
            <c:dLbl>
              <c:idx val="4"/>
              <c:layout>
                <c:manualLayout>
                  <c:x val="4.2415753426055483E-2"/>
                  <c:y val="4.0240415889451027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3C2-4E3B-9323-AFD2EAC94824}"/>
                </c:ext>
              </c:extLst>
            </c:dLbl>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Sheet1!$B$1:$F$1</c:f>
              <c:strCache>
                <c:ptCount val="5"/>
                <c:pt idx="0">
                  <c:v>Up to 5 years</c:v>
                </c:pt>
                <c:pt idx="1">
                  <c:v>6-10 years</c:v>
                </c:pt>
                <c:pt idx="2">
                  <c:v>11-20 Years</c:v>
                </c:pt>
                <c:pt idx="3">
                  <c:v> 21+ Years</c:v>
                </c:pt>
                <c:pt idx="4">
                  <c:v>Total</c:v>
                </c:pt>
              </c:strCache>
            </c:strRef>
          </c:cat>
          <c:val>
            <c:numRef>
              <c:f>Sheet1!$B$6:$F$6</c:f>
              <c:numCache>
                <c:formatCode>0%</c:formatCode>
                <c:ptCount val="5"/>
                <c:pt idx="0">
                  <c:v>7.0000000000000007E-2</c:v>
                </c:pt>
                <c:pt idx="1">
                  <c:v>0.03</c:v>
                </c:pt>
                <c:pt idx="2">
                  <c:v>0.01</c:v>
                </c:pt>
                <c:pt idx="3" formatCode="General">
                  <c:v>0</c:v>
                </c:pt>
                <c:pt idx="4">
                  <c:v>0.01</c:v>
                </c:pt>
              </c:numCache>
            </c:numRef>
          </c:val>
          <c:extLst>
            <c:ext xmlns:c16="http://schemas.microsoft.com/office/drawing/2014/chart" uri="{C3380CC4-5D6E-409C-BE32-E72D297353CC}">
              <c16:uniqueId val="{00000004-9DAC-45EB-A244-8BF1DA72323D}"/>
            </c:ext>
          </c:extLst>
        </c:ser>
        <c:dLbls>
          <c:dLblPos val="ctr"/>
          <c:showLegendKey val="0"/>
          <c:showVal val="1"/>
          <c:showCatName val="0"/>
          <c:showSerName val="0"/>
          <c:showPercent val="0"/>
          <c:showBubbleSize val="0"/>
        </c:dLbls>
        <c:gapWidth val="50"/>
        <c:overlap val="100"/>
        <c:axId val="450809360"/>
        <c:axId val="450809752"/>
      </c:barChart>
      <c:catAx>
        <c:axId val="450809360"/>
        <c:scaling>
          <c:orientation val="minMax"/>
        </c:scaling>
        <c:delete val="0"/>
        <c:axPos val="t"/>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450809752"/>
        <c:crosses val="autoZero"/>
        <c:auto val="1"/>
        <c:lblAlgn val="ctr"/>
        <c:lblOffset val="100"/>
        <c:noMultiLvlLbl val="0"/>
      </c:catAx>
      <c:valAx>
        <c:axId val="450809752"/>
        <c:scaling>
          <c:orientation val="maxMin"/>
        </c:scaling>
        <c:delete val="1"/>
        <c:axPos val="l"/>
        <c:numFmt formatCode="0%" sourceLinked="1"/>
        <c:majorTickMark val="none"/>
        <c:minorTickMark val="none"/>
        <c:tickLblPos val="nextTo"/>
        <c:crossAx val="450809360"/>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5"/>
              </a:solidFill>
              <a:ln w="19050">
                <a:solidFill>
                  <a:schemeClr val="lt1"/>
                </a:solidFill>
              </a:ln>
              <a:effectLst/>
            </c:spPr>
            <c:extLst>
              <c:ext xmlns:c16="http://schemas.microsoft.com/office/drawing/2014/chart" uri="{C3380CC4-5D6E-409C-BE32-E72D297353CC}">
                <c16:uniqueId val="{00000001-F474-4C32-928C-25D322DB2FFD}"/>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F474-4C32-928C-25D322DB2FFD}"/>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Full-time teaching hours</c:v>
                </c:pt>
                <c:pt idx="1">
                  <c:v>Part-time teaching hours</c:v>
                </c:pt>
              </c:strCache>
            </c:strRef>
          </c:cat>
          <c:val>
            <c:numRef>
              <c:f>Sheet1!$B$2:$B$3</c:f>
              <c:numCache>
                <c:formatCode>0%</c:formatCode>
                <c:ptCount val="2"/>
                <c:pt idx="0">
                  <c:v>0.89</c:v>
                </c:pt>
                <c:pt idx="1">
                  <c:v>0.11</c:v>
                </c:pt>
              </c:numCache>
            </c:numRef>
          </c:val>
          <c:extLst>
            <c:ext xmlns:c16="http://schemas.microsoft.com/office/drawing/2014/chart" uri="{C3380CC4-5D6E-409C-BE32-E72D297353CC}">
              <c16:uniqueId val="{00000004-F474-4C32-928C-25D322DB2FFD}"/>
            </c:ext>
          </c:extLst>
        </c:ser>
        <c:dLbls>
          <c:showLegendKey val="0"/>
          <c:showVal val="0"/>
          <c:showCatName val="0"/>
          <c:showSerName val="0"/>
          <c:showPercent val="0"/>
          <c:showBubbleSize val="0"/>
          <c:showLeaderLines val="1"/>
        </c:dLbls>
        <c:firstSliceAng val="292"/>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Sheet1!$D$1</c:f>
              <c:strCache>
                <c:ptCount val="1"/>
                <c:pt idx="0">
                  <c:v>Column12</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1B79-4AC7-8417-80316AA5BE74}"/>
              </c:ext>
            </c:extLst>
          </c:dPt>
          <c:dPt>
            <c:idx val="1"/>
            <c:bubble3D val="0"/>
            <c:spPr>
              <a:solidFill>
                <a:schemeClr val="bg2"/>
              </a:solidFill>
              <a:ln w="19050">
                <a:solidFill>
                  <a:schemeClr val="lt1"/>
                </a:solidFill>
              </a:ln>
              <a:effectLst/>
            </c:spPr>
            <c:extLst>
              <c:ext xmlns:c16="http://schemas.microsoft.com/office/drawing/2014/chart" uri="{C3380CC4-5D6E-409C-BE32-E72D297353CC}">
                <c16:uniqueId val="{00000003-1B79-4AC7-8417-80316AA5BE74}"/>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1B79-4AC7-8417-80316AA5BE74}"/>
              </c:ext>
            </c:extLst>
          </c:dPt>
          <c:dPt>
            <c:idx val="3"/>
            <c:bubble3D val="0"/>
            <c:spPr>
              <a:solidFill>
                <a:schemeClr val="accent2"/>
              </a:solidFill>
              <a:ln w="19050">
                <a:solidFill>
                  <a:schemeClr val="lt1"/>
                </a:solidFill>
              </a:ln>
              <a:effectLst/>
            </c:spPr>
            <c:extLst>
              <c:ext xmlns:c16="http://schemas.microsoft.com/office/drawing/2014/chart" uri="{C3380CC4-5D6E-409C-BE32-E72D297353CC}">
                <c16:uniqueId val="{00000007-1B79-4AC7-8417-80316AA5BE74}"/>
              </c:ext>
            </c:extLst>
          </c:dPt>
          <c:dPt>
            <c:idx val="4"/>
            <c:bubble3D val="0"/>
            <c:spPr>
              <a:solidFill>
                <a:schemeClr val="accent6"/>
              </a:solidFill>
              <a:ln w="19050">
                <a:solidFill>
                  <a:schemeClr val="lt1"/>
                </a:solidFill>
              </a:ln>
              <a:effectLst/>
            </c:spPr>
            <c:extLst>
              <c:ext xmlns:c16="http://schemas.microsoft.com/office/drawing/2014/chart" uri="{C3380CC4-5D6E-409C-BE32-E72D297353CC}">
                <c16:uniqueId val="{00000009-1B79-4AC7-8417-80316AA5BE74}"/>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E43B-4996-A1BD-B6BAC22D44DC}"/>
              </c:ext>
            </c:extLst>
          </c:dPt>
          <c:dLbls>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Sheet1!$A$2:$A$7</c:f>
              <c:strCache>
                <c:ptCount val="5"/>
                <c:pt idx="0">
                  <c:v>Voluntary Secondary School</c:v>
                </c:pt>
                <c:pt idx="1">
                  <c:v>Voluntary Secondary Fee Paying School</c:v>
                </c:pt>
                <c:pt idx="2">
                  <c:v>Community / Comprehensive School</c:v>
                </c:pt>
                <c:pt idx="3">
                  <c:v>Community College (ETB)</c:v>
                </c:pt>
                <c:pt idx="4">
                  <c:v>Some other type</c:v>
                </c:pt>
              </c:strCache>
            </c:strRef>
          </c:cat>
          <c:val>
            <c:numRef>
              <c:f>Sheet1!$D$2:$D$7</c:f>
              <c:numCache>
                <c:formatCode>0%</c:formatCode>
                <c:ptCount val="6"/>
                <c:pt idx="0">
                  <c:v>0.68</c:v>
                </c:pt>
                <c:pt idx="1">
                  <c:v>0.08</c:v>
                </c:pt>
                <c:pt idx="2">
                  <c:v>0.17</c:v>
                </c:pt>
                <c:pt idx="3">
                  <c:v>0.06</c:v>
                </c:pt>
                <c:pt idx="4">
                  <c:v>0.02</c:v>
                </c:pt>
              </c:numCache>
            </c:numRef>
          </c:val>
          <c:extLst>
            <c:ext xmlns:c16="http://schemas.microsoft.com/office/drawing/2014/chart" uri="{C3380CC4-5D6E-409C-BE32-E72D297353CC}">
              <c16:uniqueId val="{0000000A-1B79-4AC7-8417-80316AA5BE74}"/>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0"/>
    <c:plotArea>
      <c:layout/>
      <c:barChart>
        <c:barDir val="col"/>
        <c:grouping val="percentStacked"/>
        <c:varyColors val="0"/>
        <c:ser>
          <c:idx val="0"/>
          <c:order val="0"/>
          <c:tx>
            <c:strRef>
              <c:f>Sheet1!$A$2</c:f>
              <c:strCache>
                <c:ptCount val="1"/>
              </c:strCache>
            </c:strRef>
          </c:tx>
          <c:spPr>
            <a:solidFill>
              <a:schemeClr val="accent1">
                <a:shade val="53000"/>
              </a:schemeClr>
            </a:solidFill>
            <a:ln>
              <a:solidFill>
                <a:schemeClr val="bg1"/>
              </a:solid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Sheet1!$B$1:$F$1</c:f>
              <c:strCache>
                <c:ptCount val="5"/>
                <c:pt idx="0">
                  <c:v>Total</c:v>
                </c:pt>
                <c:pt idx="1">
                  <c:v>Up to 5 years</c:v>
                </c:pt>
                <c:pt idx="2">
                  <c:v>6-10 years</c:v>
                </c:pt>
                <c:pt idx="3">
                  <c:v>11-20 Years</c:v>
                </c:pt>
                <c:pt idx="4">
                  <c:v> 21+ Years</c:v>
                </c:pt>
              </c:strCache>
            </c:strRef>
          </c:cat>
          <c:val>
            <c:numRef>
              <c:f>Sheet1!$B$2:$F$2</c:f>
              <c:numCache>
                <c:formatCode>General</c:formatCode>
                <c:ptCount val="5"/>
              </c:numCache>
            </c:numRef>
          </c:val>
          <c:extLst>
            <c:ext xmlns:c16="http://schemas.microsoft.com/office/drawing/2014/chart" uri="{C3380CC4-5D6E-409C-BE32-E72D297353CC}">
              <c16:uniqueId val="{00000000-3D99-4EE2-B609-B0959C3CCC0A}"/>
            </c:ext>
          </c:extLst>
        </c:ser>
        <c:ser>
          <c:idx val="1"/>
          <c:order val="1"/>
          <c:tx>
            <c:strRef>
              <c:f>Sheet1!$A$3</c:f>
              <c:strCache>
                <c:ptCount val="1"/>
              </c:strCache>
            </c:strRef>
          </c:tx>
          <c:spPr>
            <a:solidFill>
              <a:schemeClr val="accent1">
                <a:shade val="76000"/>
              </a:schemeClr>
            </a:solidFill>
            <a:ln>
              <a:solidFill>
                <a:schemeClr val="bg1"/>
              </a:solid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Sheet1!$B$1:$F$1</c:f>
              <c:strCache>
                <c:ptCount val="5"/>
                <c:pt idx="0">
                  <c:v>Total</c:v>
                </c:pt>
                <c:pt idx="1">
                  <c:v>Up to 5 years</c:v>
                </c:pt>
                <c:pt idx="2">
                  <c:v>6-10 years</c:v>
                </c:pt>
                <c:pt idx="3">
                  <c:v>11-20 Years</c:v>
                </c:pt>
                <c:pt idx="4">
                  <c:v> 21+ Years</c:v>
                </c:pt>
              </c:strCache>
            </c:strRef>
          </c:cat>
          <c:val>
            <c:numRef>
              <c:f>Sheet1!$B$3:$F$3</c:f>
              <c:numCache>
                <c:formatCode>General</c:formatCode>
                <c:ptCount val="5"/>
              </c:numCache>
            </c:numRef>
          </c:val>
          <c:extLst>
            <c:ext xmlns:c16="http://schemas.microsoft.com/office/drawing/2014/chart" uri="{C3380CC4-5D6E-409C-BE32-E72D297353CC}">
              <c16:uniqueId val="{00000001-3D99-4EE2-B609-B0959C3CCC0A}"/>
            </c:ext>
          </c:extLst>
        </c:ser>
        <c:ser>
          <c:idx val="2"/>
          <c:order val="2"/>
          <c:tx>
            <c:strRef>
              <c:f>Sheet1!$A$4</c:f>
              <c:strCache>
                <c:ptCount val="1"/>
                <c:pt idx="0">
                  <c:v>Assistant Principal (Assistant Principal 1)</c:v>
                </c:pt>
              </c:strCache>
            </c:strRef>
          </c:tx>
          <c:spPr>
            <a:solidFill>
              <a:schemeClr val="accent1"/>
            </a:solidFill>
            <a:ln>
              <a:solidFill>
                <a:schemeClr val="bg1"/>
              </a:solidFill>
            </a:ln>
            <a:effectLst/>
          </c:spPr>
          <c:invertIfNegative val="0"/>
          <c:dLbls>
            <c:dLbl>
              <c:idx val="1"/>
              <c:layout>
                <c:manualLayout>
                  <c:x val="3.0633599696595668E-2"/>
                  <c:y val="4.0240415889451027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C6C-42C7-9FB5-8E3613A577A2}"/>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Sheet1!$B$1:$F$1</c:f>
              <c:strCache>
                <c:ptCount val="5"/>
                <c:pt idx="0">
                  <c:v>Total</c:v>
                </c:pt>
                <c:pt idx="1">
                  <c:v>Up to 5 years</c:v>
                </c:pt>
                <c:pt idx="2">
                  <c:v>6-10 years</c:v>
                </c:pt>
                <c:pt idx="3">
                  <c:v>11-20 Years</c:v>
                </c:pt>
                <c:pt idx="4">
                  <c:v> 21+ Years</c:v>
                </c:pt>
              </c:strCache>
            </c:strRef>
          </c:cat>
          <c:val>
            <c:numRef>
              <c:f>Sheet1!$B$4:$F$4</c:f>
              <c:numCache>
                <c:formatCode>0%</c:formatCode>
                <c:ptCount val="5"/>
                <c:pt idx="0">
                  <c:v>0.17924528301886791</c:v>
                </c:pt>
                <c:pt idx="1">
                  <c:v>4.6948356807511738E-3</c:v>
                </c:pt>
                <c:pt idx="2">
                  <c:v>4.519774011299435E-2</c:v>
                </c:pt>
                <c:pt idx="3">
                  <c:v>0.15358361774744028</c:v>
                </c:pt>
                <c:pt idx="4">
                  <c:v>0.28729838709677419</c:v>
                </c:pt>
              </c:numCache>
            </c:numRef>
          </c:val>
          <c:extLst>
            <c:ext xmlns:c16="http://schemas.microsoft.com/office/drawing/2014/chart" uri="{C3380CC4-5D6E-409C-BE32-E72D297353CC}">
              <c16:uniqueId val="{00000002-3D99-4EE2-B609-B0959C3CCC0A}"/>
            </c:ext>
          </c:extLst>
        </c:ser>
        <c:ser>
          <c:idx val="3"/>
          <c:order val="3"/>
          <c:tx>
            <c:strRef>
              <c:f>Sheet1!$A$5</c:f>
              <c:strCache>
                <c:ptCount val="1"/>
                <c:pt idx="0">
                  <c:v>Assistant Principal 2 (Special Duties Post)</c:v>
                </c:pt>
              </c:strCache>
            </c:strRef>
          </c:tx>
          <c:spPr>
            <a:solidFill>
              <a:schemeClr val="accent1">
                <a:tint val="77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Sheet1!$B$1:$F$1</c:f>
              <c:strCache>
                <c:ptCount val="5"/>
                <c:pt idx="0">
                  <c:v>Total</c:v>
                </c:pt>
                <c:pt idx="1">
                  <c:v>Up to 5 years</c:v>
                </c:pt>
                <c:pt idx="2">
                  <c:v>6-10 years</c:v>
                </c:pt>
                <c:pt idx="3">
                  <c:v>11-20 Years</c:v>
                </c:pt>
                <c:pt idx="4">
                  <c:v> 21+ Years</c:v>
                </c:pt>
              </c:strCache>
            </c:strRef>
          </c:cat>
          <c:val>
            <c:numRef>
              <c:f>Sheet1!$B$5:$F$5</c:f>
              <c:numCache>
                <c:formatCode>0%</c:formatCode>
                <c:ptCount val="5"/>
                <c:pt idx="0">
                  <c:v>0.1989335520918786</c:v>
                </c:pt>
                <c:pt idx="1">
                  <c:v>7.0422535211267609E-2</c:v>
                </c:pt>
                <c:pt idx="2">
                  <c:v>0.15536723163841809</c:v>
                </c:pt>
                <c:pt idx="3">
                  <c:v>0.14903299203640499</c:v>
                </c:pt>
                <c:pt idx="4">
                  <c:v>0.28629032258064518</c:v>
                </c:pt>
              </c:numCache>
            </c:numRef>
          </c:val>
          <c:extLst>
            <c:ext xmlns:c16="http://schemas.microsoft.com/office/drawing/2014/chart" uri="{C3380CC4-5D6E-409C-BE32-E72D297353CC}">
              <c16:uniqueId val="{00000003-3D99-4EE2-B609-B0959C3CCC0A}"/>
            </c:ext>
          </c:extLst>
        </c:ser>
        <c:ser>
          <c:idx val="4"/>
          <c:order val="4"/>
          <c:tx>
            <c:strRef>
              <c:f>Sheet1!$A$6</c:f>
              <c:strCache>
                <c:ptCount val="1"/>
                <c:pt idx="0">
                  <c:v>No Post of Responsibility</c:v>
                </c:pt>
              </c:strCache>
            </c:strRef>
          </c:tx>
          <c:spPr>
            <a:solidFill>
              <a:schemeClr val="accent1">
                <a:tint val="54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Sheet1!$B$1:$F$1</c:f>
              <c:strCache>
                <c:ptCount val="5"/>
                <c:pt idx="0">
                  <c:v>Total</c:v>
                </c:pt>
                <c:pt idx="1">
                  <c:v>Up to 5 years</c:v>
                </c:pt>
                <c:pt idx="2">
                  <c:v>6-10 years</c:v>
                </c:pt>
                <c:pt idx="3">
                  <c:v>11-20 Years</c:v>
                </c:pt>
                <c:pt idx="4">
                  <c:v> 21+ Years</c:v>
                </c:pt>
              </c:strCache>
            </c:strRef>
          </c:cat>
          <c:val>
            <c:numRef>
              <c:f>Sheet1!$B$6:$F$6</c:f>
              <c:numCache>
                <c:formatCode>0%</c:formatCode>
                <c:ptCount val="5"/>
                <c:pt idx="0">
                  <c:v>0.62182116488925354</c:v>
                </c:pt>
                <c:pt idx="1">
                  <c:v>0.92488262910798125</c:v>
                </c:pt>
                <c:pt idx="2">
                  <c:v>0.79943502824858759</c:v>
                </c:pt>
                <c:pt idx="3">
                  <c:v>0.6973833902161547</c:v>
                </c:pt>
                <c:pt idx="4">
                  <c:v>0.42641129032258063</c:v>
                </c:pt>
              </c:numCache>
            </c:numRef>
          </c:val>
          <c:extLst>
            <c:ext xmlns:c16="http://schemas.microsoft.com/office/drawing/2014/chart" uri="{C3380CC4-5D6E-409C-BE32-E72D297353CC}">
              <c16:uniqueId val="{00000004-3D99-4EE2-B609-B0959C3CCC0A}"/>
            </c:ext>
          </c:extLst>
        </c:ser>
        <c:dLbls>
          <c:dLblPos val="ctr"/>
          <c:showLegendKey val="0"/>
          <c:showVal val="1"/>
          <c:showCatName val="0"/>
          <c:showSerName val="0"/>
          <c:showPercent val="0"/>
          <c:showBubbleSize val="0"/>
        </c:dLbls>
        <c:gapWidth val="50"/>
        <c:overlap val="100"/>
        <c:axId val="362912864"/>
        <c:axId val="362908552"/>
      </c:barChart>
      <c:catAx>
        <c:axId val="362912864"/>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362908552"/>
        <c:crosses val="autoZero"/>
        <c:auto val="1"/>
        <c:lblAlgn val="ctr"/>
        <c:lblOffset val="100"/>
        <c:noMultiLvlLbl val="0"/>
      </c:catAx>
      <c:valAx>
        <c:axId val="362908552"/>
        <c:scaling>
          <c:orientation val="minMax"/>
        </c:scaling>
        <c:delete val="1"/>
        <c:axPos val="l"/>
        <c:numFmt formatCode="0%" sourceLinked="1"/>
        <c:majorTickMark val="out"/>
        <c:minorTickMark val="none"/>
        <c:tickLblPos val="nextTo"/>
        <c:crossAx val="362912864"/>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0857-459C-A8D8-CFF95B35DAD0}"/>
              </c:ext>
            </c:extLst>
          </c:dPt>
          <c:dPt>
            <c:idx val="1"/>
            <c:bubble3D val="0"/>
            <c:spPr>
              <a:solidFill>
                <a:schemeClr val="tx2"/>
              </a:solidFill>
              <a:ln w="19050">
                <a:solidFill>
                  <a:schemeClr val="lt1"/>
                </a:solidFill>
              </a:ln>
              <a:effectLst/>
            </c:spPr>
            <c:extLst>
              <c:ext xmlns:c16="http://schemas.microsoft.com/office/drawing/2014/chart" uri="{C3380CC4-5D6E-409C-BE32-E72D297353CC}">
                <c16:uniqueId val="{00000003-0857-459C-A8D8-CFF95B35DAD0}"/>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Yes</c:v>
                </c:pt>
                <c:pt idx="1">
                  <c:v>No</c:v>
                </c:pt>
              </c:strCache>
            </c:strRef>
          </c:cat>
          <c:val>
            <c:numRef>
              <c:f>Sheet1!$B$2:$B$3</c:f>
              <c:numCache>
                <c:formatCode>0%</c:formatCode>
                <c:ptCount val="2"/>
                <c:pt idx="0">
                  <c:v>0.36</c:v>
                </c:pt>
                <c:pt idx="1">
                  <c:v>0.64</c:v>
                </c:pt>
              </c:numCache>
            </c:numRef>
          </c:val>
          <c:extLst>
            <c:ext xmlns:c16="http://schemas.microsoft.com/office/drawing/2014/chart" uri="{C3380CC4-5D6E-409C-BE32-E72D297353CC}">
              <c16:uniqueId val="{00000004-0857-459C-A8D8-CFF95B35DAD0}"/>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withinLinearReversed" id="21">
  <a:schemeClr val="accent1"/>
</cs:colorStyle>
</file>

<file path=ppt/charts/colors21.xml><?xml version="1.0" encoding="utf-8"?>
<cs:colorStyle xmlns:cs="http://schemas.microsoft.com/office/drawing/2012/chartStyle" xmlns:a="http://schemas.openxmlformats.org/drawingml/2006/main" meth="withinLinear" id="14">
  <a:schemeClr val="accent1"/>
</cs:colorStyle>
</file>

<file path=ppt/charts/colors22.xml><?xml version="1.0" encoding="utf-8"?>
<cs:colorStyle xmlns:cs="http://schemas.microsoft.com/office/drawing/2012/chartStyle" xmlns:a="http://schemas.openxmlformats.org/drawingml/2006/main" meth="withinLinear" id="18">
  <a:schemeClr val="accent5"/>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withinLinear" id="14">
  <a:schemeClr val="accent1"/>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withinLinear" id="14">
  <a:schemeClr val="accent1"/>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106">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5.xml><?xml version="1.0" encoding="utf-8"?>
<cs:chartStyle xmlns:cs="http://schemas.microsoft.com/office/drawing/2012/chartStyle" xmlns:a="http://schemas.openxmlformats.org/drawingml/2006/main" id="106">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0"/>
            <a:ext cx="2945659" cy="49534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6" y="0"/>
            <a:ext cx="2945659" cy="495348"/>
          </a:xfrm>
          <a:prstGeom prst="rect">
            <a:avLst/>
          </a:prstGeom>
        </p:spPr>
        <p:txBody>
          <a:bodyPr vert="horz" lIns="91440" tIns="45720" rIns="91440" bIns="45720" rtlCol="0"/>
          <a:lstStyle>
            <a:lvl1pPr algn="r">
              <a:defRPr sz="1200"/>
            </a:lvl1pPr>
          </a:lstStyle>
          <a:p>
            <a:fld id="{F6E29CA1-CA60-47DB-8BB3-21A9D464B388}" type="datetimeFigureOut">
              <a:rPr lang="en-GB" smtClean="0"/>
              <a:t>05/04/2022</a:t>
            </a:fld>
            <a:endParaRPr lang="en-GB"/>
          </a:p>
        </p:txBody>
      </p:sp>
      <p:sp>
        <p:nvSpPr>
          <p:cNvPr id="4" name="Slide Image Placeholder 3"/>
          <p:cNvSpPr>
            <a:spLocks noGrp="1" noRot="1" noChangeAspect="1"/>
          </p:cNvSpPr>
          <p:nvPr>
            <p:ph type="sldImg" idx="2"/>
          </p:nvPr>
        </p:nvSpPr>
        <p:spPr>
          <a:xfrm>
            <a:off x="987425" y="1235075"/>
            <a:ext cx="4822825" cy="33305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51220"/>
            <a:ext cx="5438140" cy="388736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3" y="9377319"/>
            <a:ext cx="2945659" cy="49534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6" y="9377319"/>
            <a:ext cx="2945659" cy="495347"/>
          </a:xfrm>
          <a:prstGeom prst="rect">
            <a:avLst/>
          </a:prstGeom>
        </p:spPr>
        <p:txBody>
          <a:bodyPr vert="horz" lIns="91440" tIns="45720" rIns="91440" bIns="45720" rtlCol="0" anchor="b"/>
          <a:lstStyle>
            <a:lvl1pPr algn="r">
              <a:defRPr sz="1200"/>
            </a:lvl1pPr>
          </a:lstStyle>
          <a:p>
            <a:fld id="{9CE20FE4-C358-4C06-BFA1-85E5580EEEE2}" type="slidenum">
              <a:rPr lang="en-GB" smtClean="0"/>
              <a:t>‹#›</a:t>
            </a:fld>
            <a:endParaRPr lang="en-GB"/>
          </a:p>
        </p:txBody>
      </p:sp>
    </p:spTree>
    <p:extLst>
      <p:ext uri="{BB962C8B-B14F-4D97-AF65-F5344CB8AC3E}">
        <p14:creationId xmlns:p14="http://schemas.microsoft.com/office/powerpoint/2010/main" val="27286374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slide" Target="../slides/slide2.xml"/><Relationship Id="rId2" Type="http://schemas.openxmlformats.org/officeDocument/2006/relationships/notesMaster" Target="../notesMasters/notesMaster1.xml"/><Relationship Id="rId1" Type="http://schemas.openxmlformats.org/officeDocument/2006/relationships/tags" Target="../tags/tag2.xml"/></Relationships>
</file>

<file path=ppt/notesSlides/_rels/notesSlide2.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notesMaster" Target="../notesMasters/notesMaster1.xml"/><Relationship Id="rId1" Type="http://schemas.openxmlformats.org/officeDocument/2006/relationships/tags" Target="../tags/tag3.xml"/></Relationships>
</file>

<file path=ppt/notesSlides/_rels/notesSlide3.xml.rels><?xml version="1.0" encoding="UTF-8" standalone="yes"?>
<Relationships xmlns="http://schemas.openxmlformats.org/package/2006/relationships"><Relationship Id="rId3" Type="http://schemas.openxmlformats.org/officeDocument/2006/relationships/slide" Target="../slides/slide17.xml"/><Relationship Id="rId2" Type="http://schemas.openxmlformats.org/officeDocument/2006/relationships/notesMaster" Target="../notesMasters/notesMaster1.xml"/><Relationship Id="rId1" Type="http://schemas.openxmlformats.org/officeDocument/2006/relationships/tags" Target="../tags/tag4.xml"/></Relationships>
</file>

<file path=ppt/notesSlides/_rels/notesSlide4.xml.rels><?xml version="1.0" encoding="UTF-8" standalone="yes"?>
<Relationships xmlns="http://schemas.openxmlformats.org/package/2006/relationships"><Relationship Id="rId3" Type="http://schemas.openxmlformats.org/officeDocument/2006/relationships/slide" Target="../slides/slide21.xml"/><Relationship Id="rId2" Type="http://schemas.openxmlformats.org/officeDocument/2006/relationships/notesMaster" Target="../notesMasters/notesMaster1.xml"/><Relationship Id="rId1" Type="http://schemas.openxmlformats.org/officeDocument/2006/relationships/tags" Target="../tags/tag5.xml"/></Relationships>
</file>

<file path=ppt/notesSlides/_rels/notesSlide5.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notesMaster" Target="../notesMasters/notesMaster1.xml"/><Relationship Id="rId1" Type="http://schemas.openxmlformats.org/officeDocument/2006/relationships/tags" Target="../tags/tag6.xml"/></Relationships>
</file>

<file path=ppt/notesSlides/_rels/notesSlide6.xml.rels><?xml version="1.0" encoding="UTF-8" standalone="yes"?>
<Relationships xmlns="http://schemas.openxmlformats.org/package/2006/relationships"><Relationship Id="rId3" Type="http://schemas.openxmlformats.org/officeDocument/2006/relationships/slide" Target="../slides/slide26.xml"/><Relationship Id="rId2" Type="http://schemas.openxmlformats.org/officeDocument/2006/relationships/notesMaster" Target="../notesMasters/notesMaster1.xml"/><Relationship Id="rId1" Type="http://schemas.openxmlformats.org/officeDocument/2006/relationships/tags" Target="../tags/tag7.xml"/></Relationships>
</file>

<file path=ppt/notesSlides/_rels/notesSlide7.xml.rels><?xml version="1.0" encoding="UTF-8" standalone="yes"?>
<Relationships xmlns="http://schemas.openxmlformats.org/package/2006/relationships"><Relationship Id="rId3" Type="http://schemas.openxmlformats.org/officeDocument/2006/relationships/slide" Target="../slides/slide29.xml"/><Relationship Id="rId2" Type="http://schemas.openxmlformats.org/officeDocument/2006/relationships/notesMaster" Target="../notesMasters/notesMaster1.xml"/><Relationship Id="rId1" Type="http://schemas.openxmlformats.org/officeDocument/2006/relationships/tags" Target="../tags/tag8.xml"/></Relationships>
</file>

<file path=ppt/notesSlides/_rels/notesSlide8.xml.rels><?xml version="1.0" encoding="UTF-8" standalone="yes"?>
<Relationships xmlns="http://schemas.openxmlformats.org/package/2006/relationships"><Relationship Id="rId3" Type="http://schemas.openxmlformats.org/officeDocument/2006/relationships/slide" Target="../slides/slide30.xml"/><Relationship Id="rId2" Type="http://schemas.openxmlformats.org/officeDocument/2006/relationships/notesMaster" Target="../notesMasters/notesMaster1.xml"/><Relationship Id="rId1" Type="http://schemas.openxmlformats.org/officeDocument/2006/relationships/tags" Target="../tags/tag9.xml"/></Relationships>
</file>

<file path=ppt/notesSlides/_rels/notesSlide9.xml.rels><?xml version="1.0" encoding="UTF-8" standalone="yes"?>
<Relationships xmlns="http://schemas.openxmlformats.org/package/2006/relationships"><Relationship Id="rId3" Type="http://schemas.openxmlformats.org/officeDocument/2006/relationships/slide" Target="../slides/slide31.xml"/><Relationship Id="rId2" Type="http://schemas.openxmlformats.org/officeDocument/2006/relationships/notesMaster" Target="../notesMasters/notesMaster1.xml"/><Relationship Id="rId1" Type="http://schemas.openxmlformats.org/officeDocument/2006/relationships/tags" Target="../tags/tag10.xml"/></Relationships>
</file>

<file path=ppt/notesSlides/_rels/notesSlide10.xml.rels><?xml version="1.0" encoding="UTF-8" standalone="yes"?>
<Relationships xmlns="http://schemas.openxmlformats.org/package/2006/relationships"><Relationship Id="rId3" Type="http://schemas.openxmlformats.org/officeDocument/2006/relationships/slide" Target="../slides/slide32.xml"/><Relationship Id="rId2" Type="http://schemas.openxmlformats.org/officeDocument/2006/relationships/notesMaster" Target="../notesMasters/notesMaster1.xml"/><Relationship Id="rId1" Type="http://schemas.openxmlformats.org/officeDocument/2006/relationships/tags" Target="../tags/tag11.xml"/></Relationships>
</file>

<file path=ppt/notesSlides/_rels/notesSlide11.xml.rels><?xml version="1.0" encoding="UTF-8" standalone="yes"?>
<Relationships xmlns="http://schemas.openxmlformats.org/package/2006/relationships"><Relationship Id="rId3" Type="http://schemas.openxmlformats.org/officeDocument/2006/relationships/slide" Target="../slides/slide33.xml"/><Relationship Id="rId2" Type="http://schemas.openxmlformats.org/officeDocument/2006/relationships/notesMaster" Target="../notesMasters/notesMaster1.xml"/><Relationship Id="rId1" Type="http://schemas.openxmlformats.org/officeDocument/2006/relationships/tags" Target="../tags/tag12.xml"/></Relationships>
</file>

<file path=ppt/notesSlides/_rels/notesSlide12.xml.rels><?xml version="1.0" encoding="UTF-8" standalone="yes"?>
<Relationships xmlns="http://schemas.openxmlformats.org/package/2006/relationships"><Relationship Id="rId3" Type="http://schemas.openxmlformats.org/officeDocument/2006/relationships/slide" Target="../slides/slide34.xml"/><Relationship Id="rId2" Type="http://schemas.openxmlformats.org/officeDocument/2006/relationships/notesMaster" Target="../notesMasters/notesMaster1.xml"/><Relationship Id="rId1" Type="http://schemas.openxmlformats.org/officeDocument/2006/relationships/tags" Target="../tags/tag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IE" dirty="0"/>
          </a:p>
        </p:txBody>
      </p:sp>
      <p:sp>
        <p:nvSpPr>
          <p:cNvPr id="4" name="Slide Number Placeholder 3"/>
          <p:cNvSpPr>
            <a:spLocks noGrp="1"/>
          </p:cNvSpPr>
          <p:nvPr>
            <p:ph type="sldNum" sz="quarter" idx="10"/>
          </p:nvPr>
        </p:nvSpPr>
        <p:spPr/>
        <p:txBody>
          <a:bodyPr/>
          <a:lstStyle/>
          <a:p>
            <a:fld id="{7F3E650F-29B7-46CB-8C6A-8E1769DAC737}" type="slidenum">
              <a:rPr lang="en-IE" smtClean="0"/>
              <a:pPr/>
              <a:t>2</a:t>
            </a:fld>
            <a:endParaRPr lang="en-IE" dirty="0"/>
          </a:p>
        </p:txBody>
      </p:sp>
    </p:spTree>
    <p:extLst>
      <p:ext uri="{BB962C8B-B14F-4D97-AF65-F5344CB8AC3E}">
        <p14:creationId xmlns:p14="http://schemas.microsoft.com/office/powerpoint/2010/main" val="1840227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IE" dirty="0"/>
          </a:p>
        </p:txBody>
      </p:sp>
      <p:sp>
        <p:nvSpPr>
          <p:cNvPr id="4" name="Slide Number Placeholder 3"/>
          <p:cNvSpPr>
            <a:spLocks noGrp="1"/>
          </p:cNvSpPr>
          <p:nvPr>
            <p:ph type="sldNum" sz="quarter" idx="10"/>
          </p:nvPr>
        </p:nvSpPr>
        <p:spPr/>
        <p:txBody>
          <a:bodyPr/>
          <a:lstStyle/>
          <a:p>
            <a:fld id="{7F3E650F-29B7-46CB-8C6A-8E1769DAC737}" type="slidenum">
              <a:rPr lang="en-IE" smtClean="0">
                <a:solidFill>
                  <a:prstClr val="black"/>
                </a:solidFill>
              </a:rPr>
              <a:pPr/>
              <a:t>4</a:t>
            </a:fld>
            <a:endParaRPr lang="en-IE">
              <a:solidFill>
                <a:prstClr val="black"/>
              </a:solidFill>
            </a:endParaRPr>
          </a:p>
        </p:txBody>
      </p:sp>
    </p:spTree>
    <p:extLst>
      <p:ext uri="{BB962C8B-B14F-4D97-AF65-F5344CB8AC3E}">
        <p14:creationId xmlns:p14="http://schemas.microsoft.com/office/powerpoint/2010/main" val="32077139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IE" dirty="0"/>
          </a:p>
        </p:txBody>
      </p:sp>
      <p:sp>
        <p:nvSpPr>
          <p:cNvPr id="4" name="Slide Number Placeholder 3"/>
          <p:cNvSpPr>
            <a:spLocks noGrp="1"/>
          </p:cNvSpPr>
          <p:nvPr>
            <p:ph type="sldNum" sz="quarter" idx="10"/>
          </p:nvPr>
        </p:nvSpPr>
        <p:spPr/>
        <p:txBody>
          <a:bodyPr/>
          <a:lstStyle/>
          <a:p>
            <a:fld id="{7F3E650F-29B7-46CB-8C6A-8E1769DAC737}" type="slidenum">
              <a:rPr lang="en-IE" smtClean="0">
                <a:solidFill>
                  <a:prstClr val="black"/>
                </a:solidFill>
              </a:rPr>
              <a:pPr/>
              <a:t>17</a:t>
            </a:fld>
            <a:endParaRPr lang="en-IE" dirty="0">
              <a:solidFill>
                <a:prstClr val="black"/>
              </a:solidFill>
            </a:endParaRPr>
          </a:p>
        </p:txBody>
      </p:sp>
    </p:spTree>
    <p:extLst>
      <p:ext uri="{BB962C8B-B14F-4D97-AF65-F5344CB8AC3E}">
        <p14:creationId xmlns:p14="http://schemas.microsoft.com/office/powerpoint/2010/main" val="24534923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IE" dirty="0"/>
          </a:p>
        </p:txBody>
      </p:sp>
      <p:sp>
        <p:nvSpPr>
          <p:cNvPr id="4" name="Slide Number Placeholder 3"/>
          <p:cNvSpPr>
            <a:spLocks noGrp="1"/>
          </p:cNvSpPr>
          <p:nvPr>
            <p:ph type="sldNum" sz="quarter" idx="10"/>
          </p:nvPr>
        </p:nvSpPr>
        <p:spPr/>
        <p:txBody>
          <a:bodyPr/>
          <a:lstStyle/>
          <a:p>
            <a:fld id="{7F3E650F-29B7-46CB-8C6A-8E1769DAC737}" type="slidenum">
              <a:rPr lang="en-IE" smtClean="0">
                <a:solidFill>
                  <a:prstClr val="black"/>
                </a:solidFill>
              </a:rPr>
              <a:pPr/>
              <a:t>21</a:t>
            </a:fld>
            <a:endParaRPr lang="en-IE" dirty="0">
              <a:solidFill>
                <a:prstClr val="black"/>
              </a:solidFill>
            </a:endParaRPr>
          </a:p>
        </p:txBody>
      </p:sp>
    </p:spTree>
    <p:extLst>
      <p:ext uri="{BB962C8B-B14F-4D97-AF65-F5344CB8AC3E}">
        <p14:creationId xmlns:p14="http://schemas.microsoft.com/office/powerpoint/2010/main" val="9479356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IE" dirty="0"/>
          </a:p>
        </p:txBody>
      </p:sp>
      <p:sp>
        <p:nvSpPr>
          <p:cNvPr id="4" name="Slide Number Placeholder 3"/>
          <p:cNvSpPr>
            <a:spLocks noGrp="1"/>
          </p:cNvSpPr>
          <p:nvPr>
            <p:ph type="sldNum" sz="quarter" idx="10"/>
          </p:nvPr>
        </p:nvSpPr>
        <p:spPr/>
        <p:txBody>
          <a:bodyPr/>
          <a:lstStyle/>
          <a:p>
            <a:fld id="{7F3E650F-29B7-46CB-8C6A-8E1769DAC737}" type="slidenum">
              <a:rPr lang="en-IE" smtClean="0"/>
              <a:pPr/>
              <a:t>23</a:t>
            </a:fld>
            <a:endParaRPr lang="en-IE" dirty="0"/>
          </a:p>
        </p:txBody>
      </p:sp>
    </p:spTree>
    <p:extLst>
      <p:ext uri="{BB962C8B-B14F-4D97-AF65-F5344CB8AC3E}">
        <p14:creationId xmlns:p14="http://schemas.microsoft.com/office/powerpoint/2010/main" val="3891210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IE" dirty="0"/>
          </a:p>
        </p:txBody>
      </p:sp>
      <p:sp>
        <p:nvSpPr>
          <p:cNvPr id="4" name="Slide Number Placeholder 3"/>
          <p:cNvSpPr>
            <a:spLocks noGrp="1"/>
          </p:cNvSpPr>
          <p:nvPr>
            <p:ph type="sldNum" sz="quarter" idx="10"/>
          </p:nvPr>
        </p:nvSpPr>
        <p:spPr/>
        <p:txBody>
          <a:bodyPr/>
          <a:lstStyle/>
          <a:p>
            <a:fld id="{7F3E650F-29B7-46CB-8C6A-8E1769DAC737}" type="slidenum">
              <a:rPr lang="en-IE" smtClean="0"/>
              <a:pPr/>
              <a:t>26</a:t>
            </a:fld>
            <a:endParaRPr lang="en-IE" dirty="0"/>
          </a:p>
        </p:txBody>
      </p:sp>
    </p:spTree>
    <p:extLst>
      <p:ext uri="{BB962C8B-B14F-4D97-AF65-F5344CB8AC3E}">
        <p14:creationId xmlns:p14="http://schemas.microsoft.com/office/powerpoint/2010/main" val="26657502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IE" dirty="0"/>
          </a:p>
        </p:txBody>
      </p:sp>
      <p:sp>
        <p:nvSpPr>
          <p:cNvPr id="4" name="Slide Number Placeholder 3"/>
          <p:cNvSpPr>
            <a:spLocks noGrp="1"/>
          </p:cNvSpPr>
          <p:nvPr>
            <p:ph type="sldNum" sz="quarter" idx="10"/>
          </p:nvPr>
        </p:nvSpPr>
        <p:spPr/>
        <p:txBody>
          <a:bodyPr/>
          <a:lstStyle/>
          <a:p>
            <a:fld id="{7F3E650F-29B7-46CB-8C6A-8E1769DAC737}" type="slidenum">
              <a:rPr lang="en-IE" smtClean="0"/>
              <a:pPr/>
              <a:t>29</a:t>
            </a:fld>
            <a:endParaRPr lang="en-IE"/>
          </a:p>
        </p:txBody>
      </p:sp>
    </p:spTree>
    <p:extLst>
      <p:ext uri="{BB962C8B-B14F-4D97-AF65-F5344CB8AC3E}">
        <p14:creationId xmlns:p14="http://schemas.microsoft.com/office/powerpoint/2010/main" val="11602302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IE" dirty="0"/>
          </a:p>
        </p:txBody>
      </p:sp>
      <p:sp>
        <p:nvSpPr>
          <p:cNvPr id="4" name="Slide Number Placeholder 3"/>
          <p:cNvSpPr>
            <a:spLocks noGrp="1"/>
          </p:cNvSpPr>
          <p:nvPr>
            <p:ph type="sldNum" sz="quarter" idx="10"/>
          </p:nvPr>
        </p:nvSpPr>
        <p:spPr/>
        <p:txBody>
          <a:bodyPr/>
          <a:lstStyle/>
          <a:p>
            <a:fld id="{7F3E650F-29B7-46CB-8C6A-8E1769DAC737}" type="slidenum">
              <a:rPr lang="en-IE" smtClean="0"/>
              <a:pPr/>
              <a:t>30</a:t>
            </a:fld>
            <a:endParaRPr lang="en-IE"/>
          </a:p>
        </p:txBody>
      </p:sp>
    </p:spTree>
    <p:extLst>
      <p:ext uri="{BB962C8B-B14F-4D97-AF65-F5344CB8AC3E}">
        <p14:creationId xmlns:p14="http://schemas.microsoft.com/office/powerpoint/2010/main" val="29284314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IE" dirty="0"/>
          </a:p>
        </p:txBody>
      </p:sp>
      <p:sp>
        <p:nvSpPr>
          <p:cNvPr id="4" name="Slide Number Placeholder 3"/>
          <p:cNvSpPr>
            <a:spLocks noGrp="1"/>
          </p:cNvSpPr>
          <p:nvPr>
            <p:ph type="sldNum" sz="quarter" idx="10"/>
          </p:nvPr>
        </p:nvSpPr>
        <p:spPr/>
        <p:txBody>
          <a:bodyPr/>
          <a:lstStyle/>
          <a:p>
            <a:fld id="{7F3E650F-29B7-46CB-8C6A-8E1769DAC737}" type="slidenum">
              <a:rPr lang="en-IE" smtClean="0"/>
              <a:pPr/>
              <a:t>31</a:t>
            </a:fld>
            <a:endParaRPr lang="en-IE"/>
          </a:p>
        </p:txBody>
      </p:sp>
    </p:spTree>
    <p:extLst>
      <p:ext uri="{BB962C8B-B14F-4D97-AF65-F5344CB8AC3E}">
        <p14:creationId xmlns:p14="http://schemas.microsoft.com/office/powerpoint/2010/main" val="20703193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IE" dirty="0"/>
          </a:p>
        </p:txBody>
      </p:sp>
      <p:sp>
        <p:nvSpPr>
          <p:cNvPr id="4" name="Slide Number Placeholder 3"/>
          <p:cNvSpPr>
            <a:spLocks noGrp="1"/>
          </p:cNvSpPr>
          <p:nvPr>
            <p:ph type="sldNum" sz="quarter" idx="10"/>
          </p:nvPr>
        </p:nvSpPr>
        <p:spPr/>
        <p:txBody>
          <a:bodyPr/>
          <a:lstStyle/>
          <a:p>
            <a:fld id="{7F3E650F-29B7-46CB-8C6A-8E1769DAC737}" type="slidenum">
              <a:rPr lang="en-IE" smtClean="0"/>
              <a:pPr/>
              <a:t>32</a:t>
            </a:fld>
            <a:endParaRPr lang="en-IE"/>
          </a:p>
        </p:txBody>
      </p:sp>
    </p:spTree>
    <p:extLst>
      <p:ext uri="{BB962C8B-B14F-4D97-AF65-F5344CB8AC3E}">
        <p14:creationId xmlns:p14="http://schemas.microsoft.com/office/powerpoint/2010/main" val="27653117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IE"/>
          </a:p>
        </p:txBody>
      </p:sp>
      <p:sp>
        <p:nvSpPr>
          <p:cNvPr id="4" name="Slide Number Placeholder 3"/>
          <p:cNvSpPr>
            <a:spLocks noGrp="1"/>
          </p:cNvSpPr>
          <p:nvPr>
            <p:ph type="sldNum" sz="quarter" idx="10"/>
          </p:nvPr>
        </p:nvSpPr>
        <p:spPr/>
        <p:txBody>
          <a:bodyPr/>
          <a:lstStyle/>
          <a:p>
            <a:fld id="{7F3E650F-29B7-46CB-8C6A-8E1769DAC737}" type="slidenum">
              <a:rPr lang="en-IE" smtClean="0">
                <a:solidFill>
                  <a:prstClr val="black"/>
                </a:solidFill>
              </a:rPr>
              <a:pPr/>
              <a:t>33</a:t>
            </a:fld>
            <a:endParaRPr lang="en-IE">
              <a:solidFill>
                <a:prstClr val="black"/>
              </a:solidFill>
            </a:endParaRPr>
          </a:p>
        </p:txBody>
      </p:sp>
    </p:spTree>
    <p:extLst>
      <p:ext uri="{BB962C8B-B14F-4D97-AF65-F5344CB8AC3E}">
        <p14:creationId xmlns:p14="http://schemas.microsoft.com/office/powerpoint/2010/main" val="14518905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IE"/>
          </a:p>
        </p:txBody>
      </p:sp>
      <p:sp>
        <p:nvSpPr>
          <p:cNvPr id="4" name="Slide Number Placeholder 3"/>
          <p:cNvSpPr>
            <a:spLocks noGrp="1"/>
          </p:cNvSpPr>
          <p:nvPr>
            <p:ph type="sldNum" sz="quarter" idx="10"/>
          </p:nvPr>
        </p:nvSpPr>
        <p:spPr/>
        <p:txBody>
          <a:bodyPr/>
          <a:lstStyle/>
          <a:p>
            <a:fld id="{7F3E650F-29B7-46CB-8C6A-8E1769DAC737}" type="slidenum">
              <a:rPr lang="en-IE" smtClean="0">
                <a:solidFill>
                  <a:prstClr val="black"/>
                </a:solidFill>
              </a:rPr>
              <a:pPr/>
              <a:t>34</a:t>
            </a:fld>
            <a:endParaRPr lang="en-IE" dirty="0">
              <a:solidFill>
                <a:prstClr val="black"/>
              </a:solidFill>
            </a:endParaRPr>
          </a:p>
        </p:txBody>
      </p:sp>
    </p:spTree>
    <p:extLst>
      <p:ext uri="{BB962C8B-B14F-4D97-AF65-F5344CB8AC3E}">
        <p14:creationId xmlns:p14="http://schemas.microsoft.com/office/powerpoint/2010/main" val="16764456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6047" y="196982"/>
            <a:ext cx="3112840" cy="276999"/>
          </a:xfrm>
          <a:prstGeom prst="rect">
            <a:avLst/>
          </a:prstGeom>
        </p:spPr>
        <p:txBody>
          <a:bodyPr wrap="none" lIns="0" tIns="0" rIns="0" bIns="0" anchor="ctr" anchorCtr="0">
            <a:spAutoFit/>
          </a:bodyPr>
          <a:lstStyle>
            <a:lvl1pPr>
              <a:defRPr sz="2000" b="1">
                <a:solidFill>
                  <a:schemeClr val="accent5"/>
                </a:solidFill>
                <a:latin typeface="+mn-lt"/>
              </a:defRPr>
            </a:lvl1pPr>
          </a:lstStyle>
          <a:p>
            <a:r>
              <a:rPr lang="en-US" dirty="0"/>
              <a:t>Click to edit Master title style</a:t>
            </a:r>
          </a:p>
        </p:txBody>
      </p:sp>
      <p:sp>
        <p:nvSpPr>
          <p:cNvPr id="8" name="Text Placeholder 7"/>
          <p:cNvSpPr>
            <a:spLocks noGrp="1"/>
          </p:cNvSpPr>
          <p:nvPr>
            <p:ph type="body" sz="quarter" idx="13"/>
          </p:nvPr>
        </p:nvSpPr>
        <p:spPr>
          <a:xfrm>
            <a:off x="196047" y="513566"/>
            <a:ext cx="2197205" cy="193899"/>
          </a:xfrm>
          <a:prstGeom prst="rect">
            <a:avLst/>
          </a:prstGeom>
        </p:spPr>
        <p:txBody>
          <a:bodyPr wrap="none" lIns="0" tIns="0" rIns="0" bIns="0">
            <a:spAutoFit/>
          </a:bodyPr>
          <a:lstStyle>
            <a:lvl1pPr marL="0" indent="0">
              <a:buNone/>
              <a:defRPr sz="1400">
                <a:solidFill>
                  <a:schemeClr val="accent5"/>
                </a:solidFill>
              </a:defRPr>
            </a:lvl1pPr>
          </a:lstStyle>
          <a:p>
            <a:pPr lvl="0"/>
            <a:r>
              <a:rPr lang="en-US" dirty="0"/>
              <a:t>Click to edit Master text styles</a:t>
            </a:r>
            <a:endParaRPr lang="en-IE" dirty="0"/>
          </a:p>
        </p:txBody>
      </p:sp>
    </p:spTree>
    <p:extLst>
      <p:ext uri="{BB962C8B-B14F-4D97-AF65-F5344CB8AC3E}">
        <p14:creationId xmlns:p14="http://schemas.microsoft.com/office/powerpoint/2010/main" val="1278739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6047" y="196982"/>
            <a:ext cx="3112840" cy="276999"/>
          </a:xfrm>
          <a:prstGeom prst="rect">
            <a:avLst/>
          </a:prstGeom>
        </p:spPr>
        <p:txBody>
          <a:bodyPr wrap="none" lIns="0" tIns="0" rIns="0" bIns="0" anchor="ctr" anchorCtr="0">
            <a:spAutoFit/>
          </a:bodyPr>
          <a:lstStyle>
            <a:lvl1pPr>
              <a:defRPr sz="2000" b="1">
                <a:solidFill>
                  <a:schemeClr val="accent5"/>
                </a:solidFill>
                <a:latin typeface="+mn-lt"/>
              </a:defRPr>
            </a:lvl1pPr>
          </a:lstStyle>
          <a:p>
            <a:r>
              <a:rPr lang="en-US" dirty="0"/>
              <a:t>Click to edit Master title style</a:t>
            </a:r>
          </a:p>
        </p:txBody>
      </p:sp>
      <p:sp>
        <p:nvSpPr>
          <p:cNvPr id="3" name="Content Placeholder 2"/>
          <p:cNvSpPr>
            <a:spLocks noGrp="1"/>
          </p:cNvSpPr>
          <p:nvPr>
            <p:ph idx="1"/>
          </p:nvPr>
        </p:nvSpPr>
        <p:spPr>
          <a:xfrm>
            <a:off x="519728" y="1211478"/>
            <a:ext cx="6520220" cy="1077218"/>
          </a:xfrm>
          <a:prstGeom prst="rect">
            <a:avLst/>
          </a:prstGeom>
        </p:spPr>
        <p:txBody>
          <a:bodyPr lIns="0" tIns="0" rIns="0" bIns="0">
            <a:spAutoFit/>
          </a:bodyPr>
          <a:lstStyle>
            <a:lvl1pPr marL="173987" indent="-173987">
              <a:lnSpc>
                <a:spcPct val="100000"/>
              </a:lnSpc>
              <a:spcBef>
                <a:spcPts val="0"/>
              </a:spcBef>
              <a:buClr>
                <a:schemeClr val="tx2"/>
              </a:buClr>
              <a:buFont typeface="Calibri" panose="020F0502020204030204" pitchFamily="34" charset="0"/>
              <a:buChar char="/"/>
              <a:defRPr sz="1400">
                <a:solidFill>
                  <a:schemeClr val="tx1"/>
                </a:solidFill>
              </a:defRPr>
            </a:lvl1pPr>
            <a:lvl2pPr marL="521962" indent="-173987">
              <a:lnSpc>
                <a:spcPct val="100000"/>
              </a:lnSpc>
              <a:spcBef>
                <a:spcPts val="0"/>
              </a:spcBef>
              <a:buClr>
                <a:schemeClr val="tx2"/>
              </a:buClr>
              <a:buFont typeface="Calibri" panose="020F0502020204030204" pitchFamily="34" charset="0"/>
              <a:buChar char="»"/>
              <a:defRPr sz="1400">
                <a:solidFill>
                  <a:schemeClr val="tx1"/>
                </a:solidFill>
              </a:defRPr>
            </a:lvl2pPr>
            <a:lvl3pPr>
              <a:lnSpc>
                <a:spcPct val="100000"/>
              </a:lnSpc>
              <a:spcBef>
                <a:spcPts val="0"/>
              </a:spcBef>
              <a:buClr>
                <a:schemeClr val="tx2"/>
              </a:buClr>
              <a:defRPr sz="1400">
                <a:solidFill>
                  <a:schemeClr val="tx1"/>
                </a:solidFill>
              </a:defRPr>
            </a:lvl3pPr>
            <a:lvl4pPr>
              <a:lnSpc>
                <a:spcPct val="100000"/>
              </a:lnSpc>
              <a:spcBef>
                <a:spcPts val="0"/>
              </a:spcBef>
              <a:buClr>
                <a:schemeClr val="tx2"/>
              </a:buClr>
              <a:defRPr sz="1400">
                <a:solidFill>
                  <a:schemeClr val="tx1"/>
                </a:solidFill>
              </a:defRPr>
            </a:lvl4pPr>
            <a:lvl5pPr>
              <a:lnSpc>
                <a:spcPct val="100000"/>
              </a:lnSpc>
              <a:spcBef>
                <a:spcPts val="0"/>
              </a:spcBef>
              <a:buClr>
                <a:schemeClr val="tx2"/>
              </a:buClr>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196047" y="513566"/>
            <a:ext cx="2197205" cy="193899"/>
          </a:xfrm>
          <a:prstGeom prst="rect">
            <a:avLst/>
          </a:prstGeom>
        </p:spPr>
        <p:txBody>
          <a:bodyPr wrap="none" lIns="0" tIns="0" rIns="0" bIns="0">
            <a:spAutoFit/>
          </a:bodyPr>
          <a:lstStyle>
            <a:lvl1pPr marL="0" indent="0">
              <a:buNone/>
              <a:defRPr sz="1400">
                <a:solidFill>
                  <a:schemeClr val="accent5"/>
                </a:solidFill>
              </a:defRPr>
            </a:lvl1pPr>
          </a:lstStyle>
          <a:p>
            <a:pPr lvl="0"/>
            <a:r>
              <a:rPr lang="en-US" dirty="0"/>
              <a:t>Click to edit Master text styles</a:t>
            </a:r>
            <a:endParaRPr lang="en-IE" dirty="0"/>
          </a:p>
        </p:txBody>
      </p:sp>
    </p:spTree>
    <p:extLst>
      <p:ext uri="{BB962C8B-B14F-4D97-AF65-F5344CB8AC3E}">
        <p14:creationId xmlns:p14="http://schemas.microsoft.com/office/powerpoint/2010/main" val="16986273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16301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1_Title Slide">
    <p:bg>
      <p:bgPr>
        <a:solidFill>
          <a:srgbClr val="4B294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65900" y="3081192"/>
            <a:ext cx="5460854" cy="498598"/>
          </a:xfrm>
          <a:prstGeom prst="rect">
            <a:avLst/>
          </a:prstGeom>
        </p:spPr>
        <p:txBody>
          <a:bodyPr wrap="none" lIns="0" tIns="0" rIns="0" bIns="0" anchor="ctr" anchorCtr="0">
            <a:spAutoFit/>
          </a:bodyPr>
          <a:lstStyle>
            <a:lvl1pPr algn="l">
              <a:defRPr sz="3600">
                <a:solidFill>
                  <a:schemeClr val="bg1"/>
                </a:solidFill>
                <a:latin typeface="+mn-lt"/>
              </a:defRPr>
            </a:lvl1pPr>
          </a:lstStyle>
          <a:p>
            <a:r>
              <a:rPr lang="en-US" dirty="0"/>
              <a:t>Click to edit Master title style</a:t>
            </a:r>
          </a:p>
        </p:txBody>
      </p:sp>
      <p:sp>
        <p:nvSpPr>
          <p:cNvPr id="3" name="Subtitle 2"/>
          <p:cNvSpPr>
            <a:spLocks noGrp="1"/>
          </p:cNvSpPr>
          <p:nvPr>
            <p:ph type="subTitle" idx="1"/>
          </p:nvPr>
        </p:nvSpPr>
        <p:spPr>
          <a:xfrm>
            <a:off x="265900" y="3795789"/>
            <a:ext cx="3117969" cy="253083"/>
          </a:xfrm>
          <a:prstGeom prst="rect">
            <a:avLst/>
          </a:prstGeom>
        </p:spPr>
        <p:txBody>
          <a:bodyPr wrap="none" lIns="0" tIns="0" rIns="0" bIns="0">
            <a:spAutoFit/>
          </a:bodyPr>
          <a:lstStyle>
            <a:lvl1pPr marL="0" indent="0" algn="l">
              <a:buNone/>
              <a:defRPr sz="1827">
                <a:solidFill>
                  <a:schemeClr val="bg1"/>
                </a:solidFill>
                <a:latin typeface="+mn-lt"/>
              </a:defRPr>
            </a:lvl1pPr>
            <a:lvl2pPr marL="347975" indent="0" algn="ctr">
              <a:buNone/>
              <a:defRPr sz="1522"/>
            </a:lvl2pPr>
            <a:lvl3pPr marL="695950" indent="0" algn="ctr">
              <a:buNone/>
              <a:defRPr sz="1370"/>
            </a:lvl3pPr>
            <a:lvl4pPr marL="1043925" indent="0" algn="ctr">
              <a:buNone/>
              <a:defRPr sz="1218"/>
            </a:lvl4pPr>
            <a:lvl5pPr marL="1391900" indent="0" algn="ctr">
              <a:buNone/>
              <a:defRPr sz="1218"/>
            </a:lvl5pPr>
            <a:lvl6pPr marL="1739875" indent="0" algn="ctr">
              <a:buNone/>
              <a:defRPr sz="1218"/>
            </a:lvl6pPr>
            <a:lvl7pPr marL="2087850" indent="0" algn="ctr">
              <a:buNone/>
              <a:defRPr sz="1218"/>
            </a:lvl7pPr>
            <a:lvl8pPr marL="2435824" indent="0" algn="ctr">
              <a:buNone/>
              <a:defRPr sz="1218"/>
            </a:lvl8pPr>
            <a:lvl9pPr marL="2783799" indent="0" algn="ctr">
              <a:buNone/>
              <a:defRPr sz="1218"/>
            </a:lvl9pPr>
          </a:lstStyle>
          <a:p>
            <a:r>
              <a:rPr lang="en-US" dirty="0"/>
              <a:t>Click to edit Master subtitle style</a:t>
            </a:r>
          </a:p>
        </p:txBody>
      </p:sp>
      <p:pic>
        <p:nvPicPr>
          <p:cNvPr id="9" name="Picture 8"/>
          <p:cNvPicPr>
            <a:picLocks noChangeAspect="1"/>
          </p:cNvPicPr>
          <p:nvPr userDrawn="1"/>
        </p:nvPicPr>
        <p:blipFill rotWithShape="1">
          <a:blip r:embed="rId2" cstate="screen">
            <a:extLst>
              <a:ext uri="{28A0092B-C50C-407E-A947-70E740481C1C}">
                <a14:useLocalDpi xmlns:a14="http://schemas.microsoft.com/office/drawing/2010/main"/>
              </a:ext>
            </a:extLst>
          </a:blip>
          <a:srcRect l="72574" t="12635" r="3459" b="12464"/>
          <a:stretch/>
        </p:blipFill>
        <p:spPr>
          <a:xfrm>
            <a:off x="265900" y="331786"/>
            <a:ext cx="1390600" cy="1646344"/>
          </a:xfrm>
          <a:prstGeom prst="rect">
            <a:avLst/>
          </a:prstGeom>
        </p:spPr>
      </p:pic>
      <p:sp>
        <p:nvSpPr>
          <p:cNvPr id="10" name="Oval 9"/>
          <p:cNvSpPr/>
          <p:nvPr userDrawn="1"/>
        </p:nvSpPr>
        <p:spPr>
          <a:xfrm>
            <a:off x="6014988" y="3103745"/>
            <a:ext cx="1260000" cy="1260000"/>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1705507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a:extLst>
              <a:ext uri="{28A0092B-C50C-407E-A947-70E740481C1C}">
                <a14:useLocalDpi xmlns:a14="http://schemas.microsoft.com/office/drawing/2010/main"/>
              </a:ext>
            </a:extLst>
          </a:blip>
          <a:srcRect l="72574" t="12635" r="3459" b="12464"/>
          <a:stretch/>
        </p:blipFill>
        <p:spPr>
          <a:xfrm>
            <a:off x="525982" y="1385850"/>
            <a:ext cx="2067732" cy="2448000"/>
          </a:xfrm>
          <a:prstGeom prst="rect">
            <a:avLst/>
          </a:prstGeom>
        </p:spPr>
      </p:pic>
      <p:sp>
        <p:nvSpPr>
          <p:cNvPr id="8" name="Title 1"/>
          <p:cNvSpPr>
            <a:spLocks noGrp="1"/>
          </p:cNvSpPr>
          <p:nvPr>
            <p:ph type="title" hasCustomPrompt="1"/>
          </p:nvPr>
        </p:nvSpPr>
        <p:spPr>
          <a:xfrm>
            <a:off x="2768775" y="2111252"/>
            <a:ext cx="3588931" cy="997196"/>
          </a:xfrm>
          <a:prstGeom prst="rect">
            <a:avLst/>
          </a:prstGeom>
        </p:spPr>
        <p:txBody>
          <a:bodyPr wrap="none" lIns="0" tIns="0" rIns="0" bIns="0" anchor="ctr">
            <a:spAutoFit/>
          </a:bodyPr>
          <a:lstStyle>
            <a:lvl1pPr>
              <a:defRPr sz="3600" b="0">
                <a:solidFill>
                  <a:schemeClr val="bg1"/>
                </a:solidFill>
              </a:defRPr>
            </a:lvl1pPr>
          </a:lstStyle>
          <a:p>
            <a:r>
              <a:rPr lang="en-US" dirty="0"/>
              <a:t>Click to edit Master</a:t>
            </a:r>
            <a:br>
              <a:rPr lang="en-US" dirty="0"/>
            </a:br>
            <a:r>
              <a:rPr lang="en-US" dirty="0"/>
              <a:t>title style</a:t>
            </a:r>
            <a:endParaRPr lang="en-GB" dirty="0"/>
          </a:p>
        </p:txBody>
      </p:sp>
    </p:spTree>
    <p:extLst>
      <p:ext uri="{BB962C8B-B14F-4D97-AF65-F5344CB8AC3E}">
        <p14:creationId xmlns:p14="http://schemas.microsoft.com/office/powerpoint/2010/main" val="1625556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3_Custom Layout">
    <p:bg>
      <p:bgRef idx="1001">
        <a:schemeClr val="bg1"/>
      </p:bgRef>
    </p:bg>
    <p:spTree>
      <p:nvGrpSpPr>
        <p:cNvPr id="1" name=""/>
        <p:cNvGrpSpPr/>
        <p:nvPr/>
      </p:nvGrpSpPr>
      <p:grpSpPr>
        <a:xfrm>
          <a:off x="0" y="0"/>
          <a:ext cx="0" cy="0"/>
          <a:chOff x="0" y="0"/>
          <a:chExt cx="0" cy="0"/>
        </a:xfrm>
      </p:grpSpPr>
      <p:sp>
        <p:nvSpPr>
          <p:cNvPr id="13" name="Rectangle 12"/>
          <p:cNvSpPr/>
          <p:nvPr userDrawn="1"/>
        </p:nvSpPr>
        <p:spPr>
          <a:xfrm>
            <a:off x="0" y="4544209"/>
            <a:ext cx="7567116" cy="630200"/>
          </a:xfrm>
          <a:prstGeom prst="rect">
            <a:avLst/>
          </a:prstGeom>
          <a:solidFill>
            <a:srgbClr val="EFEEEC"/>
          </a:solidFill>
          <a:ln>
            <a:solidFill>
              <a:srgbClr val="EFEE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891">
              <a:ln>
                <a:solidFill>
                  <a:srgbClr val="EFEEEC"/>
                </a:solidFill>
              </a:ln>
              <a:solidFill>
                <a:srgbClr val="EFEEEC"/>
              </a:solidFill>
            </a:endParaRPr>
          </a:p>
        </p:txBody>
      </p:sp>
      <p:pic>
        <p:nvPicPr>
          <p:cNvPr id="11" name="Picture 10">
            <a:extLst>
              <a:ext uri="{FF2B5EF4-FFF2-40B4-BE49-F238E27FC236}">
                <a16:creationId xmlns:a16="http://schemas.microsoft.com/office/drawing/2014/main" id="{96CD2A2C-C6E3-4106-B064-DFF500A3F77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537621" y="4571700"/>
            <a:ext cx="874287" cy="648000"/>
          </a:xfrm>
          <a:prstGeom prst="rect">
            <a:avLst/>
          </a:prstGeom>
        </p:spPr>
      </p:pic>
      <p:sp>
        <p:nvSpPr>
          <p:cNvPr id="9" name="Text Placeholder 11"/>
          <p:cNvSpPr>
            <a:spLocks noGrp="1"/>
          </p:cNvSpPr>
          <p:nvPr>
            <p:ph type="body" sz="quarter" idx="14"/>
          </p:nvPr>
        </p:nvSpPr>
        <p:spPr>
          <a:xfrm>
            <a:off x="349463" y="4593336"/>
            <a:ext cx="6087377" cy="475664"/>
          </a:xfrm>
        </p:spPr>
        <p:txBody>
          <a:bodyPr>
            <a:normAutofit/>
          </a:bodyPr>
          <a:lstStyle>
            <a:lvl1pPr marL="0" indent="0">
              <a:lnSpc>
                <a:spcPts val="1240"/>
              </a:lnSpc>
              <a:spcBef>
                <a:spcPts val="0"/>
              </a:spcBef>
              <a:buNone/>
              <a:defRPr sz="992" b="0">
                <a:solidFill>
                  <a:schemeClr val="tx1"/>
                </a:solidFill>
              </a:defRPr>
            </a:lvl1pPr>
          </a:lstStyle>
          <a:p>
            <a:pPr lvl="0"/>
            <a:endParaRPr lang="en-IE" dirty="0"/>
          </a:p>
        </p:txBody>
      </p:sp>
      <p:sp>
        <p:nvSpPr>
          <p:cNvPr id="16" name="Rectangle 15"/>
          <p:cNvSpPr/>
          <p:nvPr userDrawn="1"/>
        </p:nvSpPr>
        <p:spPr>
          <a:xfrm>
            <a:off x="-3079" y="5150102"/>
            <a:ext cx="7567116" cy="8220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891">
              <a:solidFill>
                <a:srgbClr val="FFFFFF"/>
              </a:solidFill>
            </a:endParaRPr>
          </a:p>
        </p:txBody>
      </p:sp>
      <p:sp>
        <p:nvSpPr>
          <p:cNvPr id="17" name="Title 1"/>
          <p:cNvSpPr>
            <a:spLocks noGrp="1"/>
          </p:cNvSpPr>
          <p:nvPr>
            <p:ph type="title"/>
          </p:nvPr>
        </p:nvSpPr>
        <p:spPr>
          <a:xfrm>
            <a:off x="146246" y="160160"/>
            <a:ext cx="2749809" cy="275246"/>
          </a:xfrm>
        </p:spPr>
        <p:txBody>
          <a:bodyPr wrap="none" anchor="ctr" anchorCtr="0">
            <a:spAutoFit/>
          </a:bodyPr>
          <a:lstStyle>
            <a:lvl1pPr>
              <a:lnSpc>
                <a:spcPts val="1302"/>
              </a:lnSpc>
              <a:spcAft>
                <a:spcPts val="186"/>
              </a:spcAft>
              <a:defRPr sz="1736" b="1">
                <a:solidFill>
                  <a:schemeClr val="accent5"/>
                </a:solidFill>
                <a:latin typeface="+mn-lt"/>
              </a:defRPr>
            </a:lvl1pPr>
          </a:lstStyle>
          <a:p>
            <a:r>
              <a:rPr lang="en-US" dirty="0"/>
              <a:t>Click to edit Master title style</a:t>
            </a:r>
            <a:endParaRPr lang="en-IE" dirty="0"/>
          </a:p>
        </p:txBody>
      </p:sp>
      <p:sp>
        <p:nvSpPr>
          <p:cNvPr id="18" name="Text Placeholder 9"/>
          <p:cNvSpPr>
            <a:spLocks noGrp="1"/>
          </p:cNvSpPr>
          <p:nvPr>
            <p:ph type="body" sz="quarter" idx="13"/>
          </p:nvPr>
        </p:nvSpPr>
        <p:spPr>
          <a:xfrm>
            <a:off x="146246" y="404393"/>
            <a:ext cx="1476883" cy="265485"/>
          </a:xfrm>
        </p:spPr>
        <p:txBody>
          <a:bodyPr wrap="none">
            <a:spAutoFit/>
          </a:bodyPr>
          <a:lstStyle>
            <a:lvl1pPr marL="0" indent="0" algn="l">
              <a:lnSpc>
                <a:spcPts val="1240"/>
              </a:lnSpc>
              <a:spcBef>
                <a:spcPts val="0"/>
              </a:spcBef>
              <a:buNone/>
              <a:defRPr sz="868">
                <a:solidFill>
                  <a:srgbClr val="4B2942"/>
                </a:solidFill>
              </a:defRPr>
            </a:lvl1pPr>
          </a:lstStyle>
          <a:p>
            <a:pPr lvl="0"/>
            <a:r>
              <a:rPr lang="en-US" dirty="0"/>
              <a:t>Click to edit Master text styles</a:t>
            </a:r>
          </a:p>
        </p:txBody>
      </p:sp>
      <p:pic>
        <p:nvPicPr>
          <p:cNvPr id="12" name="Picture 11">
            <a:extLst>
              <a:ext uri="{FF2B5EF4-FFF2-40B4-BE49-F238E27FC236}">
                <a16:creationId xmlns:a16="http://schemas.microsoft.com/office/drawing/2014/main" id="{43DF1FF6-D3F8-4E4A-8A49-AB5BE28340A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694275" y="4823700"/>
            <a:ext cx="451660" cy="144000"/>
          </a:xfrm>
          <a:prstGeom prst="rect">
            <a:avLst/>
          </a:prstGeom>
        </p:spPr>
      </p:pic>
      <p:sp>
        <p:nvSpPr>
          <p:cNvPr id="10" name="Text Box 8"/>
          <p:cNvSpPr txBox="1">
            <a:spLocks noChangeArrowheads="1"/>
          </p:cNvSpPr>
          <p:nvPr userDrawn="1"/>
        </p:nvSpPr>
        <p:spPr bwMode="auto">
          <a:xfrm>
            <a:off x="7338470" y="4952458"/>
            <a:ext cx="150682" cy="153888"/>
          </a:xfrm>
          <a:prstGeom prst="rect">
            <a:avLst/>
          </a:prstGeom>
          <a:noFill/>
          <a:ln>
            <a:noFill/>
          </a:ln>
          <a:effectLst/>
        </p:spPr>
        <p:txBody>
          <a:bodyPr vert="horz" wrap="none" lIns="0" tIns="0" rIns="0" bIns="0" numCol="1" anchor="t" anchorCtr="0" compatLnSpc="1">
            <a:prstTxWarp prst="textNoShape">
              <a:avLst/>
            </a:prstTxWarp>
            <a:spAutoFit/>
          </a:bodyPr>
          <a:lstStyle/>
          <a:p>
            <a:pPr algn="ctr" fontAlgn="base">
              <a:spcBef>
                <a:spcPct val="0"/>
              </a:spcBef>
              <a:spcAft>
                <a:spcPct val="0"/>
              </a:spcAft>
            </a:pPr>
            <a:fld id="{0996EA6E-EC28-4DB5-8A71-565F7C892ECC}" type="slidenum">
              <a:rPr lang="en-GB" sz="1000" b="0" smtClean="0">
                <a:solidFill>
                  <a:schemeClr val="tx1"/>
                </a:solidFill>
              </a:rPr>
              <a:pPr algn="ctr" fontAlgn="base">
                <a:spcBef>
                  <a:spcPct val="0"/>
                </a:spcBef>
                <a:spcAft>
                  <a:spcPct val="0"/>
                </a:spcAft>
              </a:pPr>
              <a:t>‹#›</a:t>
            </a:fld>
            <a:endParaRPr lang="en-US" sz="1000" b="0" dirty="0">
              <a:solidFill>
                <a:schemeClr val="tx1"/>
              </a:solidFill>
            </a:endParaRPr>
          </a:p>
        </p:txBody>
      </p:sp>
    </p:spTree>
    <p:extLst>
      <p:ext uri="{BB962C8B-B14F-4D97-AF65-F5344CB8AC3E}">
        <p14:creationId xmlns:p14="http://schemas.microsoft.com/office/powerpoint/2010/main" val="48996545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19">
          <p15:clr>
            <a:srgbClr val="FBAE40"/>
          </p15:clr>
        </p15:guide>
        <p15:guide id="2" pos="21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Title Slide">
    <p:bg>
      <p:bgPr>
        <a:solidFill>
          <a:schemeClr val="bg1"/>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29419" y="4035162"/>
            <a:ext cx="2830256" cy="1090764"/>
          </a:xfrm>
          <a:prstGeom prst="rect">
            <a:avLst/>
          </a:prstGeom>
        </p:spPr>
      </p:pic>
      <p:pic>
        <p:nvPicPr>
          <p:cNvPr id="9" name="Pictur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90366" y="79904"/>
            <a:ext cx="4127633" cy="2303962"/>
          </a:xfrm>
          <a:prstGeom prst="rect">
            <a:avLst/>
          </a:prstGeom>
        </p:spPr>
      </p:pic>
    </p:spTree>
    <p:extLst>
      <p:ext uri="{BB962C8B-B14F-4D97-AF65-F5344CB8AC3E}">
        <p14:creationId xmlns:p14="http://schemas.microsoft.com/office/powerpoint/2010/main" val="397515970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image" Target="../media/image3.png"/><Relationship Id="rId5" Type="http://schemas.openxmlformats.org/officeDocument/2006/relationships/theme" Target="../theme/theme2.xml"/><Relationship Id="rId4"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163" y="5147700"/>
            <a:ext cx="7560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Picture 7"/>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537621" y="4571700"/>
            <a:ext cx="874287" cy="648000"/>
          </a:xfrm>
          <a:prstGeom prst="rect">
            <a:avLst/>
          </a:prstGeom>
        </p:spPr>
      </p:pic>
      <p:pic>
        <p:nvPicPr>
          <p:cNvPr id="9" name="Picture 8"/>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6694275" y="4823700"/>
            <a:ext cx="451660" cy="144000"/>
          </a:xfrm>
          <a:prstGeom prst="rect">
            <a:avLst/>
          </a:prstGeom>
        </p:spPr>
      </p:pic>
      <p:sp>
        <p:nvSpPr>
          <p:cNvPr id="10" name="Text Box 8"/>
          <p:cNvSpPr txBox="1">
            <a:spLocks noChangeArrowheads="1"/>
          </p:cNvSpPr>
          <p:nvPr userDrawn="1"/>
        </p:nvSpPr>
        <p:spPr bwMode="auto">
          <a:xfrm>
            <a:off x="7338470" y="4952458"/>
            <a:ext cx="150682" cy="153888"/>
          </a:xfrm>
          <a:prstGeom prst="rect">
            <a:avLst/>
          </a:prstGeom>
          <a:noFill/>
          <a:ln>
            <a:noFill/>
          </a:ln>
          <a:effectLst/>
        </p:spPr>
        <p:txBody>
          <a:bodyPr vert="horz" wrap="none" lIns="0" tIns="0" rIns="0" bIns="0" numCol="1" anchor="t" anchorCtr="0" compatLnSpc="1">
            <a:prstTxWarp prst="textNoShape">
              <a:avLst/>
            </a:prstTxWarp>
            <a:spAutoFit/>
          </a:bodyPr>
          <a:lstStyle/>
          <a:p>
            <a:pPr algn="ctr" fontAlgn="base">
              <a:spcBef>
                <a:spcPct val="0"/>
              </a:spcBef>
              <a:spcAft>
                <a:spcPct val="0"/>
              </a:spcAft>
            </a:pPr>
            <a:fld id="{0996EA6E-EC28-4DB5-8A71-565F7C892ECC}" type="slidenum">
              <a:rPr lang="en-GB" sz="1000" b="0" smtClean="0">
                <a:solidFill>
                  <a:schemeClr val="tx1"/>
                </a:solidFill>
              </a:rPr>
              <a:pPr algn="ctr" fontAlgn="base">
                <a:spcBef>
                  <a:spcPct val="0"/>
                </a:spcBef>
                <a:spcAft>
                  <a:spcPct val="0"/>
                </a:spcAft>
              </a:pPr>
              <a:t>‹#›</a:t>
            </a:fld>
            <a:endParaRPr lang="en-US" sz="1000" b="0" dirty="0">
              <a:solidFill>
                <a:schemeClr val="tx1"/>
              </a:solidFill>
            </a:endParaRPr>
          </a:p>
        </p:txBody>
      </p:sp>
    </p:spTree>
    <p:extLst>
      <p:ext uri="{BB962C8B-B14F-4D97-AF65-F5344CB8AC3E}">
        <p14:creationId xmlns:p14="http://schemas.microsoft.com/office/powerpoint/2010/main" val="1412185648"/>
      </p:ext>
    </p:extLst>
  </p:cSld>
  <p:clrMap bg1="lt1" tx1="dk1" bg2="lt2" tx2="dk2" accent1="accent1" accent2="accent2" accent3="accent3" accent4="accent4" accent5="accent5" accent6="accent6" hlink="hlink" folHlink="folHlink"/>
  <p:sldLayoutIdLst>
    <p:sldLayoutId id="2147483674" r:id="rId1"/>
    <p:sldLayoutId id="2147483684" r:id="rId2"/>
    <p:sldLayoutId id="2147483679" r:id="rId3"/>
  </p:sldLayoutIdLst>
  <p:hf sldNum="0" hdr="0" ftr="0" dt="0"/>
  <p:txStyles>
    <p:titleStyle>
      <a:lvl1pPr algn="l" defTabSz="695950" rtl="0" eaLnBrk="1" latinLnBrk="0" hangingPunct="1">
        <a:lnSpc>
          <a:spcPct val="90000"/>
        </a:lnSpc>
        <a:spcBef>
          <a:spcPct val="0"/>
        </a:spcBef>
        <a:buNone/>
        <a:defRPr sz="3349" kern="1200">
          <a:solidFill>
            <a:schemeClr val="tx1"/>
          </a:solidFill>
          <a:latin typeface="+mj-lt"/>
          <a:ea typeface="+mj-ea"/>
          <a:cs typeface="+mj-cs"/>
        </a:defRPr>
      </a:lvl1pPr>
    </p:titleStyle>
    <p:bodyStyle>
      <a:lvl1pPr marL="173987" indent="-173987" algn="l" defTabSz="695950" rtl="0" eaLnBrk="1" latinLnBrk="0" hangingPunct="1">
        <a:lnSpc>
          <a:spcPct val="90000"/>
        </a:lnSpc>
        <a:spcBef>
          <a:spcPts val="761"/>
        </a:spcBef>
        <a:buFont typeface="Arial" panose="020B0604020202020204" pitchFamily="34" charset="0"/>
        <a:buChar char="•"/>
        <a:defRPr sz="2131" kern="1200">
          <a:solidFill>
            <a:schemeClr val="tx1"/>
          </a:solidFill>
          <a:latin typeface="+mn-lt"/>
          <a:ea typeface="+mn-ea"/>
          <a:cs typeface="+mn-cs"/>
        </a:defRPr>
      </a:lvl1pPr>
      <a:lvl2pPr marL="521962" indent="-173987" algn="l" defTabSz="695950" rtl="0" eaLnBrk="1" latinLnBrk="0" hangingPunct="1">
        <a:lnSpc>
          <a:spcPct val="90000"/>
        </a:lnSpc>
        <a:spcBef>
          <a:spcPts val="381"/>
        </a:spcBef>
        <a:buFont typeface="Arial" panose="020B0604020202020204" pitchFamily="34" charset="0"/>
        <a:buChar char="•"/>
        <a:defRPr sz="1827" kern="1200">
          <a:solidFill>
            <a:schemeClr val="tx1"/>
          </a:solidFill>
          <a:latin typeface="+mn-lt"/>
          <a:ea typeface="+mn-ea"/>
          <a:cs typeface="+mn-cs"/>
        </a:defRPr>
      </a:lvl2pPr>
      <a:lvl3pPr marL="869937" indent="-173987" algn="l" defTabSz="695950" rtl="0" eaLnBrk="1" latinLnBrk="0" hangingPunct="1">
        <a:lnSpc>
          <a:spcPct val="90000"/>
        </a:lnSpc>
        <a:spcBef>
          <a:spcPts val="381"/>
        </a:spcBef>
        <a:buFont typeface="Arial" panose="020B0604020202020204" pitchFamily="34" charset="0"/>
        <a:buChar char="•"/>
        <a:defRPr sz="1522" kern="1200">
          <a:solidFill>
            <a:schemeClr val="tx1"/>
          </a:solidFill>
          <a:latin typeface="+mn-lt"/>
          <a:ea typeface="+mn-ea"/>
          <a:cs typeface="+mn-cs"/>
        </a:defRPr>
      </a:lvl3pPr>
      <a:lvl4pPr marL="1217912" indent="-173987" algn="l" defTabSz="695950" rtl="0" eaLnBrk="1" latinLnBrk="0" hangingPunct="1">
        <a:lnSpc>
          <a:spcPct val="90000"/>
        </a:lnSpc>
        <a:spcBef>
          <a:spcPts val="381"/>
        </a:spcBef>
        <a:buFont typeface="Arial" panose="020B0604020202020204" pitchFamily="34" charset="0"/>
        <a:buChar char="•"/>
        <a:defRPr sz="1370" kern="1200">
          <a:solidFill>
            <a:schemeClr val="tx1"/>
          </a:solidFill>
          <a:latin typeface="+mn-lt"/>
          <a:ea typeface="+mn-ea"/>
          <a:cs typeface="+mn-cs"/>
        </a:defRPr>
      </a:lvl4pPr>
      <a:lvl5pPr marL="1565887" indent="-173987" algn="l" defTabSz="695950" rtl="0" eaLnBrk="1" latinLnBrk="0" hangingPunct="1">
        <a:lnSpc>
          <a:spcPct val="90000"/>
        </a:lnSpc>
        <a:spcBef>
          <a:spcPts val="381"/>
        </a:spcBef>
        <a:buFont typeface="Arial" panose="020B0604020202020204" pitchFamily="34" charset="0"/>
        <a:buChar char="•"/>
        <a:defRPr sz="1370" kern="1200">
          <a:solidFill>
            <a:schemeClr val="tx1"/>
          </a:solidFill>
          <a:latin typeface="+mn-lt"/>
          <a:ea typeface="+mn-ea"/>
          <a:cs typeface="+mn-cs"/>
        </a:defRPr>
      </a:lvl5pPr>
      <a:lvl6pPr marL="1913862" indent="-173987" algn="l" defTabSz="695950" rtl="0" eaLnBrk="1" latinLnBrk="0" hangingPunct="1">
        <a:lnSpc>
          <a:spcPct val="90000"/>
        </a:lnSpc>
        <a:spcBef>
          <a:spcPts val="381"/>
        </a:spcBef>
        <a:buFont typeface="Arial" panose="020B0604020202020204" pitchFamily="34" charset="0"/>
        <a:buChar char="•"/>
        <a:defRPr sz="1370" kern="1200">
          <a:solidFill>
            <a:schemeClr val="tx1"/>
          </a:solidFill>
          <a:latin typeface="+mn-lt"/>
          <a:ea typeface="+mn-ea"/>
          <a:cs typeface="+mn-cs"/>
        </a:defRPr>
      </a:lvl6pPr>
      <a:lvl7pPr marL="2261837" indent="-173987" algn="l" defTabSz="695950" rtl="0" eaLnBrk="1" latinLnBrk="0" hangingPunct="1">
        <a:lnSpc>
          <a:spcPct val="90000"/>
        </a:lnSpc>
        <a:spcBef>
          <a:spcPts val="381"/>
        </a:spcBef>
        <a:buFont typeface="Arial" panose="020B0604020202020204" pitchFamily="34" charset="0"/>
        <a:buChar char="•"/>
        <a:defRPr sz="1370" kern="1200">
          <a:solidFill>
            <a:schemeClr val="tx1"/>
          </a:solidFill>
          <a:latin typeface="+mn-lt"/>
          <a:ea typeface="+mn-ea"/>
          <a:cs typeface="+mn-cs"/>
        </a:defRPr>
      </a:lvl7pPr>
      <a:lvl8pPr marL="2609812" indent="-173987" algn="l" defTabSz="695950" rtl="0" eaLnBrk="1" latinLnBrk="0" hangingPunct="1">
        <a:lnSpc>
          <a:spcPct val="90000"/>
        </a:lnSpc>
        <a:spcBef>
          <a:spcPts val="381"/>
        </a:spcBef>
        <a:buFont typeface="Arial" panose="020B0604020202020204" pitchFamily="34" charset="0"/>
        <a:buChar char="•"/>
        <a:defRPr sz="1370" kern="1200">
          <a:solidFill>
            <a:schemeClr val="tx1"/>
          </a:solidFill>
          <a:latin typeface="+mn-lt"/>
          <a:ea typeface="+mn-ea"/>
          <a:cs typeface="+mn-cs"/>
        </a:defRPr>
      </a:lvl8pPr>
      <a:lvl9pPr marL="2957787" indent="-173987" algn="l" defTabSz="695950" rtl="0" eaLnBrk="1" latinLnBrk="0" hangingPunct="1">
        <a:lnSpc>
          <a:spcPct val="90000"/>
        </a:lnSpc>
        <a:spcBef>
          <a:spcPts val="381"/>
        </a:spcBef>
        <a:buFont typeface="Arial" panose="020B0604020202020204" pitchFamily="34" charset="0"/>
        <a:buChar char="•"/>
        <a:defRPr sz="1370" kern="1200">
          <a:solidFill>
            <a:schemeClr val="tx1"/>
          </a:solidFill>
          <a:latin typeface="+mn-lt"/>
          <a:ea typeface="+mn-ea"/>
          <a:cs typeface="+mn-cs"/>
        </a:defRPr>
      </a:lvl9pPr>
    </p:bodyStyle>
    <p:otherStyle>
      <a:defPPr>
        <a:defRPr lang="en-US"/>
      </a:defPPr>
      <a:lvl1pPr marL="0" algn="l" defTabSz="695950" rtl="0" eaLnBrk="1" latinLnBrk="0" hangingPunct="1">
        <a:defRPr sz="1370" kern="1200">
          <a:solidFill>
            <a:schemeClr val="tx1"/>
          </a:solidFill>
          <a:latin typeface="+mn-lt"/>
          <a:ea typeface="+mn-ea"/>
          <a:cs typeface="+mn-cs"/>
        </a:defRPr>
      </a:lvl1pPr>
      <a:lvl2pPr marL="347975" algn="l" defTabSz="695950" rtl="0" eaLnBrk="1" latinLnBrk="0" hangingPunct="1">
        <a:defRPr sz="1370" kern="1200">
          <a:solidFill>
            <a:schemeClr val="tx1"/>
          </a:solidFill>
          <a:latin typeface="+mn-lt"/>
          <a:ea typeface="+mn-ea"/>
          <a:cs typeface="+mn-cs"/>
        </a:defRPr>
      </a:lvl2pPr>
      <a:lvl3pPr marL="695950" algn="l" defTabSz="695950" rtl="0" eaLnBrk="1" latinLnBrk="0" hangingPunct="1">
        <a:defRPr sz="1370" kern="1200">
          <a:solidFill>
            <a:schemeClr val="tx1"/>
          </a:solidFill>
          <a:latin typeface="+mn-lt"/>
          <a:ea typeface="+mn-ea"/>
          <a:cs typeface="+mn-cs"/>
        </a:defRPr>
      </a:lvl3pPr>
      <a:lvl4pPr marL="1043925" algn="l" defTabSz="695950" rtl="0" eaLnBrk="1" latinLnBrk="0" hangingPunct="1">
        <a:defRPr sz="1370" kern="1200">
          <a:solidFill>
            <a:schemeClr val="tx1"/>
          </a:solidFill>
          <a:latin typeface="+mn-lt"/>
          <a:ea typeface="+mn-ea"/>
          <a:cs typeface="+mn-cs"/>
        </a:defRPr>
      </a:lvl4pPr>
      <a:lvl5pPr marL="1391900" algn="l" defTabSz="695950" rtl="0" eaLnBrk="1" latinLnBrk="0" hangingPunct="1">
        <a:defRPr sz="1370" kern="1200">
          <a:solidFill>
            <a:schemeClr val="tx1"/>
          </a:solidFill>
          <a:latin typeface="+mn-lt"/>
          <a:ea typeface="+mn-ea"/>
          <a:cs typeface="+mn-cs"/>
        </a:defRPr>
      </a:lvl5pPr>
      <a:lvl6pPr marL="1739875" algn="l" defTabSz="695950" rtl="0" eaLnBrk="1" latinLnBrk="0" hangingPunct="1">
        <a:defRPr sz="1370" kern="1200">
          <a:solidFill>
            <a:schemeClr val="tx1"/>
          </a:solidFill>
          <a:latin typeface="+mn-lt"/>
          <a:ea typeface="+mn-ea"/>
          <a:cs typeface="+mn-cs"/>
        </a:defRPr>
      </a:lvl6pPr>
      <a:lvl7pPr marL="2087850" algn="l" defTabSz="695950" rtl="0" eaLnBrk="1" latinLnBrk="0" hangingPunct="1">
        <a:defRPr sz="1370" kern="1200">
          <a:solidFill>
            <a:schemeClr val="tx1"/>
          </a:solidFill>
          <a:latin typeface="+mn-lt"/>
          <a:ea typeface="+mn-ea"/>
          <a:cs typeface="+mn-cs"/>
        </a:defRPr>
      </a:lvl7pPr>
      <a:lvl8pPr marL="2435824" algn="l" defTabSz="695950" rtl="0" eaLnBrk="1" latinLnBrk="0" hangingPunct="1">
        <a:defRPr sz="1370" kern="1200">
          <a:solidFill>
            <a:schemeClr val="tx1"/>
          </a:solidFill>
          <a:latin typeface="+mn-lt"/>
          <a:ea typeface="+mn-ea"/>
          <a:cs typeface="+mn-cs"/>
        </a:defRPr>
      </a:lvl8pPr>
      <a:lvl9pPr marL="2783799" algn="l" defTabSz="695950" rtl="0" eaLnBrk="1" latinLnBrk="0" hangingPunct="1">
        <a:defRPr sz="137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4B2942"/>
        </a:solidFill>
        <a:effectLst/>
      </p:bgPr>
    </p:bg>
    <p:spTree>
      <p:nvGrpSpPr>
        <p:cNvPr id="1" name=""/>
        <p:cNvGrpSpPr/>
        <p:nvPr/>
      </p:nvGrpSpPr>
      <p:grpSpPr>
        <a:xfrm>
          <a:off x="0" y="0"/>
          <a:ext cx="0" cy="0"/>
          <a:chOff x="0" y="0"/>
          <a:chExt cx="0" cy="0"/>
        </a:xfrm>
      </p:grpSpPr>
      <p:sp>
        <p:nvSpPr>
          <p:cNvPr id="7" name="Rectangle 6"/>
          <p:cNvSpPr/>
          <p:nvPr userDrawn="1"/>
        </p:nvSpPr>
        <p:spPr>
          <a:xfrm>
            <a:off x="-163" y="5147700"/>
            <a:ext cx="7560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Picture 7"/>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6992700" y="4945008"/>
            <a:ext cx="564576" cy="180000"/>
          </a:xfrm>
          <a:prstGeom prst="rect">
            <a:avLst/>
          </a:prstGeom>
        </p:spPr>
      </p:pic>
    </p:spTree>
    <p:extLst>
      <p:ext uri="{BB962C8B-B14F-4D97-AF65-F5344CB8AC3E}">
        <p14:creationId xmlns:p14="http://schemas.microsoft.com/office/powerpoint/2010/main" val="259326331"/>
      </p:ext>
    </p:extLst>
  </p:cSld>
  <p:clrMap bg1="lt1" tx1="dk1" bg2="lt2" tx2="dk2" accent1="accent1" accent2="accent2" accent3="accent3" accent4="accent4" accent5="accent5" accent6="accent6" hlink="hlink" folHlink="folHlink"/>
  <p:sldLayoutIdLst>
    <p:sldLayoutId id="2147483673" r:id="rId1"/>
    <p:sldLayoutId id="2147483686" r:id="rId2"/>
    <p:sldLayoutId id="2147483688" r:id="rId3"/>
    <p:sldLayoutId id="2147483689" r:id="rId4"/>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6.xml"/><Relationship Id="rId4" Type="http://schemas.openxmlformats.org/officeDocument/2006/relationships/chart" Target="../charts/chart3.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chart" Target="../charts/chart7.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chart" Target="../charts/chart15.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chart" Target="../charts/chart18.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chart" Target="../charts/chart23.xml"/><Relationship Id="rId5" Type="http://schemas.openxmlformats.org/officeDocument/2006/relationships/chart" Target="../charts/chart22.xml"/><Relationship Id="rId4" Type="http://schemas.openxmlformats.org/officeDocument/2006/relationships/chart" Target="../charts/chart21.xml"/></Relationships>
</file>

<file path=ppt/slides/_rels/slide22.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alphaModFix amt="75000"/>
            <a:lum/>
            <a:extLst>
              <a:ext uri="{28A0092B-C50C-407E-A947-70E740481C1C}">
                <a14:useLocalDpi xmlns:a14="http://schemas.microsoft.com/office/drawing/2010/main"/>
              </a:ext>
            </a:extLst>
          </a:blip>
          <a:srcRect/>
          <a:stretch>
            <a:fillRect l="-2000" r="-2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65898" y="2650717"/>
            <a:ext cx="4138151" cy="1495794"/>
          </a:xfrm>
          <a:solidFill>
            <a:schemeClr val="bg1"/>
          </a:solidFill>
        </p:spPr>
        <p:txBody>
          <a:bodyPr wrap="square"/>
          <a:lstStyle/>
          <a:p>
            <a:r>
              <a:rPr lang="en-GB" b="1" dirty="0">
                <a:solidFill>
                  <a:schemeClr val="accent5"/>
                </a:solidFill>
              </a:rPr>
              <a:t>Supporting teachers, supporting schools.</a:t>
            </a:r>
            <a:br>
              <a:rPr lang="en-GB" b="1" dirty="0">
                <a:solidFill>
                  <a:schemeClr val="accent5"/>
                </a:solidFill>
              </a:rPr>
            </a:br>
            <a:r>
              <a:rPr lang="en-GB" b="1" dirty="0">
                <a:solidFill>
                  <a:schemeClr val="accent5"/>
                </a:solidFill>
              </a:rPr>
              <a:t>April 2022</a:t>
            </a:r>
            <a:endParaRPr lang="en-IE" b="1" dirty="0">
              <a:solidFill>
                <a:schemeClr val="accent5"/>
              </a:solidFill>
            </a:endParaRPr>
          </a:p>
        </p:txBody>
      </p:sp>
      <p:sp>
        <p:nvSpPr>
          <p:cNvPr id="3" name="Subtitle 2"/>
          <p:cNvSpPr>
            <a:spLocks noGrp="1"/>
          </p:cNvSpPr>
          <p:nvPr>
            <p:ph type="subTitle" idx="1"/>
          </p:nvPr>
        </p:nvSpPr>
        <p:spPr>
          <a:xfrm>
            <a:off x="158742" y="4686115"/>
            <a:ext cx="950581" cy="145424"/>
          </a:xfrm>
        </p:spPr>
        <p:txBody>
          <a:bodyPr/>
          <a:lstStyle/>
          <a:p>
            <a:r>
              <a:rPr lang="en-IE" sz="1050" dirty="0"/>
              <a:t>REF : 572422/CM</a:t>
            </a:r>
          </a:p>
        </p:txBody>
      </p:sp>
      <p:pic>
        <p:nvPicPr>
          <p:cNvPr id="4" name="Picture 2" descr="Image result for ASTI union logo">
            <a:extLst>
              <a:ext uri="{FF2B5EF4-FFF2-40B4-BE49-F238E27FC236}">
                <a16:creationId xmlns:a16="http://schemas.microsoft.com/office/drawing/2014/main" id="{803126BE-DA68-43F6-ABC0-56AE6C169AAF}"/>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6183640" y="3442596"/>
            <a:ext cx="928503" cy="635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76982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3"/>
          <p:cNvSpPr>
            <a:spLocks noGrp="1"/>
          </p:cNvSpPr>
          <p:nvPr>
            <p:ph type="title"/>
          </p:nvPr>
        </p:nvSpPr>
        <p:spPr>
          <a:xfrm>
            <a:off x="196047" y="169282"/>
            <a:ext cx="4905767" cy="332399"/>
          </a:xfrm>
        </p:spPr>
        <p:txBody>
          <a:bodyPr/>
          <a:lstStyle/>
          <a:p>
            <a:r>
              <a:rPr lang="en-IE" sz="2400" b="1" dirty="0"/>
              <a:t>Research Objectives and Methodology</a:t>
            </a:r>
            <a:endParaRPr lang="en-GB" sz="2400" b="1" dirty="0"/>
          </a:p>
        </p:txBody>
      </p:sp>
      <p:sp>
        <p:nvSpPr>
          <p:cNvPr id="21" name="Text Box 9"/>
          <p:cNvSpPr txBox="1">
            <a:spLocks noChangeArrowheads="1"/>
          </p:cNvSpPr>
          <p:nvPr/>
        </p:nvSpPr>
        <p:spPr bwMode="black">
          <a:xfrm>
            <a:off x="1077027" y="843224"/>
            <a:ext cx="5181532" cy="605375"/>
          </a:xfrm>
          <a:prstGeom prst="rect">
            <a:avLst/>
          </a:prstGeom>
          <a:solidFill>
            <a:schemeClr val="bg1"/>
          </a:solidFill>
          <a:ln w="9525">
            <a:noFill/>
            <a:miter lim="800000"/>
            <a:headEnd/>
            <a:tailEnd/>
          </a:ln>
        </p:spPr>
        <p:txBody>
          <a:bodyPr wrap="square" lIns="50880" tIns="25440" rIns="50880" bIns="25440" anchor="ctr">
            <a:spAutoFit/>
          </a:bodyPr>
          <a:lstStyle/>
          <a:p>
            <a:pPr defTabSz="508940"/>
            <a:r>
              <a:rPr lang="en-IE" sz="1200" dirty="0">
                <a:solidFill>
                  <a:srgbClr val="4B2942"/>
                </a:solidFill>
              </a:rPr>
              <a:t>The research objectives were twofold: (I) to inform ASTI's ongoing campaign for ensuring safe schools and promoting teachers’ welfare as we emerge from the pandemic</a:t>
            </a:r>
            <a:r>
              <a:rPr lang="en-IE" sz="1200" dirty="0">
                <a:solidFill>
                  <a:schemeClr val="accent5"/>
                </a:solidFill>
              </a:rPr>
              <a:t>. (II) to identify factors impacting on teacher supply and retention.</a:t>
            </a:r>
          </a:p>
        </p:txBody>
      </p:sp>
      <p:sp>
        <p:nvSpPr>
          <p:cNvPr id="22" name="Text Box 10"/>
          <p:cNvSpPr txBox="1">
            <a:spLocks noChangeArrowheads="1"/>
          </p:cNvSpPr>
          <p:nvPr/>
        </p:nvSpPr>
        <p:spPr bwMode="black">
          <a:xfrm>
            <a:off x="1494312" y="1800406"/>
            <a:ext cx="4441202" cy="605375"/>
          </a:xfrm>
          <a:prstGeom prst="rect">
            <a:avLst/>
          </a:prstGeom>
          <a:noFill/>
          <a:ln w="9525">
            <a:noFill/>
            <a:miter lim="800000"/>
            <a:headEnd/>
            <a:tailEnd/>
          </a:ln>
        </p:spPr>
        <p:txBody>
          <a:bodyPr wrap="square" lIns="50880" tIns="25440" rIns="50880" bIns="25440" anchor="ctr">
            <a:spAutoFit/>
          </a:bodyPr>
          <a:lstStyle/>
          <a:p>
            <a:pPr defTabSz="508940"/>
            <a:r>
              <a:rPr lang="en-GB" sz="1200" dirty="0">
                <a:solidFill>
                  <a:srgbClr val="4B2942"/>
                </a:solidFill>
              </a:rPr>
              <a:t>2,565 which represents a response rate of 18.6% - a strong response. (Sample of 13,771 members). The margin of error from this sample size within this population is +/- 1.7%</a:t>
            </a:r>
          </a:p>
        </p:txBody>
      </p:sp>
      <p:sp>
        <p:nvSpPr>
          <p:cNvPr id="23" name="Text Box 11"/>
          <p:cNvSpPr txBox="1">
            <a:spLocks noChangeArrowheads="1"/>
          </p:cNvSpPr>
          <p:nvPr/>
        </p:nvSpPr>
        <p:spPr bwMode="black">
          <a:xfrm>
            <a:off x="1864963" y="2699099"/>
            <a:ext cx="3871893" cy="420709"/>
          </a:xfrm>
          <a:prstGeom prst="rect">
            <a:avLst/>
          </a:prstGeom>
          <a:noFill/>
          <a:ln w="9525">
            <a:noFill/>
            <a:miter lim="800000"/>
            <a:headEnd/>
            <a:tailEnd/>
          </a:ln>
        </p:spPr>
        <p:txBody>
          <a:bodyPr wrap="square" lIns="50880" tIns="25440" rIns="50880" bIns="25440" anchor="ctr">
            <a:spAutoFit/>
          </a:bodyPr>
          <a:lstStyle/>
          <a:p>
            <a:pPr defTabSz="508940"/>
            <a:r>
              <a:rPr lang="en-GB" sz="1200" dirty="0">
                <a:solidFill>
                  <a:srgbClr val="4B2942"/>
                </a:solidFill>
              </a:rPr>
              <a:t>A random sample of c14,000 ASTI members – both teachers and principals – for whom ASTI has a valid email address.</a:t>
            </a:r>
            <a:endParaRPr lang="en-IE" sz="1200" dirty="0">
              <a:solidFill>
                <a:srgbClr val="4B2942"/>
              </a:solidFill>
            </a:endParaRPr>
          </a:p>
        </p:txBody>
      </p:sp>
      <p:sp>
        <p:nvSpPr>
          <p:cNvPr id="24" name="Text Box 13"/>
          <p:cNvSpPr txBox="1">
            <a:spLocks noChangeArrowheads="1"/>
          </p:cNvSpPr>
          <p:nvPr/>
        </p:nvSpPr>
        <p:spPr bwMode="black">
          <a:xfrm>
            <a:off x="1570319" y="3559031"/>
            <a:ext cx="853921" cy="236043"/>
          </a:xfrm>
          <a:prstGeom prst="rect">
            <a:avLst/>
          </a:prstGeom>
          <a:noFill/>
          <a:ln w="9525">
            <a:noFill/>
            <a:miter lim="800000"/>
            <a:headEnd/>
            <a:tailEnd/>
          </a:ln>
        </p:spPr>
        <p:txBody>
          <a:bodyPr wrap="none" lIns="50880" tIns="25440" rIns="50880" bIns="25440" anchor="ctr">
            <a:spAutoFit/>
          </a:bodyPr>
          <a:lstStyle/>
          <a:p>
            <a:pPr defTabSz="508940"/>
            <a:r>
              <a:rPr lang="en-GB" sz="1200" dirty="0">
                <a:solidFill>
                  <a:srgbClr val="4B2942"/>
                </a:solidFill>
              </a:rPr>
              <a:t>March 2022</a:t>
            </a:r>
          </a:p>
        </p:txBody>
      </p:sp>
      <p:sp>
        <p:nvSpPr>
          <p:cNvPr id="25" name="Text Box 14"/>
          <p:cNvSpPr txBox="1">
            <a:spLocks noChangeArrowheads="1"/>
          </p:cNvSpPr>
          <p:nvPr/>
        </p:nvSpPr>
        <p:spPr bwMode="black">
          <a:xfrm>
            <a:off x="1009266" y="4179201"/>
            <a:ext cx="5249293" cy="420709"/>
          </a:xfrm>
          <a:prstGeom prst="rect">
            <a:avLst/>
          </a:prstGeom>
          <a:noFill/>
          <a:ln w="9525">
            <a:noFill/>
            <a:miter lim="800000"/>
            <a:headEnd/>
            <a:tailEnd/>
          </a:ln>
        </p:spPr>
        <p:txBody>
          <a:bodyPr wrap="square" lIns="50880" tIns="25440" rIns="50880" bIns="25440" anchor="ctr">
            <a:spAutoFit/>
          </a:bodyPr>
          <a:lstStyle/>
          <a:p>
            <a:pPr defTabSz="508940"/>
            <a:r>
              <a:rPr lang="en-IE" sz="1200" dirty="0">
                <a:solidFill>
                  <a:srgbClr val="4B2942"/>
                </a:solidFill>
              </a:rPr>
              <a:t>Online questionnaire, sent by RED C Research to the 13,771 ASTI members on email database.</a:t>
            </a:r>
          </a:p>
        </p:txBody>
      </p:sp>
      <p:sp>
        <p:nvSpPr>
          <p:cNvPr id="34" name="Circular Arrow 33"/>
          <p:cNvSpPr/>
          <p:nvPr/>
        </p:nvSpPr>
        <p:spPr>
          <a:xfrm>
            <a:off x="392955" y="825337"/>
            <a:ext cx="648053" cy="648085"/>
          </a:xfrm>
          <a:prstGeom prst="circularArrow">
            <a:avLst>
              <a:gd name="adj1" fmla="val 10980"/>
              <a:gd name="adj2" fmla="val 1142322"/>
              <a:gd name="adj3" fmla="val 4500000"/>
              <a:gd name="adj4" fmla="val 10800000"/>
              <a:gd name="adj5" fmla="val 12500"/>
            </a:avLst>
          </a:prstGeom>
          <a:solidFill>
            <a:schemeClr val="tx2"/>
          </a:solidFill>
          <a:ln w="25400" cap="flat" cmpd="sng" algn="ctr">
            <a:solidFill>
              <a:srgbClr val="FFFFFF">
                <a:hueOff val="0"/>
                <a:satOff val="0"/>
                <a:lumOff val="0"/>
                <a:alphaOff val="0"/>
              </a:srgbClr>
            </a:solidFill>
            <a:prstDash val="solid"/>
          </a:ln>
          <a:effectLst/>
        </p:spPr>
        <p:style>
          <a:lnRef idx="2">
            <a:scrgbClr r="0" g="0" b="0"/>
          </a:lnRef>
          <a:fillRef idx="1">
            <a:scrgbClr r="0" g="0" b="0"/>
          </a:fillRef>
          <a:effectRef idx="0">
            <a:scrgbClr r="0" g="0" b="0"/>
          </a:effectRef>
          <a:fontRef idx="minor">
            <a:schemeClr val="lt1"/>
          </a:fontRef>
        </p:style>
        <p:txBody>
          <a:bodyPr/>
          <a:lstStyle/>
          <a:p>
            <a:endParaRPr lang="en-US"/>
          </a:p>
        </p:txBody>
      </p:sp>
      <p:sp>
        <p:nvSpPr>
          <p:cNvPr id="35" name="Shape 34"/>
          <p:cNvSpPr/>
          <p:nvPr/>
        </p:nvSpPr>
        <p:spPr>
          <a:xfrm>
            <a:off x="771879" y="1775430"/>
            <a:ext cx="648053" cy="648085"/>
          </a:xfrm>
          <a:prstGeom prst="leftCircularArrow">
            <a:avLst>
              <a:gd name="adj1" fmla="val 10980"/>
              <a:gd name="adj2" fmla="val 1142322"/>
              <a:gd name="adj3" fmla="val 6300000"/>
              <a:gd name="adj4" fmla="val 18900000"/>
              <a:gd name="adj5" fmla="val 12500"/>
            </a:avLst>
          </a:prstGeom>
          <a:solidFill>
            <a:schemeClr val="accent1"/>
          </a:solidFill>
          <a:ln w="25400" cap="flat" cmpd="sng" algn="ctr">
            <a:solidFill>
              <a:srgbClr val="FFFFFF">
                <a:hueOff val="0"/>
                <a:satOff val="0"/>
                <a:lumOff val="0"/>
                <a:alphaOff val="0"/>
              </a:srgbClr>
            </a:solidFill>
            <a:prstDash val="solid"/>
          </a:ln>
          <a:effectLst/>
        </p:spPr>
        <p:style>
          <a:lnRef idx="2">
            <a:scrgbClr r="0" g="0" b="0"/>
          </a:lnRef>
          <a:fillRef idx="1">
            <a:scrgbClr r="0" g="0" b="0"/>
          </a:fillRef>
          <a:effectRef idx="0">
            <a:scrgbClr r="0" g="0" b="0"/>
          </a:effectRef>
          <a:fontRef idx="minor">
            <a:schemeClr val="lt1"/>
          </a:fontRef>
        </p:style>
        <p:txBody>
          <a:bodyPr/>
          <a:lstStyle/>
          <a:p>
            <a:endParaRPr lang="en-US"/>
          </a:p>
        </p:txBody>
      </p:sp>
      <p:sp>
        <p:nvSpPr>
          <p:cNvPr id="36" name="Circular Arrow 35"/>
          <p:cNvSpPr/>
          <p:nvPr/>
        </p:nvSpPr>
        <p:spPr>
          <a:xfrm>
            <a:off x="1197859" y="2579422"/>
            <a:ext cx="648053" cy="648085"/>
          </a:xfrm>
          <a:prstGeom prst="circularArrow">
            <a:avLst>
              <a:gd name="adj1" fmla="val 10980"/>
              <a:gd name="adj2" fmla="val 1142322"/>
              <a:gd name="adj3" fmla="val 4500000"/>
              <a:gd name="adj4" fmla="val 13500000"/>
              <a:gd name="adj5" fmla="val 12500"/>
            </a:avLst>
          </a:prstGeom>
          <a:solidFill>
            <a:schemeClr val="accent2"/>
          </a:solidFill>
          <a:ln w="25400" cap="flat" cmpd="sng" algn="ctr">
            <a:solidFill>
              <a:srgbClr val="FFFFFF">
                <a:hueOff val="0"/>
                <a:satOff val="0"/>
                <a:lumOff val="0"/>
                <a:alphaOff val="0"/>
              </a:srgbClr>
            </a:solidFill>
            <a:prstDash val="solid"/>
          </a:ln>
          <a:effectLst/>
        </p:spPr>
        <p:style>
          <a:lnRef idx="2">
            <a:scrgbClr r="0" g="0" b="0"/>
          </a:lnRef>
          <a:fillRef idx="1">
            <a:scrgbClr r="0" g="0" b="0"/>
          </a:fillRef>
          <a:effectRef idx="0">
            <a:scrgbClr r="0" g="0" b="0"/>
          </a:effectRef>
          <a:fontRef idx="minor">
            <a:schemeClr val="lt1"/>
          </a:fontRef>
        </p:style>
        <p:txBody>
          <a:bodyPr/>
          <a:lstStyle/>
          <a:p>
            <a:endParaRPr lang="en-US"/>
          </a:p>
        </p:txBody>
      </p:sp>
      <p:sp>
        <p:nvSpPr>
          <p:cNvPr id="37" name="Shape 36"/>
          <p:cNvSpPr/>
          <p:nvPr/>
        </p:nvSpPr>
        <p:spPr>
          <a:xfrm>
            <a:off x="860948" y="3360164"/>
            <a:ext cx="648053" cy="648085"/>
          </a:xfrm>
          <a:prstGeom prst="leftCircularArrow">
            <a:avLst>
              <a:gd name="adj1" fmla="val 10980"/>
              <a:gd name="adj2" fmla="val 1142322"/>
              <a:gd name="adj3" fmla="val 6300000"/>
              <a:gd name="adj4" fmla="val 18900000"/>
              <a:gd name="adj5" fmla="val 12500"/>
            </a:avLst>
          </a:prstGeom>
          <a:solidFill>
            <a:schemeClr val="tx1"/>
          </a:solidFill>
          <a:ln w="25400" cap="flat" cmpd="sng" algn="ctr">
            <a:solidFill>
              <a:srgbClr val="FFFFFF">
                <a:hueOff val="0"/>
                <a:satOff val="0"/>
                <a:lumOff val="0"/>
                <a:alphaOff val="0"/>
              </a:srgbClr>
            </a:solidFill>
            <a:prstDash val="solid"/>
          </a:ln>
          <a:effectLst/>
        </p:spPr>
        <p:style>
          <a:lnRef idx="2">
            <a:scrgbClr r="0" g="0" b="0"/>
          </a:lnRef>
          <a:fillRef idx="1">
            <a:scrgbClr r="0" g="0" b="0"/>
          </a:fillRef>
          <a:effectRef idx="0">
            <a:scrgbClr r="0" g="0" b="0"/>
          </a:effectRef>
          <a:fontRef idx="minor">
            <a:schemeClr val="lt1"/>
          </a:fontRef>
        </p:style>
        <p:txBody>
          <a:bodyPr/>
          <a:lstStyle/>
          <a:p>
            <a:endParaRPr lang="en-US"/>
          </a:p>
        </p:txBody>
      </p:sp>
      <p:sp>
        <p:nvSpPr>
          <p:cNvPr id="38" name="Block Arc 37"/>
          <p:cNvSpPr/>
          <p:nvPr/>
        </p:nvSpPr>
        <p:spPr>
          <a:xfrm>
            <a:off x="392956" y="4110937"/>
            <a:ext cx="556760" cy="557087"/>
          </a:xfrm>
          <a:prstGeom prst="blockArc">
            <a:avLst>
              <a:gd name="adj1" fmla="val 13500000"/>
              <a:gd name="adj2" fmla="val 10800000"/>
              <a:gd name="adj3" fmla="val 12740"/>
            </a:avLst>
          </a:prstGeom>
          <a:solidFill>
            <a:schemeClr val="accent5"/>
          </a:solidFill>
          <a:ln w="25400" cap="flat" cmpd="sng" algn="ctr">
            <a:solidFill>
              <a:srgbClr val="FFFFFF">
                <a:hueOff val="0"/>
                <a:satOff val="0"/>
                <a:lumOff val="0"/>
                <a:alphaOff val="0"/>
              </a:srgbClr>
            </a:solidFill>
            <a:prstDash val="solid"/>
          </a:ln>
          <a:effectLst/>
        </p:spPr>
        <p:style>
          <a:lnRef idx="2">
            <a:scrgbClr r="0" g="0" b="0"/>
          </a:lnRef>
          <a:fillRef idx="1">
            <a:scrgbClr r="0" g="0" b="0"/>
          </a:fillRef>
          <a:effectRef idx="0">
            <a:scrgbClr r="0" g="0" b="0"/>
          </a:effectRef>
          <a:fontRef idx="minor">
            <a:schemeClr val="lt1"/>
          </a:fontRef>
        </p:style>
        <p:txBody>
          <a:bodyPr/>
          <a:lstStyle/>
          <a:p>
            <a:endParaRPr lang="en-US"/>
          </a:p>
        </p:txBody>
      </p:sp>
      <p:sp>
        <p:nvSpPr>
          <p:cNvPr id="39" name="Text Box 9"/>
          <p:cNvSpPr txBox="1">
            <a:spLocks noChangeArrowheads="1"/>
          </p:cNvSpPr>
          <p:nvPr/>
        </p:nvSpPr>
        <p:spPr bwMode="black">
          <a:xfrm>
            <a:off x="488864" y="1027889"/>
            <a:ext cx="455736" cy="236043"/>
          </a:xfrm>
          <a:prstGeom prst="rect">
            <a:avLst/>
          </a:prstGeom>
          <a:noFill/>
          <a:ln w="9525">
            <a:noFill/>
            <a:miter lim="800000"/>
            <a:headEnd/>
            <a:tailEnd/>
          </a:ln>
        </p:spPr>
        <p:txBody>
          <a:bodyPr wrap="none" lIns="50880" tIns="25440" rIns="50880" bIns="25440" anchor="ctr">
            <a:spAutoFit/>
          </a:bodyPr>
          <a:lstStyle/>
          <a:p>
            <a:pPr defTabSz="508940"/>
            <a:r>
              <a:rPr lang="en-GB" sz="1200" dirty="0">
                <a:solidFill>
                  <a:srgbClr val="4B2942"/>
                </a:solidFill>
              </a:rPr>
              <a:t>Why?</a:t>
            </a:r>
            <a:endParaRPr lang="en-IE" sz="1200" dirty="0">
              <a:solidFill>
                <a:srgbClr val="4B2942"/>
              </a:solidFill>
            </a:endParaRPr>
          </a:p>
        </p:txBody>
      </p:sp>
      <p:sp>
        <p:nvSpPr>
          <p:cNvPr id="40" name="Text Box 9"/>
          <p:cNvSpPr txBox="1">
            <a:spLocks noChangeArrowheads="1"/>
          </p:cNvSpPr>
          <p:nvPr/>
        </p:nvSpPr>
        <p:spPr bwMode="black">
          <a:xfrm>
            <a:off x="985122" y="1894651"/>
            <a:ext cx="524664" cy="420709"/>
          </a:xfrm>
          <a:prstGeom prst="rect">
            <a:avLst/>
          </a:prstGeom>
          <a:noFill/>
          <a:ln w="9525">
            <a:noFill/>
            <a:miter lim="800000"/>
            <a:headEnd/>
            <a:tailEnd/>
          </a:ln>
        </p:spPr>
        <p:txBody>
          <a:bodyPr wrap="none" lIns="50880" tIns="25440" rIns="50880" bIns="25440" anchor="ctr">
            <a:spAutoFit/>
          </a:bodyPr>
          <a:lstStyle/>
          <a:p>
            <a:pPr defTabSz="508940"/>
            <a:r>
              <a:rPr lang="en-GB" sz="1200" dirty="0">
                <a:solidFill>
                  <a:srgbClr val="4B2942"/>
                </a:solidFill>
              </a:rPr>
              <a:t>How</a:t>
            </a:r>
          </a:p>
          <a:p>
            <a:pPr defTabSz="508940"/>
            <a:r>
              <a:rPr lang="en-GB" sz="1200" dirty="0">
                <a:solidFill>
                  <a:srgbClr val="4B2942"/>
                </a:solidFill>
              </a:rPr>
              <a:t>Many?</a:t>
            </a:r>
            <a:endParaRPr lang="en-IE" sz="1200" dirty="0">
              <a:solidFill>
                <a:srgbClr val="4B2942"/>
              </a:solidFill>
            </a:endParaRPr>
          </a:p>
        </p:txBody>
      </p:sp>
      <p:sp>
        <p:nvSpPr>
          <p:cNvPr id="41" name="Text Box 9"/>
          <p:cNvSpPr txBox="1">
            <a:spLocks noChangeArrowheads="1"/>
          </p:cNvSpPr>
          <p:nvPr/>
        </p:nvSpPr>
        <p:spPr bwMode="black">
          <a:xfrm>
            <a:off x="1258590" y="2796152"/>
            <a:ext cx="471444" cy="236043"/>
          </a:xfrm>
          <a:prstGeom prst="rect">
            <a:avLst/>
          </a:prstGeom>
          <a:noFill/>
          <a:ln w="9525">
            <a:noFill/>
            <a:miter lim="800000"/>
            <a:headEnd/>
            <a:tailEnd/>
          </a:ln>
        </p:spPr>
        <p:txBody>
          <a:bodyPr wrap="none" lIns="50880" tIns="25440" rIns="50880" bIns="25440" anchor="ctr">
            <a:spAutoFit/>
          </a:bodyPr>
          <a:lstStyle/>
          <a:p>
            <a:pPr defTabSz="508940"/>
            <a:r>
              <a:rPr lang="en-GB" sz="1200" dirty="0">
                <a:solidFill>
                  <a:srgbClr val="4B2942"/>
                </a:solidFill>
              </a:rPr>
              <a:t>Who?</a:t>
            </a:r>
            <a:endParaRPr lang="en-IE" sz="1200" dirty="0">
              <a:solidFill>
                <a:srgbClr val="4B2942"/>
              </a:solidFill>
            </a:endParaRPr>
          </a:p>
        </p:txBody>
      </p:sp>
      <p:sp>
        <p:nvSpPr>
          <p:cNvPr id="42" name="Text Box 9"/>
          <p:cNvSpPr txBox="1">
            <a:spLocks noChangeArrowheads="1"/>
          </p:cNvSpPr>
          <p:nvPr/>
        </p:nvSpPr>
        <p:spPr bwMode="black">
          <a:xfrm>
            <a:off x="974061" y="3562952"/>
            <a:ext cx="546786" cy="236043"/>
          </a:xfrm>
          <a:prstGeom prst="rect">
            <a:avLst/>
          </a:prstGeom>
          <a:noFill/>
          <a:ln w="9525">
            <a:noFill/>
            <a:miter lim="800000"/>
            <a:headEnd/>
            <a:tailEnd/>
          </a:ln>
        </p:spPr>
        <p:txBody>
          <a:bodyPr wrap="none" lIns="50880" tIns="25440" rIns="50880" bIns="25440" anchor="ctr">
            <a:spAutoFit/>
          </a:bodyPr>
          <a:lstStyle/>
          <a:p>
            <a:pPr defTabSz="508940"/>
            <a:r>
              <a:rPr lang="en-GB" sz="1200" dirty="0">
                <a:solidFill>
                  <a:srgbClr val="4B2942"/>
                </a:solidFill>
              </a:rPr>
              <a:t>When?</a:t>
            </a:r>
            <a:endParaRPr lang="en-IE" sz="1200" dirty="0">
              <a:solidFill>
                <a:srgbClr val="4B2942"/>
              </a:solidFill>
            </a:endParaRPr>
          </a:p>
        </p:txBody>
      </p:sp>
      <p:sp>
        <p:nvSpPr>
          <p:cNvPr id="43" name="Text Box 9"/>
          <p:cNvSpPr txBox="1">
            <a:spLocks noChangeArrowheads="1"/>
          </p:cNvSpPr>
          <p:nvPr/>
        </p:nvSpPr>
        <p:spPr bwMode="black">
          <a:xfrm>
            <a:off x="456068" y="4266857"/>
            <a:ext cx="461250" cy="236043"/>
          </a:xfrm>
          <a:prstGeom prst="rect">
            <a:avLst/>
          </a:prstGeom>
          <a:noFill/>
          <a:ln w="9525">
            <a:noFill/>
            <a:miter lim="800000"/>
            <a:headEnd/>
            <a:tailEnd/>
          </a:ln>
        </p:spPr>
        <p:txBody>
          <a:bodyPr wrap="none" lIns="50880" tIns="25440" rIns="50880" bIns="25440" anchor="ctr">
            <a:spAutoFit/>
          </a:bodyPr>
          <a:lstStyle/>
          <a:p>
            <a:pPr defTabSz="508940"/>
            <a:r>
              <a:rPr lang="en-GB" sz="1200" dirty="0">
                <a:solidFill>
                  <a:srgbClr val="4B2942"/>
                </a:solidFill>
              </a:rPr>
              <a:t>How?</a:t>
            </a:r>
            <a:endParaRPr lang="en-IE" sz="1200" dirty="0">
              <a:solidFill>
                <a:srgbClr val="4B2942"/>
              </a:solidFill>
            </a:endParaRPr>
          </a:p>
        </p:txBody>
      </p:sp>
      <p:pic>
        <p:nvPicPr>
          <p:cNvPr id="19" name="Picture 18">
            <a:extLst>
              <a:ext uri="{FF2B5EF4-FFF2-40B4-BE49-F238E27FC236}">
                <a16:creationId xmlns:a16="http://schemas.microsoft.com/office/drawing/2014/main" id="{E7CCB613-899A-4902-A2B2-3358D1D7614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84274" y="1005123"/>
            <a:ext cx="1328885" cy="1595202"/>
          </a:xfrm>
          <a:prstGeom prst="rect">
            <a:avLst/>
          </a:prstGeom>
        </p:spPr>
      </p:pic>
    </p:spTree>
    <p:extLst>
      <p:ext uri="{BB962C8B-B14F-4D97-AF65-F5344CB8AC3E}">
        <p14:creationId xmlns:p14="http://schemas.microsoft.com/office/powerpoint/2010/main" val="2138083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alphaModFix amt="75000"/>
            <a:lum/>
            <a:extLst>
              <a:ext uri="{28A0092B-C50C-407E-A947-70E740481C1C}">
                <a14:useLocalDpi xmlns:a14="http://schemas.microsoft.com/office/drawing/2010/main"/>
              </a:ext>
            </a:extLst>
          </a:blip>
          <a:srcRect/>
          <a:stretch>
            <a:fillRect l="-2000" r="-2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65900" y="3533974"/>
            <a:ext cx="3423450" cy="498598"/>
          </a:xfrm>
          <a:solidFill>
            <a:schemeClr val="bg1"/>
          </a:solidFill>
        </p:spPr>
        <p:txBody>
          <a:bodyPr wrap="square"/>
          <a:lstStyle/>
          <a:p>
            <a:r>
              <a:rPr lang="en-IE" b="1" dirty="0">
                <a:solidFill>
                  <a:schemeClr val="accent5"/>
                </a:solidFill>
              </a:rPr>
              <a:t>Principal Findings </a:t>
            </a:r>
            <a:endParaRPr lang="en-IE" b="1" dirty="0"/>
          </a:p>
        </p:txBody>
      </p:sp>
      <p:pic>
        <p:nvPicPr>
          <p:cNvPr id="4" name="Picture 2" descr="Image result for ASTI union logo">
            <a:extLst>
              <a:ext uri="{FF2B5EF4-FFF2-40B4-BE49-F238E27FC236}">
                <a16:creationId xmlns:a16="http://schemas.microsoft.com/office/drawing/2014/main" id="{803126BE-DA68-43F6-ABC0-56AE6C169AAF}"/>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6183640" y="3442596"/>
            <a:ext cx="928503" cy="635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840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3"/>
          <p:cNvSpPr>
            <a:spLocks noGrp="1"/>
          </p:cNvSpPr>
          <p:nvPr>
            <p:ph type="title"/>
          </p:nvPr>
        </p:nvSpPr>
        <p:spPr>
          <a:xfrm>
            <a:off x="355907" y="272796"/>
            <a:ext cx="2303516" cy="332399"/>
          </a:xfrm>
        </p:spPr>
        <p:txBody>
          <a:bodyPr/>
          <a:lstStyle/>
          <a:p>
            <a:r>
              <a:rPr lang="en-IE" sz="2400" b="1" dirty="0"/>
              <a:t>Principal Findings</a:t>
            </a:r>
            <a:endParaRPr lang="en-GB" sz="2400" b="1" u="sng" dirty="0"/>
          </a:p>
        </p:txBody>
      </p:sp>
      <p:pic>
        <p:nvPicPr>
          <p:cNvPr id="26" name="Picture 2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84274" y="1005123"/>
            <a:ext cx="1328885" cy="1595202"/>
          </a:xfrm>
          <a:prstGeom prst="rect">
            <a:avLst/>
          </a:prstGeom>
        </p:spPr>
      </p:pic>
      <p:sp>
        <p:nvSpPr>
          <p:cNvPr id="2" name="TextBox 1"/>
          <p:cNvSpPr txBox="1"/>
          <p:nvPr/>
        </p:nvSpPr>
        <p:spPr>
          <a:xfrm>
            <a:off x="258970" y="626771"/>
            <a:ext cx="3713006" cy="375552"/>
          </a:xfrm>
          <a:prstGeom prst="rect">
            <a:avLst/>
          </a:prstGeom>
          <a:noFill/>
        </p:spPr>
        <p:txBody>
          <a:bodyPr wrap="square" rtlCol="0" anchor="ctr">
            <a:spAutoFit/>
          </a:bodyPr>
          <a:lstStyle/>
          <a:p>
            <a:pPr>
              <a:lnSpc>
                <a:spcPct val="107000"/>
              </a:lnSpc>
              <a:spcAft>
                <a:spcPts val="800"/>
              </a:spcAft>
            </a:pPr>
            <a:r>
              <a:rPr lang="en-IE" sz="1800" b="1" dirty="0">
                <a:effectLst/>
                <a:latin typeface="Calibri" panose="020F0502020204030204" pitchFamily="34" charset="0"/>
                <a:ea typeface="Calibri" panose="020F0502020204030204" pitchFamily="34" charset="0"/>
                <a:cs typeface="Times New Roman" panose="02020603050405020304" pitchFamily="18" charset="0"/>
              </a:rPr>
              <a:t>Teacher recruitment is facing a crisis</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E7A13C69-540F-4CFA-B0F6-47DAC3B77254}"/>
              </a:ext>
            </a:extLst>
          </p:cNvPr>
          <p:cNvSpPr txBox="1"/>
          <p:nvPr/>
        </p:nvSpPr>
        <p:spPr>
          <a:xfrm>
            <a:off x="258970" y="1002323"/>
            <a:ext cx="5825304" cy="3713196"/>
          </a:xfrm>
          <a:prstGeom prst="rect">
            <a:avLst/>
          </a:prstGeom>
          <a:noFill/>
        </p:spPr>
        <p:txBody>
          <a:bodyPr wrap="square" rtlCol="0">
            <a:spAutoFit/>
          </a:bodyPr>
          <a:lstStyle/>
          <a:p>
            <a:pPr>
              <a:lnSpc>
                <a:spcPct val="107000"/>
              </a:lnSpc>
              <a:spcAft>
                <a:spcPts val="800"/>
              </a:spcAft>
            </a:pPr>
            <a:r>
              <a:rPr lang="en-IE" sz="1150" dirty="0">
                <a:effectLst/>
                <a:latin typeface="Calibri" panose="020F0502020204030204" pitchFamily="34" charset="0"/>
                <a:ea typeface="Calibri" panose="020F0502020204030204" pitchFamily="34" charset="0"/>
                <a:cs typeface="Times New Roman" panose="02020603050405020304" pitchFamily="18" charset="0"/>
              </a:rPr>
              <a:t>There is a crisis in teacher recruitment at two levels: the immediate availability of certain subject teachers to schools and the declining attractiveness of teaching as a profession. Almost all principals </a:t>
            </a:r>
            <a:r>
              <a:rPr lang="en-IE" sz="1150" dirty="0">
                <a:latin typeface="Calibri" panose="020F0502020204030204" pitchFamily="34" charset="0"/>
                <a:ea typeface="Calibri" panose="020F0502020204030204" pitchFamily="34" charset="0"/>
                <a:cs typeface="Times New Roman" panose="02020603050405020304" pitchFamily="18" charset="0"/>
              </a:rPr>
              <a:t>(</a:t>
            </a:r>
            <a:r>
              <a:rPr lang="en-IE" sz="1150" dirty="0">
                <a:effectLst/>
                <a:latin typeface="Calibri" panose="020F0502020204030204" pitchFamily="34" charset="0"/>
                <a:ea typeface="Calibri" panose="020F0502020204030204" pitchFamily="34" charset="0"/>
                <a:cs typeface="Times New Roman" panose="02020603050405020304" pitchFamily="18" charset="0"/>
              </a:rPr>
              <a:t>93%) reported that their school had experienced difficulties in recruiting staff since August 2021: 67% had a lot of difficulties, 26% had a little. </a:t>
            </a:r>
          </a:p>
          <a:p>
            <a:pPr>
              <a:lnSpc>
                <a:spcPct val="107000"/>
              </a:lnSpc>
              <a:spcAft>
                <a:spcPts val="800"/>
              </a:spcAft>
            </a:pPr>
            <a:r>
              <a:rPr lang="en-IE" sz="1150" dirty="0">
                <a:effectLst/>
                <a:latin typeface="Calibri" panose="020F0502020204030204" pitchFamily="34" charset="0"/>
                <a:ea typeface="Calibri" panose="020F0502020204030204" pitchFamily="34" charset="0"/>
                <a:cs typeface="Times New Roman" panose="02020603050405020304" pitchFamily="18" charset="0"/>
              </a:rPr>
              <a:t>These difficulties are manifested in the fact that since August 2021, 84% of principals reported that there have been situations where no teacher applied for an advertised teaching post.   </a:t>
            </a:r>
          </a:p>
          <a:p>
            <a:pPr>
              <a:lnSpc>
                <a:spcPct val="107000"/>
              </a:lnSpc>
              <a:spcAft>
                <a:spcPts val="800"/>
              </a:spcAft>
            </a:pPr>
            <a:r>
              <a:rPr lang="en-IE" sz="1150" dirty="0">
                <a:effectLst/>
                <a:latin typeface="Calibri" panose="020F0502020204030204" pitchFamily="34" charset="0"/>
                <a:ea typeface="Calibri" panose="020F0502020204030204" pitchFamily="34" charset="0"/>
                <a:cs typeface="Times New Roman" panose="02020603050405020304" pitchFamily="18" charset="0"/>
              </a:rPr>
              <a:t>Over half of all principals – 55% – reported that their school currently has unfilled vacancies due to recruitment difficulties. The top three subjects with recruitment difficulties are Irish, maths and home economics.</a:t>
            </a:r>
          </a:p>
          <a:p>
            <a:pPr>
              <a:lnSpc>
                <a:spcPct val="107000"/>
              </a:lnSpc>
              <a:spcAft>
                <a:spcPts val="800"/>
              </a:spcAft>
            </a:pPr>
            <a:r>
              <a:rPr lang="en-IE" sz="1150" dirty="0">
                <a:effectLst/>
                <a:latin typeface="Calibri" panose="020F0502020204030204" pitchFamily="34" charset="0"/>
                <a:ea typeface="Calibri" panose="020F0502020204030204" pitchFamily="34" charset="0"/>
                <a:cs typeface="Times New Roman" panose="02020603050405020304" pitchFamily="18" charset="0"/>
              </a:rPr>
              <a:t>Principals identify a number of factors they believe are impacting on teacher supply. Chief among these is the inadequate number of teachers graduating in certain subjects, the high cost of the two-year master’s degree teaching qualification (PME) and the decline in the attractiveness of teaching as a profession.</a:t>
            </a:r>
          </a:p>
          <a:p>
            <a:pPr>
              <a:lnSpc>
                <a:spcPct val="107000"/>
              </a:lnSpc>
              <a:spcAft>
                <a:spcPts val="800"/>
              </a:spcAft>
            </a:pPr>
            <a:r>
              <a:rPr lang="en-IE" sz="1150" dirty="0">
                <a:effectLst/>
                <a:latin typeface="Calibri" panose="020F0502020204030204" pitchFamily="34" charset="0"/>
                <a:ea typeface="Calibri" panose="020F0502020204030204" pitchFamily="34" charset="0"/>
                <a:cs typeface="Times New Roman" panose="02020603050405020304" pitchFamily="18" charset="0"/>
              </a:rPr>
              <a:t>In the current school year, almost 9 out of 10 principals stated that situations had arisen in their school where no substitute teacher cover was available to cover for absent teachers. In these circumstances, the most common response was for the principal or deputy principal to ‘stand in’ (92%), employing either a student teacher (81%) or an unqualified teacher (68%).</a:t>
            </a:r>
          </a:p>
        </p:txBody>
      </p:sp>
    </p:spTree>
    <p:extLst>
      <p:ext uri="{BB962C8B-B14F-4D97-AF65-F5344CB8AC3E}">
        <p14:creationId xmlns:p14="http://schemas.microsoft.com/office/powerpoint/2010/main" val="35508820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2DDEA4A-F52E-4440-BB0E-74E5AD20DE73}"/>
              </a:ext>
            </a:extLst>
          </p:cNvPr>
          <p:cNvSpPr txBox="1"/>
          <p:nvPr/>
        </p:nvSpPr>
        <p:spPr>
          <a:xfrm>
            <a:off x="291688" y="231730"/>
            <a:ext cx="5055089" cy="375552"/>
          </a:xfrm>
          <a:prstGeom prst="rect">
            <a:avLst/>
          </a:prstGeom>
          <a:noFill/>
        </p:spPr>
        <p:txBody>
          <a:bodyPr wrap="square" rtlCol="0" anchor="ctr">
            <a:spAutoFit/>
          </a:bodyPr>
          <a:lstStyle/>
          <a:p>
            <a:pPr>
              <a:lnSpc>
                <a:spcPct val="107000"/>
              </a:lnSpc>
              <a:spcAft>
                <a:spcPts val="800"/>
              </a:spcAft>
            </a:pPr>
            <a:r>
              <a:rPr lang="en-IE" sz="1800" b="1" dirty="0">
                <a:effectLst/>
                <a:latin typeface="Calibri" panose="020F0502020204030204" pitchFamily="34" charset="0"/>
                <a:ea typeface="Calibri" panose="020F0502020204030204" pitchFamily="34" charset="0"/>
                <a:cs typeface="Times New Roman" panose="02020603050405020304" pitchFamily="18" charset="0"/>
              </a:rPr>
              <a:t>Teacher wellbeing, workload and work satisfaction </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6B5462A2-7747-4F41-A019-4C6AB45741EC}"/>
              </a:ext>
            </a:extLst>
          </p:cNvPr>
          <p:cNvSpPr txBox="1"/>
          <p:nvPr/>
        </p:nvSpPr>
        <p:spPr>
          <a:xfrm>
            <a:off x="291688" y="613490"/>
            <a:ext cx="6976297" cy="4005135"/>
          </a:xfrm>
          <a:prstGeom prst="rect">
            <a:avLst/>
          </a:prstGeom>
          <a:noFill/>
        </p:spPr>
        <p:txBody>
          <a:bodyPr wrap="square" rtlCol="0">
            <a:spAutoFit/>
          </a:bodyPr>
          <a:lstStyle/>
          <a:p>
            <a:pPr>
              <a:lnSpc>
                <a:spcPct val="107000"/>
              </a:lnSpc>
              <a:spcAft>
                <a:spcPts val="800"/>
              </a:spcAft>
            </a:pPr>
            <a:r>
              <a:rPr lang="en-IE" sz="1150" dirty="0">
                <a:effectLst/>
                <a:latin typeface="Calibri" panose="020F0502020204030204" pitchFamily="34" charset="0"/>
                <a:ea typeface="Calibri" panose="020F0502020204030204" pitchFamily="34" charset="0"/>
                <a:cs typeface="Times New Roman" panose="02020603050405020304" pitchFamily="18" charset="0"/>
              </a:rPr>
              <a:t>More teachers rated their wellbeing as poor (34%) compared to good (28%). Only 3 in 10 teachers rate their wellbeing as good or very good. For over a third of teachers, their wellbeing was rated as fair (37%).</a:t>
            </a:r>
          </a:p>
          <a:p>
            <a:pPr>
              <a:lnSpc>
                <a:spcPct val="107000"/>
              </a:lnSpc>
              <a:spcAft>
                <a:spcPts val="800"/>
              </a:spcAft>
            </a:pPr>
            <a:r>
              <a:rPr lang="en-IE" sz="1150" dirty="0">
                <a:effectLst/>
                <a:latin typeface="Calibri" panose="020F0502020204030204" pitchFamily="34" charset="0"/>
                <a:ea typeface="Calibri" panose="020F0502020204030204" pitchFamily="34" charset="0"/>
                <a:cs typeface="Times New Roman" panose="02020603050405020304" pitchFamily="18" charset="0"/>
              </a:rPr>
              <a:t>More teachers identified workload and work intensity as having a negative impact on teacher wellbeing in their school than the COVID-19 pandemic. Over 7 out of 10 teachers identified workload (74%) and work intensity (73%) as the main factors negatively impacting on wellbeing. Heavy workload is underscored by the fact that most teachers – 89% – have full-time teaching hours. </a:t>
            </a:r>
          </a:p>
          <a:p>
            <a:pPr>
              <a:lnSpc>
                <a:spcPct val="107000"/>
              </a:lnSpc>
              <a:spcAft>
                <a:spcPts val="800"/>
              </a:spcAft>
            </a:pPr>
            <a:r>
              <a:rPr lang="en-IE" sz="1150" dirty="0">
                <a:effectLst/>
                <a:latin typeface="Calibri" panose="020F0502020204030204" pitchFamily="34" charset="0"/>
                <a:ea typeface="Calibri" panose="020F0502020204030204" pitchFamily="34" charset="0"/>
                <a:cs typeface="Times New Roman" panose="02020603050405020304" pitchFamily="18" charset="0"/>
              </a:rPr>
              <a:t>Teacher wellbeing was also affected by external events including the pandemic (55%) and negative media narratives about teachers (62%). </a:t>
            </a:r>
          </a:p>
          <a:p>
            <a:pPr>
              <a:lnSpc>
                <a:spcPct val="107000"/>
              </a:lnSpc>
              <a:spcAft>
                <a:spcPts val="800"/>
              </a:spcAft>
            </a:pPr>
            <a:r>
              <a:rPr lang="en-IE" sz="1150" dirty="0">
                <a:effectLst/>
                <a:latin typeface="Calibri" panose="020F0502020204030204" pitchFamily="34" charset="0"/>
                <a:ea typeface="Calibri" panose="020F0502020204030204" pitchFamily="34" charset="0"/>
                <a:cs typeface="Times New Roman" panose="02020603050405020304" pitchFamily="18" charset="0"/>
              </a:rPr>
              <a:t>The right to disconnect from school e-communications after the school day was the main priority to improve wellbeing (60%), followed by more professional time, i.e., non class-contact, during the school day (55%) and smaller classes (51%) were prioritised by teachers as key to improving wellbeing. Over half of teachers (58%) stated that their Board of Management did not put in place specific measures to support teacher wellbeing. </a:t>
            </a:r>
          </a:p>
          <a:p>
            <a:pPr>
              <a:lnSpc>
                <a:spcPct val="107000"/>
              </a:lnSpc>
              <a:spcAft>
                <a:spcPts val="800"/>
              </a:spcAft>
            </a:pPr>
            <a:r>
              <a:rPr lang="en-IE" sz="1150" dirty="0">
                <a:effectLst/>
                <a:latin typeface="Calibri" panose="020F0502020204030204" pitchFamily="34" charset="0"/>
                <a:ea typeface="Calibri" panose="020F0502020204030204" pitchFamily="34" charset="0"/>
                <a:cs typeface="Times New Roman" panose="02020603050405020304" pitchFamily="18" charset="0"/>
              </a:rPr>
              <a:t>Principals were also concerned about teacher wellbeing. While most felt that teacher wellbeing was reasonably good in the circumstances (81%), many were also worried that individual members of staff were manifesting low levels of wellbeing (64%). The majority of principals (67%) concurred that workload was negatively impacting on teachers’ wellbeing. </a:t>
            </a:r>
          </a:p>
          <a:p>
            <a:pPr>
              <a:lnSpc>
                <a:spcPct val="107000"/>
              </a:lnSpc>
              <a:spcAft>
                <a:spcPts val="800"/>
              </a:spcAft>
            </a:pPr>
            <a:r>
              <a:rPr lang="en-IE" sz="1150" dirty="0">
                <a:effectLst/>
                <a:latin typeface="Calibri" panose="020F0502020204030204" pitchFamily="34" charset="0"/>
                <a:ea typeface="Calibri" panose="020F0502020204030204" pitchFamily="34" charset="0"/>
                <a:cs typeface="Times New Roman" panose="02020603050405020304" pitchFamily="18" charset="0"/>
              </a:rPr>
              <a:t>Work satisfaction levels among teachers is low – just half (50%) indicating satisfaction compared to last year’s higher rating (63%).</a:t>
            </a:r>
          </a:p>
        </p:txBody>
      </p:sp>
    </p:spTree>
    <p:extLst>
      <p:ext uri="{BB962C8B-B14F-4D97-AF65-F5344CB8AC3E}">
        <p14:creationId xmlns:p14="http://schemas.microsoft.com/office/powerpoint/2010/main" val="8530053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B8DB858-81FE-4E0A-8D20-03593A4E7EC5}"/>
              </a:ext>
            </a:extLst>
          </p:cNvPr>
          <p:cNvSpPr>
            <a:spLocks noGrp="1"/>
          </p:cNvSpPr>
          <p:nvPr>
            <p:ph type="body" sz="quarter" idx="13"/>
          </p:nvPr>
        </p:nvSpPr>
        <p:spPr>
          <a:xfrm>
            <a:off x="355907" y="283368"/>
            <a:ext cx="5350952" cy="330496"/>
          </a:xfrm>
        </p:spPr>
        <p:txBody>
          <a:bodyPr/>
          <a:lstStyle/>
          <a:p>
            <a:pPr marL="0" marR="0" lvl="0" indent="0" algn="l" defTabSz="730240" rtl="0" eaLnBrk="1" fontAlgn="auto" latinLnBrk="0" hangingPunct="1">
              <a:lnSpc>
                <a:spcPct val="107000"/>
              </a:lnSpc>
              <a:spcBef>
                <a:spcPts val="0"/>
              </a:spcBef>
              <a:spcAft>
                <a:spcPts val="800"/>
              </a:spcAft>
              <a:buClrTx/>
              <a:buSzTx/>
              <a:buFontTx/>
              <a:buNone/>
              <a:tabLst/>
              <a:defRPr/>
            </a:pPr>
            <a:r>
              <a:rPr kumimoji="0" lang="en-IE" sz="1800" b="1" i="0" u="none" strike="noStrike" kern="1200" cap="none" spc="0" normalizeH="0" baseline="0" noProof="0" dirty="0">
                <a:ln>
                  <a:noFill/>
                </a:ln>
                <a:solidFill>
                  <a:srgbClr val="22505F"/>
                </a:solidFill>
                <a:effectLst/>
                <a:uLnTx/>
                <a:uFillTx/>
                <a:latin typeface="Calibri" panose="020F0502020204030204" pitchFamily="34" charset="0"/>
                <a:ea typeface="Calibri" panose="020F0502020204030204" pitchFamily="34" charset="0"/>
                <a:cs typeface="Times New Roman" panose="02020603050405020304" pitchFamily="18" charset="0"/>
              </a:rPr>
              <a:t>Maintaining a safe working environment post-pandemic</a:t>
            </a:r>
            <a:endParaRPr kumimoji="0" lang="en-IE" sz="1800" b="0" i="0" u="none" strike="noStrike" kern="1200" cap="none" spc="0" normalizeH="0" baseline="0" noProof="0" dirty="0">
              <a:ln>
                <a:noFill/>
              </a:ln>
              <a:solidFill>
                <a:srgbClr val="22505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6" name="TextBox 5">
            <a:extLst>
              <a:ext uri="{FF2B5EF4-FFF2-40B4-BE49-F238E27FC236}">
                <a16:creationId xmlns:a16="http://schemas.microsoft.com/office/drawing/2014/main" id="{902859B8-E36C-492D-8D5E-A44C093B6350}"/>
              </a:ext>
            </a:extLst>
          </p:cNvPr>
          <p:cNvSpPr txBox="1"/>
          <p:nvPr/>
        </p:nvSpPr>
        <p:spPr>
          <a:xfrm>
            <a:off x="266112" y="613864"/>
            <a:ext cx="6518352" cy="1030667"/>
          </a:xfrm>
          <a:prstGeom prst="rect">
            <a:avLst/>
          </a:prstGeom>
          <a:noFill/>
        </p:spPr>
        <p:txBody>
          <a:bodyPr wrap="square" rtlCol="0">
            <a:spAutoFit/>
          </a:bodyPr>
          <a:lstStyle/>
          <a:p>
            <a:pPr>
              <a:lnSpc>
                <a:spcPct val="107000"/>
              </a:lnSpc>
              <a:spcAft>
                <a:spcPts val="800"/>
              </a:spcAft>
            </a:pPr>
            <a:r>
              <a:rPr lang="en-US" sz="1150" dirty="0">
                <a:effectLst/>
                <a:latin typeface="Calibri" panose="020F0502020204030204" pitchFamily="34" charset="0"/>
                <a:ea typeface="Calibri" panose="020F0502020204030204" pitchFamily="34" charset="0"/>
                <a:cs typeface="Times New Roman" panose="02020603050405020304" pitchFamily="18" charset="0"/>
              </a:rPr>
              <a:t>The key recommendation from teachers for a safe working environment is smaller classes to reduce over-crowding (77%). Adequate work space for teachers – as distinct from using the staffroom – is also important (71%) followed by a strong cleaning regime in the school (67%). Improvement to the air conditioning/ventilation systems is also important (58%). Less than half of teachers (43%) stated that their schools had installed HEPA-quality air filters to help prevent the spread of COVID-19. </a:t>
            </a:r>
            <a:endParaRPr lang="en-IE" sz="115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938713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a:xfrm>
            <a:off x="349463" y="4470767"/>
            <a:ext cx="6087377" cy="475664"/>
          </a:xfrm>
        </p:spPr>
        <p:txBody>
          <a:bodyPr>
            <a:noAutofit/>
          </a:bodyPr>
          <a:lstStyle/>
          <a:p>
            <a:r>
              <a:rPr lang="en-IE" sz="1100" b="1" dirty="0"/>
              <a:t>Has your school experienced teacher recruitment difficulties since August 2021?</a:t>
            </a:r>
          </a:p>
          <a:p>
            <a:r>
              <a:rPr lang="en-IE" sz="1100" b="1" dirty="0"/>
              <a:t>Since August 2021, has there been a situation where no teacher applied for an advertised teaching post in your school?</a:t>
            </a:r>
          </a:p>
          <a:p>
            <a:r>
              <a:rPr lang="en-IE" sz="1100" b="1" dirty="0"/>
              <a:t>Does your school currently have unfilled vacancies due to recruitment difficulties?</a:t>
            </a:r>
          </a:p>
        </p:txBody>
      </p:sp>
      <p:sp>
        <p:nvSpPr>
          <p:cNvPr id="3" name="Title 2"/>
          <p:cNvSpPr>
            <a:spLocks noGrp="1"/>
          </p:cNvSpPr>
          <p:nvPr>
            <p:ph type="title"/>
          </p:nvPr>
        </p:nvSpPr>
        <p:spPr>
          <a:xfrm>
            <a:off x="146246" y="523477"/>
            <a:ext cx="2749809" cy="275246"/>
          </a:xfrm>
        </p:spPr>
        <p:txBody>
          <a:bodyPr/>
          <a:lstStyle/>
          <a:p>
            <a:r>
              <a:rPr lang="en-IE" dirty="0">
                <a:solidFill>
                  <a:srgbClr val="22505F"/>
                </a:solidFill>
              </a:rPr>
              <a:t>Principals report recruitment difficulties are widespread - </a:t>
            </a:r>
            <a:br>
              <a:rPr lang="en-IE" dirty="0">
                <a:solidFill>
                  <a:srgbClr val="22505F"/>
                </a:solidFill>
              </a:rPr>
            </a:br>
            <a:r>
              <a:rPr lang="en-IE" dirty="0">
                <a:solidFill>
                  <a:srgbClr val="22505F"/>
                </a:solidFill>
              </a:rPr>
              <a:t>over half of schools currently have unfilled vacancies</a:t>
            </a:r>
          </a:p>
        </p:txBody>
      </p:sp>
      <p:sp>
        <p:nvSpPr>
          <p:cNvPr id="4" name="Text Placeholder 3"/>
          <p:cNvSpPr>
            <a:spLocks noGrp="1"/>
          </p:cNvSpPr>
          <p:nvPr>
            <p:ph type="body" sz="quarter" idx="13"/>
          </p:nvPr>
        </p:nvSpPr>
        <p:spPr>
          <a:xfrm>
            <a:off x="146246" y="890701"/>
            <a:ext cx="1476883" cy="265485"/>
          </a:xfrm>
        </p:spPr>
        <p:txBody>
          <a:bodyPr/>
          <a:lstStyle/>
          <a:p>
            <a:r>
              <a:rPr lang="en-IE" sz="1200" dirty="0"/>
              <a:t>(Base: all principals, n=69)</a:t>
            </a:r>
          </a:p>
        </p:txBody>
      </p:sp>
      <p:graphicFrame>
        <p:nvGraphicFramePr>
          <p:cNvPr id="5" name="Chart 4"/>
          <p:cNvGraphicFramePr/>
          <p:nvPr>
            <p:extLst>
              <p:ext uri="{D42A27DB-BD31-4B8C-83A1-F6EECF244321}">
                <p14:modId xmlns:p14="http://schemas.microsoft.com/office/powerpoint/2010/main" val="2946764394"/>
              </p:ext>
            </p:extLst>
          </p:nvPr>
        </p:nvGraphicFramePr>
        <p:xfrm>
          <a:off x="403020" y="1602419"/>
          <a:ext cx="2629422" cy="2435588"/>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403020" y="1251443"/>
            <a:ext cx="2673472" cy="461665"/>
          </a:xfrm>
          <a:prstGeom prst="rect">
            <a:avLst/>
          </a:prstGeom>
        </p:spPr>
        <p:txBody>
          <a:bodyPr wrap="square">
            <a:spAutoFit/>
          </a:bodyPr>
          <a:lstStyle/>
          <a:p>
            <a:pPr algn="ctr"/>
            <a:r>
              <a:rPr lang="en-GB" sz="1200" b="1" dirty="0">
                <a:solidFill>
                  <a:schemeClr val="tx2"/>
                </a:solidFill>
              </a:rPr>
              <a:t>Experienced teacher recruitment difficulties</a:t>
            </a:r>
            <a:endParaRPr lang="en-IE" sz="1200" b="1" dirty="0">
              <a:solidFill>
                <a:schemeClr val="tx2"/>
              </a:solidFill>
            </a:endParaRPr>
          </a:p>
        </p:txBody>
      </p:sp>
      <p:sp>
        <p:nvSpPr>
          <p:cNvPr id="7" name="TextBox 6">
            <a:extLst>
              <a:ext uri="{FF2B5EF4-FFF2-40B4-BE49-F238E27FC236}">
                <a16:creationId xmlns:a16="http://schemas.microsoft.com/office/drawing/2014/main" id="{E43896D0-3B67-4F8B-BFFC-6E8BA3D8FDD4}"/>
              </a:ext>
            </a:extLst>
          </p:cNvPr>
          <p:cNvSpPr txBox="1"/>
          <p:nvPr/>
        </p:nvSpPr>
        <p:spPr>
          <a:xfrm>
            <a:off x="1623473" y="1978075"/>
            <a:ext cx="1723525" cy="261610"/>
          </a:xfrm>
          <a:prstGeom prst="rect">
            <a:avLst/>
          </a:prstGeom>
          <a:noFill/>
        </p:spPr>
        <p:txBody>
          <a:bodyPr wrap="square" rtlCol="0">
            <a:spAutoFit/>
          </a:bodyPr>
          <a:lstStyle/>
          <a:p>
            <a:pPr algn="r"/>
            <a:r>
              <a:rPr lang="en-GB" sz="1100" dirty="0"/>
              <a:t>Yes – a lot</a:t>
            </a:r>
          </a:p>
        </p:txBody>
      </p:sp>
      <p:sp>
        <p:nvSpPr>
          <p:cNvPr id="8" name="TextBox 7">
            <a:extLst>
              <a:ext uri="{FF2B5EF4-FFF2-40B4-BE49-F238E27FC236}">
                <a16:creationId xmlns:a16="http://schemas.microsoft.com/office/drawing/2014/main" id="{E43896D0-3B67-4F8B-BFFC-6E8BA3D8FDD4}"/>
              </a:ext>
            </a:extLst>
          </p:cNvPr>
          <p:cNvSpPr txBox="1"/>
          <p:nvPr/>
        </p:nvSpPr>
        <p:spPr>
          <a:xfrm>
            <a:off x="146246" y="3494681"/>
            <a:ext cx="1618632" cy="261610"/>
          </a:xfrm>
          <a:prstGeom prst="rect">
            <a:avLst/>
          </a:prstGeom>
          <a:noFill/>
        </p:spPr>
        <p:txBody>
          <a:bodyPr wrap="square" rtlCol="0">
            <a:spAutoFit/>
          </a:bodyPr>
          <a:lstStyle/>
          <a:p>
            <a:r>
              <a:rPr lang="en-GB" sz="1100" dirty="0"/>
              <a:t>Yes – a little</a:t>
            </a:r>
          </a:p>
        </p:txBody>
      </p:sp>
      <p:sp>
        <p:nvSpPr>
          <p:cNvPr id="10" name="Rectangle 9">
            <a:extLst>
              <a:ext uri="{FF2B5EF4-FFF2-40B4-BE49-F238E27FC236}">
                <a16:creationId xmlns:a16="http://schemas.microsoft.com/office/drawing/2014/main" id="{21B10964-CA31-43CE-991B-84D97EA944B2}"/>
              </a:ext>
            </a:extLst>
          </p:cNvPr>
          <p:cNvSpPr/>
          <p:nvPr/>
        </p:nvSpPr>
        <p:spPr>
          <a:xfrm>
            <a:off x="3495500" y="1001423"/>
            <a:ext cx="1922107" cy="646331"/>
          </a:xfrm>
          <a:prstGeom prst="rect">
            <a:avLst/>
          </a:prstGeom>
        </p:spPr>
        <p:txBody>
          <a:bodyPr wrap="square">
            <a:spAutoFit/>
          </a:bodyPr>
          <a:lstStyle/>
          <a:p>
            <a:pPr algn="ctr"/>
            <a:r>
              <a:rPr lang="en-GB" sz="1200" b="1" dirty="0">
                <a:solidFill>
                  <a:schemeClr val="tx2"/>
                </a:solidFill>
              </a:rPr>
              <a:t>A situation where no teacher applied for advertised teaching post</a:t>
            </a:r>
            <a:endParaRPr lang="en-IE" sz="1200" b="1" dirty="0">
              <a:solidFill>
                <a:schemeClr val="tx2"/>
              </a:solidFill>
            </a:endParaRPr>
          </a:p>
        </p:txBody>
      </p:sp>
      <p:sp>
        <p:nvSpPr>
          <p:cNvPr id="11" name="Rectangle 10">
            <a:extLst>
              <a:ext uri="{FF2B5EF4-FFF2-40B4-BE49-F238E27FC236}">
                <a16:creationId xmlns:a16="http://schemas.microsoft.com/office/drawing/2014/main" id="{0BAC3CCF-2682-4B48-B254-A070B699EED7}"/>
              </a:ext>
            </a:extLst>
          </p:cNvPr>
          <p:cNvSpPr/>
          <p:nvPr/>
        </p:nvSpPr>
        <p:spPr>
          <a:xfrm>
            <a:off x="5480627" y="1066777"/>
            <a:ext cx="1922107" cy="461665"/>
          </a:xfrm>
          <a:prstGeom prst="rect">
            <a:avLst/>
          </a:prstGeom>
        </p:spPr>
        <p:txBody>
          <a:bodyPr wrap="square">
            <a:spAutoFit/>
          </a:bodyPr>
          <a:lstStyle/>
          <a:p>
            <a:pPr algn="ctr"/>
            <a:r>
              <a:rPr lang="en-GB" sz="1200" b="1" dirty="0">
                <a:solidFill>
                  <a:schemeClr val="tx2"/>
                </a:solidFill>
              </a:rPr>
              <a:t>Currently have unfilled vacancies</a:t>
            </a:r>
            <a:endParaRPr lang="en-IE" sz="1200" b="1" dirty="0">
              <a:solidFill>
                <a:schemeClr val="tx2"/>
              </a:solidFill>
            </a:endParaRPr>
          </a:p>
        </p:txBody>
      </p:sp>
      <p:sp>
        <p:nvSpPr>
          <p:cNvPr id="12" name="TextBox 11">
            <a:extLst>
              <a:ext uri="{FF2B5EF4-FFF2-40B4-BE49-F238E27FC236}">
                <a16:creationId xmlns:a16="http://schemas.microsoft.com/office/drawing/2014/main" id="{343781ED-0131-479B-B3EC-6EC2C926C152}"/>
              </a:ext>
            </a:extLst>
          </p:cNvPr>
          <p:cNvSpPr txBox="1"/>
          <p:nvPr/>
        </p:nvSpPr>
        <p:spPr>
          <a:xfrm>
            <a:off x="203396" y="2605573"/>
            <a:ext cx="1618632" cy="261610"/>
          </a:xfrm>
          <a:prstGeom prst="rect">
            <a:avLst/>
          </a:prstGeom>
          <a:noFill/>
        </p:spPr>
        <p:txBody>
          <a:bodyPr wrap="square" rtlCol="0">
            <a:spAutoFit/>
          </a:bodyPr>
          <a:lstStyle/>
          <a:p>
            <a:r>
              <a:rPr lang="en-GB" sz="1100" dirty="0"/>
              <a:t>No</a:t>
            </a:r>
          </a:p>
        </p:txBody>
      </p:sp>
      <p:graphicFrame>
        <p:nvGraphicFramePr>
          <p:cNvPr id="13" name="Chart 12">
            <a:extLst>
              <a:ext uri="{FF2B5EF4-FFF2-40B4-BE49-F238E27FC236}">
                <a16:creationId xmlns:a16="http://schemas.microsoft.com/office/drawing/2014/main" id="{7CE336BF-4BE9-44B9-888A-227A250B8E14}"/>
              </a:ext>
            </a:extLst>
          </p:cNvPr>
          <p:cNvGraphicFramePr/>
          <p:nvPr>
            <p:extLst>
              <p:ext uri="{D42A27DB-BD31-4B8C-83A1-F6EECF244321}">
                <p14:modId xmlns:p14="http://schemas.microsoft.com/office/powerpoint/2010/main" val="1704752274"/>
              </p:ext>
            </p:extLst>
          </p:nvPr>
        </p:nvGraphicFramePr>
        <p:xfrm>
          <a:off x="3616302" y="1602419"/>
          <a:ext cx="1723525" cy="2939096"/>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13">
            <a:extLst>
              <a:ext uri="{FF2B5EF4-FFF2-40B4-BE49-F238E27FC236}">
                <a16:creationId xmlns:a16="http://schemas.microsoft.com/office/drawing/2014/main" id="{D0B81AF3-C115-4A1C-A03E-5E3E9051904E}"/>
              </a:ext>
            </a:extLst>
          </p:cNvPr>
          <p:cNvSpPr txBox="1"/>
          <p:nvPr/>
        </p:nvSpPr>
        <p:spPr>
          <a:xfrm>
            <a:off x="3465332" y="2711869"/>
            <a:ext cx="512511" cy="276999"/>
          </a:xfrm>
          <a:prstGeom prst="rect">
            <a:avLst/>
          </a:prstGeom>
          <a:noFill/>
        </p:spPr>
        <p:txBody>
          <a:bodyPr wrap="square" rtlCol="0">
            <a:spAutoFit/>
          </a:bodyPr>
          <a:lstStyle/>
          <a:p>
            <a:pPr algn="r"/>
            <a:r>
              <a:rPr lang="en-GB" sz="1200" dirty="0"/>
              <a:t>Yes</a:t>
            </a:r>
          </a:p>
        </p:txBody>
      </p:sp>
      <p:sp>
        <p:nvSpPr>
          <p:cNvPr id="15" name="TextBox 14">
            <a:extLst>
              <a:ext uri="{FF2B5EF4-FFF2-40B4-BE49-F238E27FC236}">
                <a16:creationId xmlns:a16="http://schemas.microsoft.com/office/drawing/2014/main" id="{85F48717-E8B0-4EB2-AC31-FB1D7EBA75DD}"/>
              </a:ext>
            </a:extLst>
          </p:cNvPr>
          <p:cNvSpPr txBox="1"/>
          <p:nvPr/>
        </p:nvSpPr>
        <p:spPr>
          <a:xfrm>
            <a:off x="3465332" y="4064298"/>
            <a:ext cx="512511" cy="276999"/>
          </a:xfrm>
          <a:prstGeom prst="rect">
            <a:avLst/>
          </a:prstGeom>
          <a:noFill/>
        </p:spPr>
        <p:txBody>
          <a:bodyPr wrap="square" rtlCol="0">
            <a:spAutoFit/>
          </a:bodyPr>
          <a:lstStyle/>
          <a:p>
            <a:pPr algn="r"/>
            <a:r>
              <a:rPr lang="en-GB" sz="1200" dirty="0"/>
              <a:t>No</a:t>
            </a:r>
          </a:p>
        </p:txBody>
      </p:sp>
      <p:graphicFrame>
        <p:nvGraphicFramePr>
          <p:cNvPr id="16" name="Chart 15">
            <a:extLst>
              <a:ext uri="{FF2B5EF4-FFF2-40B4-BE49-F238E27FC236}">
                <a16:creationId xmlns:a16="http://schemas.microsoft.com/office/drawing/2014/main" id="{9853BB07-FF90-4A55-AE5D-3F4F76FB23F2}"/>
              </a:ext>
            </a:extLst>
          </p:cNvPr>
          <p:cNvGraphicFramePr/>
          <p:nvPr>
            <p:extLst>
              <p:ext uri="{D42A27DB-BD31-4B8C-83A1-F6EECF244321}">
                <p14:modId xmlns:p14="http://schemas.microsoft.com/office/powerpoint/2010/main" val="281742798"/>
              </p:ext>
            </p:extLst>
          </p:nvPr>
        </p:nvGraphicFramePr>
        <p:xfrm>
          <a:off x="5609111" y="1602419"/>
          <a:ext cx="1723525" cy="2939096"/>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16">
            <a:extLst>
              <a:ext uri="{FF2B5EF4-FFF2-40B4-BE49-F238E27FC236}">
                <a16:creationId xmlns:a16="http://schemas.microsoft.com/office/drawing/2014/main" id="{C61E5111-F14B-463C-9774-9808CFFF7720}"/>
              </a:ext>
            </a:extLst>
          </p:cNvPr>
          <p:cNvSpPr txBox="1"/>
          <p:nvPr/>
        </p:nvSpPr>
        <p:spPr>
          <a:xfrm>
            <a:off x="5458141" y="2303187"/>
            <a:ext cx="512511" cy="276999"/>
          </a:xfrm>
          <a:prstGeom prst="rect">
            <a:avLst/>
          </a:prstGeom>
          <a:noFill/>
        </p:spPr>
        <p:txBody>
          <a:bodyPr wrap="square" rtlCol="0">
            <a:spAutoFit/>
          </a:bodyPr>
          <a:lstStyle/>
          <a:p>
            <a:pPr algn="r"/>
            <a:r>
              <a:rPr lang="en-GB" sz="1200" dirty="0"/>
              <a:t>Yes</a:t>
            </a:r>
          </a:p>
        </p:txBody>
      </p:sp>
      <p:sp>
        <p:nvSpPr>
          <p:cNvPr id="18" name="TextBox 17">
            <a:extLst>
              <a:ext uri="{FF2B5EF4-FFF2-40B4-BE49-F238E27FC236}">
                <a16:creationId xmlns:a16="http://schemas.microsoft.com/office/drawing/2014/main" id="{932029C2-2E36-4B29-91BD-8CBAD76D2432}"/>
              </a:ext>
            </a:extLst>
          </p:cNvPr>
          <p:cNvSpPr txBox="1"/>
          <p:nvPr/>
        </p:nvSpPr>
        <p:spPr>
          <a:xfrm>
            <a:off x="5458141" y="3655616"/>
            <a:ext cx="512511" cy="276999"/>
          </a:xfrm>
          <a:prstGeom prst="rect">
            <a:avLst/>
          </a:prstGeom>
          <a:noFill/>
        </p:spPr>
        <p:txBody>
          <a:bodyPr wrap="square" rtlCol="0">
            <a:spAutoFit/>
          </a:bodyPr>
          <a:lstStyle/>
          <a:p>
            <a:pPr algn="r"/>
            <a:r>
              <a:rPr lang="en-GB" sz="1200" dirty="0"/>
              <a:t>No</a:t>
            </a:r>
          </a:p>
        </p:txBody>
      </p:sp>
      <p:sp>
        <p:nvSpPr>
          <p:cNvPr id="21" name="TextBox 20">
            <a:extLst>
              <a:ext uri="{FF2B5EF4-FFF2-40B4-BE49-F238E27FC236}">
                <a16:creationId xmlns:a16="http://schemas.microsoft.com/office/drawing/2014/main" id="{896E98F3-E6DA-4C4A-96BB-7299C60F584C}"/>
              </a:ext>
            </a:extLst>
          </p:cNvPr>
          <p:cNvSpPr txBox="1"/>
          <p:nvPr/>
        </p:nvSpPr>
        <p:spPr>
          <a:xfrm>
            <a:off x="146246" y="-3724"/>
            <a:ext cx="3788684" cy="461665"/>
          </a:xfrm>
          <a:prstGeom prst="rect">
            <a:avLst/>
          </a:prstGeom>
          <a:noFill/>
        </p:spPr>
        <p:txBody>
          <a:bodyPr wrap="square">
            <a:spAutoFit/>
          </a:bodyPr>
          <a:lstStyle/>
          <a:p>
            <a:r>
              <a:rPr kumimoji="0" lang="en-IE" sz="2400" b="1" i="0" u="none" strike="noStrike" kern="1200" cap="none" spc="0" normalizeH="0" baseline="0" noProof="0" dirty="0">
                <a:ln>
                  <a:noFill/>
                </a:ln>
                <a:solidFill>
                  <a:srgbClr val="532E60"/>
                </a:solidFill>
                <a:effectLst/>
                <a:uLnTx/>
                <a:uFillTx/>
                <a:latin typeface="Calibri" panose="020F0502020204030204"/>
                <a:ea typeface="+mj-ea"/>
                <a:cs typeface="+mj-cs"/>
              </a:rPr>
              <a:t>Teacher Recruitment</a:t>
            </a:r>
            <a:endParaRPr lang="en-IE" dirty="0"/>
          </a:p>
        </p:txBody>
      </p:sp>
    </p:spTree>
    <p:extLst>
      <p:ext uri="{BB962C8B-B14F-4D97-AF65-F5344CB8AC3E}">
        <p14:creationId xmlns:p14="http://schemas.microsoft.com/office/powerpoint/2010/main" val="15664234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p:txBody>
          <a:bodyPr>
            <a:normAutofit/>
          </a:bodyPr>
          <a:lstStyle/>
          <a:p>
            <a:r>
              <a:rPr lang="en-IE" sz="1600" b="1" dirty="0"/>
              <a:t>In your opinion, which of the following, if any, are the primary causes of teacher recruitment difficulties at present?</a:t>
            </a:r>
          </a:p>
        </p:txBody>
      </p:sp>
      <p:sp>
        <p:nvSpPr>
          <p:cNvPr id="3" name="Title 2"/>
          <p:cNvSpPr>
            <a:spLocks noGrp="1"/>
          </p:cNvSpPr>
          <p:nvPr>
            <p:ph type="title"/>
          </p:nvPr>
        </p:nvSpPr>
        <p:spPr>
          <a:xfrm>
            <a:off x="146246" y="230887"/>
            <a:ext cx="2749809" cy="275246"/>
          </a:xfrm>
        </p:spPr>
        <p:txBody>
          <a:bodyPr/>
          <a:lstStyle/>
          <a:p>
            <a:r>
              <a:rPr lang="en-IE" dirty="0"/>
              <a:t>Lack of graduate teachers in certain subjects identified as a key reason for</a:t>
            </a:r>
            <a:br>
              <a:rPr lang="en-IE" dirty="0"/>
            </a:br>
            <a:r>
              <a:rPr lang="en-IE" dirty="0"/>
              <a:t>supply difficulties</a:t>
            </a:r>
          </a:p>
        </p:txBody>
      </p:sp>
      <p:sp>
        <p:nvSpPr>
          <p:cNvPr id="5" name="Rectangle 4"/>
          <p:cNvSpPr/>
          <p:nvPr/>
        </p:nvSpPr>
        <p:spPr>
          <a:xfrm>
            <a:off x="2056376" y="754757"/>
            <a:ext cx="3919745" cy="276999"/>
          </a:xfrm>
          <a:prstGeom prst="rect">
            <a:avLst/>
          </a:prstGeom>
        </p:spPr>
        <p:txBody>
          <a:bodyPr wrap="square">
            <a:spAutoFit/>
          </a:bodyPr>
          <a:lstStyle/>
          <a:p>
            <a:pPr algn="ctr"/>
            <a:r>
              <a:rPr lang="en-IE" sz="1200" b="1" dirty="0">
                <a:solidFill>
                  <a:schemeClr val="tx2"/>
                </a:solidFill>
              </a:rPr>
              <a:t>Primary causes of teacher recruitment difficulties</a:t>
            </a:r>
          </a:p>
        </p:txBody>
      </p:sp>
      <p:graphicFrame>
        <p:nvGraphicFramePr>
          <p:cNvPr id="9" name="Chart 8"/>
          <p:cNvGraphicFramePr/>
          <p:nvPr>
            <p:extLst>
              <p:ext uri="{D42A27DB-BD31-4B8C-83A1-F6EECF244321}">
                <p14:modId xmlns:p14="http://schemas.microsoft.com/office/powerpoint/2010/main" val="219655299"/>
              </p:ext>
            </p:extLst>
          </p:nvPr>
        </p:nvGraphicFramePr>
        <p:xfrm>
          <a:off x="3878118" y="1128116"/>
          <a:ext cx="3366762" cy="346521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4196343123"/>
              </p:ext>
            </p:extLst>
          </p:nvPr>
        </p:nvGraphicFramePr>
        <p:xfrm>
          <a:off x="276785" y="1261016"/>
          <a:ext cx="3674011" cy="3203928"/>
        </p:xfrm>
        <a:graphic>
          <a:graphicData uri="http://schemas.openxmlformats.org/drawingml/2006/table">
            <a:tbl>
              <a:tblPr>
                <a:tableStyleId>{2D5ABB26-0587-4C30-8999-92F81FD0307C}</a:tableStyleId>
              </a:tblPr>
              <a:tblGrid>
                <a:gridCol w="3674011">
                  <a:extLst>
                    <a:ext uri="{9D8B030D-6E8A-4147-A177-3AD203B41FA5}">
                      <a16:colId xmlns:a16="http://schemas.microsoft.com/office/drawing/2014/main" val="20000"/>
                    </a:ext>
                  </a:extLst>
                </a:gridCol>
              </a:tblGrid>
              <a:tr h="355960">
                <a:tc>
                  <a:txBody>
                    <a:bodyPr/>
                    <a:lstStyle/>
                    <a:p>
                      <a:pPr algn="r" fontAlgn="ctr"/>
                      <a:r>
                        <a:rPr lang="en-IE" sz="900" u="none" strike="noStrike" kern="1200" dirty="0">
                          <a:solidFill>
                            <a:schemeClr val="tx1"/>
                          </a:solidFill>
                          <a:effectLst/>
                          <a:latin typeface="+mn-lt"/>
                          <a:ea typeface="+mn-ea"/>
                          <a:cs typeface="+mn-cs"/>
                        </a:rPr>
                        <a:t>Not enough teachers graduating in certain subject areas</a:t>
                      </a:r>
                    </a:p>
                  </a:txBody>
                  <a:tcPr marL="9525" marR="9525" marT="9525" marB="0" anchor="ctr"/>
                </a:tc>
                <a:extLst>
                  <a:ext uri="{0D108BD9-81ED-4DB2-BD59-A6C34878D82A}">
                    <a16:rowId xmlns:a16="http://schemas.microsoft.com/office/drawing/2014/main" val="10000"/>
                  </a:ext>
                </a:extLst>
              </a:tr>
              <a:tr h="355960">
                <a:tc>
                  <a:txBody>
                    <a:bodyPr/>
                    <a:lstStyle/>
                    <a:p>
                      <a:pPr algn="r" fontAlgn="ctr"/>
                      <a:r>
                        <a:rPr lang="en-IE" sz="900" u="none" strike="noStrike" kern="1200">
                          <a:solidFill>
                            <a:schemeClr val="tx1"/>
                          </a:solidFill>
                          <a:effectLst/>
                          <a:latin typeface="+mn-lt"/>
                          <a:ea typeface="+mn-ea"/>
                          <a:cs typeface="+mn-cs"/>
                        </a:rPr>
                        <a:t>Cost of 2-year PME is discouraging graduates to enter the teaching profession</a:t>
                      </a:r>
                    </a:p>
                  </a:txBody>
                  <a:tcPr marL="9525" marR="9525" marT="9525" marB="0" anchor="ctr"/>
                </a:tc>
                <a:extLst>
                  <a:ext uri="{0D108BD9-81ED-4DB2-BD59-A6C34878D82A}">
                    <a16:rowId xmlns:a16="http://schemas.microsoft.com/office/drawing/2014/main" val="10001"/>
                  </a:ext>
                </a:extLst>
              </a:tr>
              <a:tr h="355960">
                <a:tc>
                  <a:txBody>
                    <a:bodyPr/>
                    <a:lstStyle/>
                    <a:p>
                      <a:pPr algn="r" fontAlgn="ctr"/>
                      <a:r>
                        <a:rPr lang="en-IE" sz="900" u="none" strike="noStrike" kern="1200">
                          <a:solidFill>
                            <a:schemeClr val="tx1"/>
                          </a:solidFill>
                          <a:effectLst/>
                          <a:latin typeface="+mn-lt"/>
                          <a:ea typeface="+mn-ea"/>
                          <a:cs typeface="+mn-cs"/>
                        </a:rPr>
                        <a:t>Teaching as a career is not sufficiently attractive anymore</a:t>
                      </a:r>
                    </a:p>
                  </a:txBody>
                  <a:tcPr marL="9525" marR="9525" marT="9525" marB="0" anchor="ctr"/>
                </a:tc>
                <a:extLst>
                  <a:ext uri="{0D108BD9-81ED-4DB2-BD59-A6C34878D82A}">
                    <a16:rowId xmlns:a16="http://schemas.microsoft.com/office/drawing/2014/main" val="10002"/>
                  </a:ext>
                </a:extLst>
              </a:tr>
              <a:tr h="355960">
                <a:tc>
                  <a:txBody>
                    <a:bodyPr/>
                    <a:lstStyle/>
                    <a:p>
                      <a:pPr algn="r" fontAlgn="ctr"/>
                      <a:r>
                        <a:rPr lang="en-GB" sz="900" u="none" strike="noStrike" kern="1200">
                          <a:solidFill>
                            <a:schemeClr val="tx1"/>
                          </a:solidFill>
                          <a:effectLst/>
                          <a:latin typeface="+mn-lt"/>
                          <a:ea typeface="+mn-ea"/>
                          <a:cs typeface="+mn-cs"/>
                        </a:rPr>
                        <a:t>Unequal pay </a:t>
                      </a:r>
                    </a:p>
                  </a:txBody>
                  <a:tcPr marL="9525" marR="9525" marT="9525" marB="0" anchor="ctr"/>
                </a:tc>
                <a:extLst>
                  <a:ext uri="{0D108BD9-81ED-4DB2-BD59-A6C34878D82A}">
                    <a16:rowId xmlns:a16="http://schemas.microsoft.com/office/drawing/2014/main" val="10003"/>
                  </a:ext>
                </a:extLst>
              </a:tr>
              <a:tr h="355960">
                <a:tc>
                  <a:txBody>
                    <a:bodyPr/>
                    <a:lstStyle/>
                    <a:p>
                      <a:pPr algn="r" fontAlgn="ctr"/>
                      <a:r>
                        <a:rPr lang="en-IE" sz="900" u="none" strike="noStrike" kern="1200">
                          <a:solidFill>
                            <a:schemeClr val="tx1"/>
                          </a:solidFill>
                          <a:effectLst/>
                          <a:latin typeface="+mn-lt"/>
                          <a:ea typeface="+mn-ea"/>
                          <a:cs typeface="+mn-cs"/>
                        </a:rPr>
                        <a:t>Qualified teachers are moving out of teaching into other careers</a:t>
                      </a:r>
                    </a:p>
                  </a:txBody>
                  <a:tcPr marL="9525" marR="9525" marT="9525" marB="0" anchor="ctr"/>
                </a:tc>
                <a:extLst>
                  <a:ext uri="{0D108BD9-81ED-4DB2-BD59-A6C34878D82A}">
                    <a16:rowId xmlns:a16="http://schemas.microsoft.com/office/drawing/2014/main" val="10004"/>
                  </a:ext>
                </a:extLst>
              </a:tr>
              <a:tr h="355960">
                <a:tc>
                  <a:txBody>
                    <a:bodyPr/>
                    <a:lstStyle/>
                    <a:p>
                      <a:pPr algn="r" fontAlgn="ctr"/>
                      <a:r>
                        <a:rPr lang="en-IE" sz="900" u="none" strike="noStrike" kern="1200" dirty="0">
                          <a:solidFill>
                            <a:schemeClr val="tx1"/>
                          </a:solidFill>
                          <a:effectLst/>
                          <a:latin typeface="+mn-lt"/>
                          <a:ea typeface="+mn-ea"/>
                          <a:cs typeface="+mn-cs"/>
                        </a:rPr>
                        <a:t>Cost of local accommodation is a deterrent to working in my school</a:t>
                      </a:r>
                    </a:p>
                  </a:txBody>
                  <a:tcPr marL="9525" marR="9525" marT="9525" marB="0" anchor="ctr"/>
                </a:tc>
                <a:extLst>
                  <a:ext uri="{0D108BD9-81ED-4DB2-BD59-A6C34878D82A}">
                    <a16:rowId xmlns:a16="http://schemas.microsoft.com/office/drawing/2014/main" val="10005"/>
                  </a:ext>
                </a:extLst>
              </a:tr>
              <a:tr h="356104">
                <a:tc>
                  <a:txBody>
                    <a:bodyPr/>
                    <a:lstStyle/>
                    <a:p>
                      <a:pPr algn="r" fontAlgn="ctr"/>
                      <a:r>
                        <a:rPr lang="en-IE" sz="900" u="none" strike="noStrike" kern="1200">
                          <a:solidFill>
                            <a:schemeClr val="tx1"/>
                          </a:solidFill>
                          <a:effectLst/>
                          <a:latin typeface="+mn-lt"/>
                          <a:ea typeface="+mn-ea"/>
                          <a:cs typeface="+mn-cs"/>
                        </a:rPr>
                        <a:t>Workload and intensification of teachers’ work </a:t>
                      </a:r>
                    </a:p>
                  </a:txBody>
                  <a:tcPr marL="9525" marR="9525" marT="9525" marB="0" anchor="ctr"/>
                </a:tc>
                <a:extLst>
                  <a:ext uri="{0D108BD9-81ED-4DB2-BD59-A6C34878D82A}">
                    <a16:rowId xmlns:a16="http://schemas.microsoft.com/office/drawing/2014/main" val="10006"/>
                  </a:ext>
                </a:extLst>
              </a:tr>
              <a:tr h="356104">
                <a:tc>
                  <a:txBody>
                    <a:bodyPr/>
                    <a:lstStyle/>
                    <a:p>
                      <a:pPr algn="r" fontAlgn="ctr"/>
                      <a:r>
                        <a:rPr lang="en-IE" sz="900" u="none" strike="noStrike" kern="1200" dirty="0">
                          <a:solidFill>
                            <a:schemeClr val="tx1"/>
                          </a:solidFill>
                          <a:effectLst/>
                          <a:latin typeface="+mn-lt"/>
                          <a:ea typeface="+mn-ea"/>
                          <a:cs typeface="+mn-cs"/>
                        </a:rPr>
                        <a:t>Not enough teachers qualified to teach in Irish-medium schools</a:t>
                      </a:r>
                    </a:p>
                  </a:txBody>
                  <a:tcPr marL="9525" marR="9525" marT="9525" marB="0" anchor="ctr"/>
                </a:tc>
                <a:extLst>
                  <a:ext uri="{0D108BD9-81ED-4DB2-BD59-A6C34878D82A}">
                    <a16:rowId xmlns:a16="http://schemas.microsoft.com/office/drawing/2014/main" val="10007"/>
                  </a:ext>
                </a:extLst>
              </a:tr>
              <a:tr h="355960">
                <a:tc>
                  <a:txBody>
                    <a:bodyPr/>
                    <a:lstStyle/>
                    <a:p>
                      <a:pPr algn="r" fontAlgn="ctr"/>
                      <a:r>
                        <a:rPr lang="en-GB" sz="900" u="none" strike="noStrike" kern="1200" dirty="0">
                          <a:solidFill>
                            <a:schemeClr val="tx1"/>
                          </a:solidFill>
                          <a:effectLst/>
                          <a:latin typeface="+mn-lt"/>
                          <a:ea typeface="+mn-ea"/>
                          <a:cs typeface="+mn-cs"/>
                        </a:rPr>
                        <a:t>Other</a:t>
                      </a:r>
                    </a:p>
                  </a:txBody>
                  <a:tcPr marL="9525" marR="9525" marT="9525" marB="0" anchor="ctr"/>
                </a:tc>
                <a:extLst>
                  <a:ext uri="{0D108BD9-81ED-4DB2-BD59-A6C34878D82A}">
                    <a16:rowId xmlns:a16="http://schemas.microsoft.com/office/drawing/2014/main" val="10008"/>
                  </a:ext>
                </a:extLst>
              </a:tr>
            </a:tbl>
          </a:graphicData>
        </a:graphic>
      </p:graphicFrame>
      <p:sp>
        <p:nvSpPr>
          <p:cNvPr id="11" name="Text Placeholder 3">
            <a:extLst>
              <a:ext uri="{FF2B5EF4-FFF2-40B4-BE49-F238E27FC236}">
                <a16:creationId xmlns:a16="http://schemas.microsoft.com/office/drawing/2014/main" id="{9CC9FAB1-7848-4398-BF9B-B83D09B85C3B}"/>
              </a:ext>
            </a:extLst>
          </p:cNvPr>
          <p:cNvSpPr>
            <a:spLocks noGrp="1"/>
          </p:cNvSpPr>
          <p:nvPr>
            <p:ph type="body" sz="quarter" idx="13"/>
          </p:nvPr>
        </p:nvSpPr>
        <p:spPr>
          <a:xfrm>
            <a:off x="146246" y="563798"/>
            <a:ext cx="1476883" cy="265485"/>
          </a:xfrm>
        </p:spPr>
        <p:txBody>
          <a:bodyPr/>
          <a:lstStyle/>
          <a:p>
            <a:r>
              <a:rPr lang="en-IE" sz="1200" dirty="0"/>
              <a:t>(Base: all principals, n=69)</a:t>
            </a:r>
          </a:p>
        </p:txBody>
      </p:sp>
    </p:spTree>
    <p:extLst>
      <p:ext uri="{BB962C8B-B14F-4D97-AF65-F5344CB8AC3E}">
        <p14:creationId xmlns:p14="http://schemas.microsoft.com/office/powerpoint/2010/main" val="21561890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p:txBody>
          <a:bodyPr>
            <a:noAutofit/>
          </a:bodyPr>
          <a:lstStyle/>
          <a:p>
            <a:pPr lvl="0" defTabSz="730240"/>
            <a:r>
              <a:rPr lang="en-IE" sz="1000" b="1" dirty="0">
                <a:solidFill>
                  <a:srgbClr val="22505F"/>
                </a:solidFill>
                <a:latin typeface="Calibri" panose="020F0502020204030204" pitchFamily="34" charset="0"/>
                <a:cs typeface="Times New Roman" panose="02020603050405020304" pitchFamily="18" charset="0"/>
              </a:rPr>
              <a:t>Since August 2021, has there been a situation where no substitute teacher/s was available to provide substitute teaching for absent teacher/s?</a:t>
            </a:r>
          </a:p>
          <a:p>
            <a:pPr lvl="0" defTabSz="730240"/>
            <a:r>
              <a:rPr lang="en-IE" sz="1000" b="1" dirty="0">
                <a:solidFill>
                  <a:srgbClr val="22505F"/>
                </a:solidFill>
                <a:latin typeface="Calibri" panose="020F0502020204030204" pitchFamily="34" charset="0"/>
                <a:cs typeface="Times New Roman" panose="02020603050405020304" pitchFamily="18" charset="0"/>
              </a:rPr>
              <a:t>Please select from the list below how you have managed without substitute teachers / supervisors? </a:t>
            </a:r>
          </a:p>
        </p:txBody>
      </p:sp>
      <p:sp>
        <p:nvSpPr>
          <p:cNvPr id="3" name="Title 2"/>
          <p:cNvSpPr>
            <a:spLocks noGrp="1"/>
          </p:cNvSpPr>
          <p:nvPr>
            <p:ph type="title"/>
          </p:nvPr>
        </p:nvSpPr>
        <p:spPr>
          <a:xfrm>
            <a:off x="146246" y="204341"/>
            <a:ext cx="2749809" cy="275246"/>
          </a:xfrm>
        </p:spPr>
        <p:txBody>
          <a:bodyPr/>
          <a:lstStyle/>
          <a:p>
            <a:r>
              <a:rPr lang="en-IE" dirty="0"/>
              <a:t>Most principals have had situations with no substitute available, with a range</a:t>
            </a:r>
            <a:br>
              <a:rPr lang="en-IE" dirty="0"/>
            </a:br>
            <a:r>
              <a:rPr lang="en-IE" dirty="0"/>
              <a:t>of solutions being implemented</a:t>
            </a:r>
          </a:p>
        </p:txBody>
      </p:sp>
      <p:sp>
        <p:nvSpPr>
          <p:cNvPr id="23" name="Text Placeholder 3">
            <a:extLst>
              <a:ext uri="{FF2B5EF4-FFF2-40B4-BE49-F238E27FC236}">
                <a16:creationId xmlns:a16="http://schemas.microsoft.com/office/drawing/2014/main" id="{07D63BAD-DDAB-412E-9591-53CA7E732674}"/>
              </a:ext>
            </a:extLst>
          </p:cNvPr>
          <p:cNvSpPr>
            <a:spLocks noGrp="1"/>
          </p:cNvSpPr>
          <p:nvPr>
            <p:ph type="body" sz="quarter" idx="13"/>
          </p:nvPr>
        </p:nvSpPr>
        <p:spPr>
          <a:xfrm>
            <a:off x="146246" y="519130"/>
            <a:ext cx="1476883" cy="265485"/>
          </a:xfrm>
        </p:spPr>
        <p:txBody>
          <a:bodyPr/>
          <a:lstStyle/>
          <a:p>
            <a:r>
              <a:rPr lang="en-IE" sz="1200" dirty="0"/>
              <a:t>(Base: all principals, n=69)</a:t>
            </a:r>
          </a:p>
        </p:txBody>
      </p:sp>
      <p:sp>
        <p:nvSpPr>
          <p:cNvPr id="24" name="Rectangle 23">
            <a:extLst>
              <a:ext uri="{FF2B5EF4-FFF2-40B4-BE49-F238E27FC236}">
                <a16:creationId xmlns:a16="http://schemas.microsoft.com/office/drawing/2014/main" id="{3831AFB1-9007-493A-8760-5F85E98857EC}"/>
              </a:ext>
            </a:extLst>
          </p:cNvPr>
          <p:cNvSpPr/>
          <p:nvPr/>
        </p:nvSpPr>
        <p:spPr>
          <a:xfrm>
            <a:off x="409879" y="842078"/>
            <a:ext cx="2323702" cy="461665"/>
          </a:xfrm>
          <a:prstGeom prst="rect">
            <a:avLst/>
          </a:prstGeom>
        </p:spPr>
        <p:txBody>
          <a:bodyPr wrap="square">
            <a:spAutoFit/>
          </a:bodyPr>
          <a:lstStyle/>
          <a:p>
            <a:pPr algn="ctr"/>
            <a:r>
              <a:rPr lang="en-IE" sz="1200" b="1" dirty="0">
                <a:solidFill>
                  <a:schemeClr val="tx2"/>
                </a:solidFill>
              </a:rPr>
              <a:t>Situation where no substitute teacher/s was available</a:t>
            </a:r>
          </a:p>
        </p:txBody>
      </p:sp>
      <p:sp>
        <p:nvSpPr>
          <p:cNvPr id="25" name="Rectangle 24">
            <a:extLst>
              <a:ext uri="{FF2B5EF4-FFF2-40B4-BE49-F238E27FC236}">
                <a16:creationId xmlns:a16="http://schemas.microsoft.com/office/drawing/2014/main" id="{D9C724DB-A760-456C-B68D-265C0A68A612}"/>
              </a:ext>
            </a:extLst>
          </p:cNvPr>
          <p:cNvSpPr/>
          <p:nvPr/>
        </p:nvSpPr>
        <p:spPr>
          <a:xfrm>
            <a:off x="3901073" y="816064"/>
            <a:ext cx="2323702" cy="461665"/>
          </a:xfrm>
          <a:prstGeom prst="rect">
            <a:avLst/>
          </a:prstGeom>
        </p:spPr>
        <p:txBody>
          <a:bodyPr wrap="square">
            <a:spAutoFit/>
          </a:bodyPr>
          <a:lstStyle/>
          <a:p>
            <a:pPr algn="ctr"/>
            <a:r>
              <a:rPr lang="en-IE" sz="1200" b="1" dirty="0">
                <a:solidFill>
                  <a:schemeClr val="tx2"/>
                </a:solidFill>
              </a:rPr>
              <a:t>How principals managed without substitute teachers / supervisors</a:t>
            </a:r>
          </a:p>
        </p:txBody>
      </p:sp>
      <p:graphicFrame>
        <p:nvGraphicFramePr>
          <p:cNvPr id="17" name="Chart 16">
            <a:extLst>
              <a:ext uri="{FF2B5EF4-FFF2-40B4-BE49-F238E27FC236}">
                <a16:creationId xmlns:a16="http://schemas.microsoft.com/office/drawing/2014/main" id="{A01C7CED-7207-4800-A4A8-B07363BF0627}"/>
              </a:ext>
            </a:extLst>
          </p:cNvPr>
          <p:cNvGraphicFramePr/>
          <p:nvPr>
            <p:extLst>
              <p:ext uri="{D42A27DB-BD31-4B8C-83A1-F6EECF244321}">
                <p14:modId xmlns:p14="http://schemas.microsoft.com/office/powerpoint/2010/main" val="1682743856"/>
              </p:ext>
            </p:extLst>
          </p:nvPr>
        </p:nvGraphicFramePr>
        <p:xfrm>
          <a:off x="592983" y="1365826"/>
          <a:ext cx="1723525" cy="2939096"/>
        </p:xfrm>
        <a:graphic>
          <a:graphicData uri="http://schemas.openxmlformats.org/drawingml/2006/chart">
            <c:chart xmlns:c="http://schemas.openxmlformats.org/drawingml/2006/chart" xmlns:r="http://schemas.openxmlformats.org/officeDocument/2006/relationships" r:id="rId2"/>
          </a:graphicData>
        </a:graphic>
      </p:graphicFrame>
      <p:sp>
        <p:nvSpPr>
          <p:cNvPr id="18" name="TextBox 17">
            <a:extLst>
              <a:ext uri="{FF2B5EF4-FFF2-40B4-BE49-F238E27FC236}">
                <a16:creationId xmlns:a16="http://schemas.microsoft.com/office/drawing/2014/main" id="{5DD74E06-8913-4437-A3BC-69F955EC3D02}"/>
              </a:ext>
            </a:extLst>
          </p:cNvPr>
          <p:cNvSpPr txBox="1"/>
          <p:nvPr/>
        </p:nvSpPr>
        <p:spPr>
          <a:xfrm>
            <a:off x="442013" y="2528248"/>
            <a:ext cx="512511" cy="276999"/>
          </a:xfrm>
          <a:prstGeom prst="rect">
            <a:avLst/>
          </a:prstGeom>
          <a:noFill/>
        </p:spPr>
        <p:txBody>
          <a:bodyPr wrap="square" rtlCol="0">
            <a:spAutoFit/>
          </a:bodyPr>
          <a:lstStyle/>
          <a:p>
            <a:pPr algn="r"/>
            <a:r>
              <a:rPr lang="en-GB" sz="1200" dirty="0"/>
              <a:t>Yes</a:t>
            </a:r>
          </a:p>
        </p:txBody>
      </p:sp>
      <p:sp>
        <p:nvSpPr>
          <p:cNvPr id="21" name="TextBox 20">
            <a:extLst>
              <a:ext uri="{FF2B5EF4-FFF2-40B4-BE49-F238E27FC236}">
                <a16:creationId xmlns:a16="http://schemas.microsoft.com/office/drawing/2014/main" id="{83CE204A-A4AC-43C5-B75B-3B096B8758BD}"/>
              </a:ext>
            </a:extLst>
          </p:cNvPr>
          <p:cNvSpPr txBox="1"/>
          <p:nvPr/>
        </p:nvSpPr>
        <p:spPr>
          <a:xfrm>
            <a:off x="442013" y="3880677"/>
            <a:ext cx="512511" cy="276999"/>
          </a:xfrm>
          <a:prstGeom prst="rect">
            <a:avLst/>
          </a:prstGeom>
          <a:noFill/>
        </p:spPr>
        <p:txBody>
          <a:bodyPr wrap="square" rtlCol="0">
            <a:spAutoFit/>
          </a:bodyPr>
          <a:lstStyle/>
          <a:p>
            <a:pPr algn="r"/>
            <a:r>
              <a:rPr lang="en-GB" sz="1200" dirty="0"/>
              <a:t>No</a:t>
            </a:r>
          </a:p>
        </p:txBody>
      </p:sp>
      <p:graphicFrame>
        <p:nvGraphicFramePr>
          <p:cNvPr id="7" name="Chart 6">
            <a:extLst>
              <a:ext uri="{FF2B5EF4-FFF2-40B4-BE49-F238E27FC236}">
                <a16:creationId xmlns:a16="http://schemas.microsoft.com/office/drawing/2014/main" id="{E80DB09D-5562-445E-880C-01EF4429898D}"/>
              </a:ext>
            </a:extLst>
          </p:cNvPr>
          <p:cNvGraphicFramePr/>
          <p:nvPr>
            <p:extLst>
              <p:ext uri="{D42A27DB-BD31-4B8C-83A1-F6EECF244321}">
                <p14:modId xmlns:p14="http://schemas.microsoft.com/office/powerpoint/2010/main" val="600247978"/>
              </p:ext>
            </p:extLst>
          </p:nvPr>
        </p:nvGraphicFramePr>
        <p:xfrm>
          <a:off x="4861031" y="1202061"/>
          <a:ext cx="2437840" cy="292937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Table 7">
            <a:extLst>
              <a:ext uri="{FF2B5EF4-FFF2-40B4-BE49-F238E27FC236}">
                <a16:creationId xmlns:a16="http://schemas.microsoft.com/office/drawing/2014/main" id="{FE7B1D7E-1135-4291-9532-B923326E785D}"/>
              </a:ext>
            </a:extLst>
          </p:cNvPr>
          <p:cNvGraphicFramePr>
            <a:graphicFrameLocks noGrp="1"/>
          </p:cNvGraphicFramePr>
          <p:nvPr>
            <p:extLst>
              <p:ext uri="{D42A27DB-BD31-4B8C-83A1-F6EECF244321}">
                <p14:modId xmlns:p14="http://schemas.microsoft.com/office/powerpoint/2010/main" val="3947480976"/>
              </p:ext>
            </p:extLst>
          </p:nvPr>
        </p:nvGraphicFramePr>
        <p:xfrm>
          <a:off x="2526046" y="1327330"/>
          <a:ext cx="2437840" cy="2687975"/>
        </p:xfrm>
        <a:graphic>
          <a:graphicData uri="http://schemas.openxmlformats.org/drawingml/2006/table">
            <a:tbl>
              <a:tblPr>
                <a:tableStyleId>{2D5ABB26-0587-4C30-8999-92F81FD0307C}</a:tableStyleId>
              </a:tblPr>
              <a:tblGrid>
                <a:gridCol w="2437840">
                  <a:extLst>
                    <a:ext uri="{9D8B030D-6E8A-4147-A177-3AD203B41FA5}">
                      <a16:colId xmlns:a16="http://schemas.microsoft.com/office/drawing/2014/main" val="362681401"/>
                    </a:ext>
                  </a:extLst>
                </a:gridCol>
              </a:tblGrid>
              <a:tr h="537595">
                <a:tc>
                  <a:txBody>
                    <a:bodyPr/>
                    <a:lstStyle/>
                    <a:p>
                      <a:pPr algn="r" fontAlgn="ctr"/>
                      <a:r>
                        <a:rPr lang="en-IE" sz="1100" u="none" strike="noStrike" dirty="0">
                          <a:effectLst/>
                        </a:rPr>
                        <a:t>Principal/Deputy Principal stood in</a:t>
                      </a:r>
                      <a:endParaRPr lang="en-IE" sz="11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161980726"/>
                  </a:ext>
                </a:extLst>
              </a:tr>
              <a:tr h="537595">
                <a:tc>
                  <a:txBody>
                    <a:bodyPr/>
                    <a:lstStyle/>
                    <a:p>
                      <a:pPr algn="r" fontAlgn="ctr"/>
                      <a:r>
                        <a:rPr lang="en-IE" sz="1100" u="none" strike="noStrike" dirty="0">
                          <a:effectLst/>
                        </a:rPr>
                        <a:t>Student teacher/s paid to provide cover</a:t>
                      </a:r>
                      <a:endParaRPr lang="en-IE" sz="11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765360542"/>
                  </a:ext>
                </a:extLst>
              </a:tr>
              <a:tr h="537595">
                <a:tc>
                  <a:txBody>
                    <a:bodyPr/>
                    <a:lstStyle/>
                    <a:p>
                      <a:pPr algn="r" fontAlgn="ctr"/>
                      <a:r>
                        <a:rPr lang="en-GB" sz="1100" u="none" strike="noStrike">
                          <a:effectLst/>
                        </a:rPr>
                        <a:t>Non-qualified teacher/s employed</a:t>
                      </a:r>
                      <a:endParaRPr lang="en-GB" sz="11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364787884"/>
                  </a:ext>
                </a:extLst>
              </a:tr>
              <a:tr h="537595">
                <a:tc>
                  <a:txBody>
                    <a:bodyPr/>
                    <a:lstStyle/>
                    <a:p>
                      <a:pPr algn="r" fontAlgn="ctr"/>
                      <a:r>
                        <a:rPr lang="en-IE" sz="1100" u="none" strike="noStrike">
                          <a:effectLst/>
                        </a:rPr>
                        <a:t>Teachers on Supervision and Substitution rota re-deployed to meet the contingency</a:t>
                      </a:r>
                      <a:endParaRPr lang="en-IE" sz="11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538478848"/>
                  </a:ext>
                </a:extLst>
              </a:tr>
              <a:tr h="537595">
                <a:tc>
                  <a:txBody>
                    <a:bodyPr/>
                    <a:lstStyle/>
                    <a:p>
                      <a:pPr algn="r" fontAlgn="ctr"/>
                      <a:r>
                        <a:rPr lang="en-IE" sz="1100" u="none" strike="noStrike" dirty="0">
                          <a:effectLst/>
                        </a:rPr>
                        <a:t>Class/es sent home for remote teaching</a:t>
                      </a:r>
                      <a:endParaRPr lang="en-IE" sz="11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516322573"/>
                  </a:ext>
                </a:extLst>
              </a:tr>
            </a:tbl>
          </a:graphicData>
        </a:graphic>
      </p:graphicFrame>
    </p:spTree>
    <p:extLst>
      <p:ext uri="{BB962C8B-B14F-4D97-AF65-F5344CB8AC3E}">
        <p14:creationId xmlns:p14="http://schemas.microsoft.com/office/powerpoint/2010/main" val="13269041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a:xfrm>
            <a:off x="349463" y="4517422"/>
            <a:ext cx="6087377" cy="475664"/>
          </a:xfrm>
        </p:spPr>
        <p:txBody>
          <a:bodyPr>
            <a:noAutofit/>
          </a:bodyPr>
          <a:lstStyle/>
          <a:p>
            <a:r>
              <a:rPr lang="en-IE" sz="1400" b="1" dirty="0"/>
              <a:t>What are the top 3 subjects in which your school has experienced recruitment difficulties since August 2021?</a:t>
            </a:r>
          </a:p>
        </p:txBody>
      </p:sp>
      <p:sp>
        <p:nvSpPr>
          <p:cNvPr id="3" name="Title 2"/>
          <p:cNvSpPr>
            <a:spLocks noGrp="1"/>
          </p:cNvSpPr>
          <p:nvPr>
            <p:ph type="title"/>
          </p:nvPr>
        </p:nvSpPr>
        <p:spPr/>
        <p:txBody>
          <a:bodyPr/>
          <a:lstStyle/>
          <a:p>
            <a:r>
              <a:rPr lang="en-IE" dirty="0"/>
              <a:t>Irish and maths are the subjects with most recruitment difficulties</a:t>
            </a:r>
          </a:p>
        </p:txBody>
      </p:sp>
      <p:sp>
        <p:nvSpPr>
          <p:cNvPr id="4" name="Text Placeholder 3"/>
          <p:cNvSpPr>
            <a:spLocks noGrp="1"/>
          </p:cNvSpPr>
          <p:nvPr>
            <p:ph type="body" sz="quarter" idx="13"/>
          </p:nvPr>
        </p:nvSpPr>
        <p:spPr/>
        <p:txBody>
          <a:bodyPr/>
          <a:lstStyle/>
          <a:p>
            <a:r>
              <a:rPr lang="en-IE" sz="1200" dirty="0"/>
              <a:t>(Base: all principals, n=69)</a:t>
            </a:r>
          </a:p>
        </p:txBody>
      </p:sp>
      <p:pic>
        <p:nvPicPr>
          <p:cNvPr id="13" name="Picture 12">
            <a:extLst>
              <a:ext uri="{FF2B5EF4-FFF2-40B4-BE49-F238E27FC236}">
                <a16:creationId xmlns:a16="http://schemas.microsoft.com/office/drawing/2014/main" id="{C50DBC34-8DA6-4B7D-BC10-46DD31574EE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81859" y="716907"/>
            <a:ext cx="4556406" cy="3237886"/>
          </a:xfrm>
          <a:prstGeom prst="rect">
            <a:avLst/>
          </a:prstGeom>
        </p:spPr>
      </p:pic>
    </p:spTree>
    <p:extLst>
      <p:ext uri="{BB962C8B-B14F-4D97-AF65-F5344CB8AC3E}">
        <p14:creationId xmlns:p14="http://schemas.microsoft.com/office/powerpoint/2010/main" val="7292901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p:txBody>
          <a:bodyPr>
            <a:normAutofit/>
          </a:bodyPr>
          <a:lstStyle/>
          <a:p>
            <a:r>
              <a:rPr lang="en-IE" sz="1600" b="1" dirty="0"/>
              <a:t>Which of the measures below are necessary to ensure a safe working environment post-pandemic ?</a:t>
            </a:r>
          </a:p>
        </p:txBody>
      </p:sp>
      <p:sp>
        <p:nvSpPr>
          <p:cNvPr id="3" name="Title 2"/>
          <p:cNvSpPr>
            <a:spLocks noGrp="1"/>
          </p:cNvSpPr>
          <p:nvPr>
            <p:ph type="title"/>
          </p:nvPr>
        </p:nvSpPr>
        <p:spPr>
          <a:xfrm>
            <a:off x="146246" y="526670"/>
            <a:ext cx="2749809" cy="275246"/>
          </a:xfrm>
        </p:spPr>
        <p:txBody>
          <a:bodyPr/>
          <a:lstStyle/>
          <a:p>
            <a:r>
              <a:rPr lang="en-IE" dirty="0">
                <a:solidFill>
                  <a:srgbClr val="22505F"/>
                </a:solidFill>
              </a:rPr>
              <a:t>Smaller classes, work spaces for teachers and strong cleaning regimes are key</a:t>
            </a:r>
            <a:br>
              <a:rPr lang="en-IE" dirty="0">
                <a:solidFill>
                  <a:srgbClr val="22505F"/>
                </a:solidFill>
              </a:rPr>
            </a:br>
            <a:endParaRPr lang="en-IE" dirty="0">
              <a:solidFill>
                <a:srgbClr val="22505F"/>
              </a:solidFill>
            </a:endParaRPr>
          </a:p>
        </p:txBody>
      </p:sp>
      <p:sp>
        <p:nvSpPr>
          <p:cNvPr id="4" name="Text Placeholder 3"/>
          <p:cNvSpPr>
            <a:spLocks noGrp="1"/>
          </p:cNvSpPr>
          <p:nvPr>
            <p:ph type="body" sz="quarter" idx="13"/>
          </p:nvPr>
        </p:nvSpPr>
        <p:spPr>
          <a:xfrm>
            <a:off x="146246" y="674194"/>
            <a:ext cx="1476883" cy="265485"/>
          </a:xfrm>
        </p:spPr>
        <p:txBody>
          <a:bodyPr/>
          <a:lstStyle/>
          <a:p>
            <a:r>
              <a:rPr lang="en-IE" sz="1200" dirty="0"/>
              <a:t>(Base: all teachers, n=2,496)</a:t>
            </a:r>
          </a:p>
        </p:txBody>
      </p:sp>
      <p:sp>
        <p:nvSpPr>
          <p:cNvPr id="5" name="Rectangle 4"/>
          <p:cNvSpPr/>
          <p:nvPr/>
        </p:nvSpPr>
        <p:spPr>
          <a:xfrm>
            <a:off x="2512980" y="749257"/>
            <a:ext cx="2673472" cy="646331"/>
          </a:xfrm>
          <a:prstGeom prst="rect">
            <a:avLst/>
          </a:prstGeom>
        </p:spPr>
        <p:txBody>
          <a:bodyPr wrap="square">
            <a:spAutoFit/>
          </a:bodyPr>
          <a:lstStyle/>
          <a:p>
            <a:pPr algn="ctr"/>
            <a:r>
              <a:rPr lang="en-IE" sz="1200" b="1" dirty="0">
                <a:solidFill>
                  <a:schemeClr val="tx2"/>
                </a:solidFill>
              </a:rPr>
              <a:t>Necessary to ensure schools remain a safe working environment post-pandemic</a:t>
            </a:r>
            <a:r>
              <a:rPr lang="en-GB" sz="1200" b="1" dirty="0">
                <a:solidFill>
                  <a:schemeClr val="tx2"/>
                </a:solidFill>
              </a:rPr>
              <a:t>?</a:t>
            </a:r>
            <a:endParaRPr lang="en-IE" sz="1200" b="1" dirty="0">
              <a:solidFill>
                <a:schemeClr val="tx2"/>
              </a:solidFill>
            </a:endParaRPr>
          </a:p>
        </p:txBody>
      </p:sp>
      <p:graphicFrame>
        <p:nvGraphicFramePr>
          <p:cNvPr id="9" name="Chart 8"/>
          <p:cNvGraphicFramePr/>
          <p:nvPr>
            <p:extLst>
              <p:ext uri="{D42A27DB-BD31-4B8C-83A1-F6EECF244321}">
                <p14:modId xmlns:p14="http://schemas.microsoft.com/office/powerpoint/2010/main" val="2833888518"/>
              </p:ext>
            </p:extLst>
          </p:nvPr>
        </p:nvGraphicFramePr>
        <p:xfrm>
          <a:off x="3878118" y="1216422"/>
          <a:ext cx="3366762" cy="335985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3334867805"/>
              </p:ext>
            </p:extLst>
          </p:nvPr>
        </p:nvGraphicFramePr>
        <p:xfrm>
          <a:off x="314795" y="1342928"/>
          <a:ext cx="3666785" cy="3082114"/>
        </p:xfrm>
        <a:graphic>
          <a:graphicData uri="http://schemas.openxmlformats.org/drawingml/2006/table">
            <a:tbl>
              <a:tblPr>
                <a:tableStyleId>{2D5ABB26-0587-4C30-8999-92F81FD0307C}</a:tableStyleId>
              </a:tblPr>
              <a:tblGrid>
                <a:gridCol w="3666785">
                  <a:extLst>
                    <a:ext uri="{9D8B030D-6E8A-4147-A177-3AD203B41FA5}">
                      <a16:colId xmlns:a16="http://schemas.microsoft.com/office/drawing/2014/main" val="20000"/>
                    </a:ext>
                  </a:extLst>
                </a:gridCol>
              </a:tblGrid>
              <a:tr h="220151">
                <a:tc>
                  <a:txBody>
                    <a:bodyPr/>
                    <a:lstStyle/>
                    <a:p>
                      <a:pPr algn="r" fontAlgn="ctr"/>
                      <a:r>
                        <a:rPr lang="en-IE" sz="1000" u="none" strike="noStrike" kern="1200">
                          <a:solidFill>
                            <a:schemeClr val="tx1"/>
                          </a:solidFill>
                          <a:effectLst/>
                          <a:latin typeface="+mn-lt"/>
                          <a:ea typeface="+mn-ea"/>
                          <a:cs typeface="+mn-cs"/>
                        </a:rPr>
                        <a:t>Smaller classes to reduce overcrowding</a:t>
                      </a:r>
                    </a:p>
                  </a:txBody>
                  <a:tcPr marL="9525" marR="9525" marT="9525" marB="0" anchor="ctr"/>
                </a:tc>
                <a:extLst>
                  <a:ext uri="{0D108BD9-81ED-4DB2-BD59-A6C34878D82A}">
                    <a16:rowId xmlns:a16="http://schemas.microsoft.com/office/drawing/2014/main" val="10000"/>
                  </a:ext>
                </a:extLst>
              </a:tr>
              <a:tr h="220151">
                <a:tc>
                  <a:txBody>
                    <a:bodyPr/>
                    <a:lstStyle/>
                    <a:p>
                      <a:pPr algn="r" fontAlgn="ctr"/>
                      <a:r>
                        <a:rPr lang="en-GB" sz="1000" u="none" strike="noStrike" kern="1200">
                          <a:solidFill>
                            <a:schemeClr val="tx1"/>
                          </a:solidFill>
                          <a:effectLst/>
                          <a:latin typeface="+mn-lt"/>
                          <a:ea typeface="+mn-ea"/>
                          <a:cs typeface="+mn-cs"/>
                        </a:rPr>
                        <a:t>Adequate work-space for teachers</a:t>
                      </a:r>
                    </a:p>
                  </a:txBody>
                  <a:tcPr marL="9525" marR="9525" marT="9525" marB="0" anchor="ctr"/>
                </a:tc>
                <a:extLst>
                  <a:ext uri="{0D108BD9-81ED-4DB2-BD59-A6C34878D82A}">
                    <a16:rowId xmlns:a16="http://schemas.microsoft.com/office/drawing/2014/main" val="10001"/>
                  </a:ext>
                </a:extLst>
              </a:tr>
              <a:tr h="220151">
                <a:tc>
                  <a:txBody>
                    <a:bodyPr/>
                    <a:lstStyle/>
                    <a:p>
                      <a:pPr algn="r" fontAlgn="ctr"/>
                      <a:r>
                        <a:rPr lang="en-IE" sz="1000" u="none" strike="noStrike" kern="1200">
                          <a:solidFill>
                            <a:schemeClr val="tx1"/>
                          </a:solidFill>
                          <a:effectLst/>
                          <a:latin typeface="+mn-lt"/>
                          <a:ea typeface="+mn-ea"/>
                          <a:cs typeface="+mn-cs"/>
                        </a:rPr>
                        <a:t>Strong cleaning regime in school </a:t>
                      </a:r>
                    </a:p>
                  </a:txBody>
                  <a:tcPr marL="9525" marR="9525" marT="9525" marB="0" anchor="ctr"/>
                </a:tc>
                <a:extLst>
                  <a:ext uri="{0D108BD9-81ED-4DB2-BD59-A6C34878D82A}">
                    <a16:rowId xmlns:a16="http://schemas.microsoft.com/office/drawing/2014/main" val="10002"/>
                  </a:ext>
                </a:extLst>
              </a:tr>
              <a:tr h="220151">
                <a:tc>
                  <a:txBody>
                    <a:bodyPr/>
                    <a:lstStyle/>
                    <a:p>
                      <a:pPr algn="r" fontAlgn="ctr"/>
                      <a:r>
                        <a:rPr lang="en-GB" sz="1000" u="none" strike="noStrike" kern="1200">
                          <a:solidFill>
                            <a:schemeClr val="tx1"/>
                          </a:solidFill>
                          <a:effectLst/>
                          <a:latin typeface="+mn-lt"/>
                          <a:ea typeface="+mn-ea"/>
                          <a:cs typeface="+mn-cs"/>
                        </a:rPr>
                        <a:t>Adequate staffroom/canteen space</a:t>
                      </a:r>
                    </a:p>
                  </a:txBody>
                  <a:tcPr marL="9525" marR="9525" marT="9525" marB="0" anchor="ctr"/>
                </a:tc>
                <a:extLst>
                  <a:ext uri="{0D108BD9-81ED-4DB2-BD59-A6C34878D82A}">
                    <a16:rowId xmlns:a16="http://schemas.microsoft.com/office/drawing/2014/main" val="10003"/>
                  </a:ext>
                </a:extLst>
              </a:tr>
              <a:tr h="220151">
                <a:tc>
                  <a:txBody>
                    <a:bodyPr/>
                    <a:lstStyle/>
                    <a:p>
                      <a:pPr algn="r" fontAlgn="ctr"/>
                      <a:r>
                        <a:rPr lang="en-IE" sz="1000" u="none" strike="noStrike" kern="1200" dirty="0">
                          <a:solidFill>
                            <a:schemeClr val="tx1"/>
                          </a:solidFill>
                          <a:effectLst/>
                          <a:latin typeface="+mn-lt"/>
                          <a:ea typeface="+mn-ea"/>
                          <a:cs typeface="+mn-cs"/>
                        </a:rPr>
                        <a:t>Improve air conditioning/ventilation system</a:t>
                      </a:r>
                    </a:p>
                  </a:txBody>
                  <a:tcPr marL="9525" marR="9525" marT="9525" marB="0" anchor="ctr"/>
                </a:tc>
                <a:extLst>
                  <a:ext uri="{0D108BD9-81ED-4DB2-BD59-A6C34878D82A}">
                    <a16:rowId xmlns:a16="http://schemas.microsoft.com/office/drawing/2014/main" val="10004"/>
                  </a:ext>
                </a:extLst>
              </a:tr>
              <a:tr h="220151">
                <a:tc>
                  <a:txBody>
                    <a:bodyPr/>
                    <a:lstStyle/>
                    <a:p>
                      <a:pPr algn="r" fontAlgn="ctr"/>
                      <a:r>
                        <a:rPr lang="en-IE" sz="1000" u="none" strike="noStrike" kern="1200">
                          <a:solidFill>
                            <a:schemeClr val="tx1"/>
                          </a:solidFill>
                          <a:effectLst/>
                          <a:latin typeface="+mn-lt"/>
                          <a:ea typeface="+mn-ea"/>
                          <a:cs typeface="+mn-cs"/>
                        </a:rPr>
                        <a:t>Upgrade toilet/sanitary facilities in the school</a:t>
                      </a:r>
                    </a:p>
                  </a:txBody>
                  <a:tcPr marL="9525" marR="9525" marT="9525" marB="0" anchor="ctr"/>
                </a:tc>
                <a:extLst>
                  <a:ext uri="{0D108BD9-81ED-4DB2-BD59-A6C34878D82A}">
                    <a16:rowId xmlns:a16="http://schemas.microsoft.com/office/drawing/2014/main" val="10005"/>
                  </a:ext>
                </a:extLst>
              </a:tr>
              <a:tr h="220151">
                <a:tc>
                  <a:txBody>
                    <a:bodyPr/>
                    <a:lstStyle/>
                    <a:p>
                      <a:pPr algn="r" fontAlgn="ctr"/>
                      <a:r>
                        <a:rPr lang="en-IE" sz="1000" u="none" strike="noStrike" kern="1200" dirty="0">
                          <a:solidFill>
                            <a:schemeClr val="tx1"/>
                          </a:solidFill>
                          <a:effectLst/>
                          <a:latin typeface="+mn-lt"/>
                          <a:ea typeface="+mn-ea"/>
                          <a:cs typeface="+mn-cs"/>
                        </a:rPr>
                        <a:t>Extend size of communal spaces in the school</a:t>
                      </a:r>
                    </a:p>
                  </a:txBody>
                  <a:tcPr marL="9525" marR="9525" marT="9525" marB="0" anchor="ctr"/>
                </a:tc>
                <a:extLst>
                  <a:ext uri="{0D108BD9-81ED-4DB2-BD59-A6C34878D82A}">
                    <a16:rowId xmlns:a16="http://schemas.microsoft.com/office/drawing/2014/main" val="10006"/>
                  </a:ext>
                </a:extLst>
              </a:tr>
              <a:tr h="220151">
                <a:tc>
                  <a:txBody>
                    <a:bodyPr/>
                    <a:lstStyle/>
                    <a:p>
                      <a:pPr algn="r" fontAlgn="ctr"/>
                      <a:r>
                        <a:rPr lang="en-IE" sz="1000" u="none" strike="noStrike" kern="1200">
                          <a:solidFill>
                            <a:schemeClr val="tx1"/>
                          </a:solidFill>
                          <a:effectLst/>
                          <a:latin typeface="+mn-lt"/>
                          <a:ea typeface="+mn-ea"/>
                          <a:cs typeface="+mn-cs"/>
                        </a:rPr>
                        <a:t>Adequate canteen facilities for students</a:t>
                      </a:r>
                    </a:p>
                  </a:txBody>
                  <a:tcPr marL="9525" marR="9525" marT="9525" marB="0" anchor="ctr"/>
                </a:tc>
                <a:extLst>
                  <a:ext uri="{0D108BD9-81ED-4DB2-BD59-A6C34878D82A}">
                    <a16:rowId xmlns:a16="http://schemas.microsoft.com/office/drawing/2014/main" val="10007"/>
                  </a:ext>
                </a:extLst>
              </a:tr>
              <a:tr h="220151">
                <a:tc>
                  <a:txBody>
                    <a:bodyPr/>
                    <a:lstStyle/>
                    <a:p>
                      <a:pPr algn="r" fontAlgn="ctr"/>
                      <a:r>
                        <a:rPr lang="en-GB" sz="1000" u="none" strike="noStrike" kern="1200">
                          <a:solidFill>
                            <a:schemeClr val="tx1"/>
                          </a:solidFill>
                          <a:effectLst/>
                          <a:latin typeface="+mn-lt"/>
                          <a:ea typeface="+mn-ea"/>
                          <a:cs typeface="+mn-cs"/>
                        </a:rPr>
                        <a:t>Install HEPA air purifiers</a:t>
                      </a:r>
                    </a:p>
                  </a:txBody>
                  <a:tcPr marL="9525" marR="9525" marT="9525" marB="0" anchor="ctr"/>
                </a:tc>
                <a:extLst>
                  <a:ext uri="{0D108BD9-81ED-4DB2-BD59-A6C34878D82A}">
                    <a16:rowId xmlns:a16="http://schemas.microsoft.com/office/drawing/2014/main" val="10008"/>
                  </a:ext>
                </a:extLst>
              </a:tr>
              <a:tr h="220151">
                <a:tc>
                  <a:txBody>
                    <a:bodyPr/>
                    <a:lstStyle/>
                    <a:p>
                      <a:pPr algn="r" fontAlgn="ctr"/>
                      <a:r>
                        <a:rPr lang="en-GB" sz="1000" u="none" strike="noStrike" kern="1200">
                          <a:solidFill>
                            <a:schemeClr val="tx1"/>
                          </a:solidFill>
                          <a:effectLst/>
                          <a:latin typeface="+mn-lt"/>
                          <a:ea typeface="+mn-ea"/>
                          <a:cs typeface="+mn-cs"/>
                        </a:rPr>
                        <a:t>Improve school heating system</a:t>
                      </a:r>
                    </a:p>
                  </a:txBody>
                  <a:tcPr marL="9525" marR="9525" marT="9525" marB="0" anchor="ctr"/>
                </a:tc>
                <a:extLst>
                  <a:ext uri="{0D108BD9-81ED-4DB2-BD59-A6C34878D82A}">
                    <a16:rowId xmlns:a16="http://schemas.microsoft.com/office/drawing/2014/main" val="10009"/>
                  </a:ext>
                </a:extLst>
              </a:tr>
              <a:tr h="220151">
                <a:tc>
                  <a:txBody>
                    <a:bodyPr/>
                    <a:lstStyle/>
                    <a:p>
                      <a:pPr algn="r" fontAlgn="ctr"/>
                      <a:r>
                        <a:rPr lang="en-IE" sz="1000" u="none" strike="noStrike" kern="1200">
                          <a:solidFill>
                            <a:schemeClr val="tx1"/>
                          </a:solidFill>
                          <a:effectLst/>
                          <a:latin typeface="+mn-lt"/>
                          <a:ea typeface="+mn-ea"/>
                          <a:cs typeface="+mn-cs"/>
                        </a:rPr>
                        <a:t>Improve leisure/walking space on school grounds</a:t>
                      </a:r>
                    </a:p>
                  </a:txBody>
                  <a:tcPr marL="9525" marR="9525" marT="9525" marB="0" anchor="ctr"/>
                </a:tc>
                <a:extLst>
                  <a:ext uri="{0D108BD9-81ED-4DB2-BD59-A6C34878D82A}">
                    <a16:rowId xmlns:a16="http://schemas.microsoft.com/office/drawing/2014/main" val="10010"/>
                  </a:ext>
                </a:extLst>
              </a:tr>
              <a:tr h="220151">
                <a:tc>
                  <a:txBody>
                    <a:bodyPr/>
                    <a:lstStyle/>
                    <a:p>
                      <a:pPr algn="r" fontAlgn="ctr"/>
                      <a:r>
                        <a:rPr lang="en-GB" sz="1000" u="none" strike="noStrike" kern="1200">
                          <a:solidFill>
                            <a:schemeClr val="tx1"/>
                          </a:solidFill>
                          <a:effectLst/>
                          <a:latin typeface="+mn-lt"/>
                          <a:ea typeface="+mn-ea"/>
                          <a:cs typeface="+mn-cs"/>
                        </a:rPr>
                        <a:t>Ensure classrooms are sound-proof</a:t>
                      </a:r>
                    </a:p>
                  </a:txBody>
                  <a:tcPr marL="9525" marR="9525" marT="9525" marB="0" anchor="ctr"/>
                </a:tc>
                <a:extLst>
                  <a:ext uri="{0D108BD9-81ED-4DB2-BD59-A6C34878D82A}">
                    <a16:rowId xmlns:a16="http://schemas.microsoft.com/office/drawing/2014/main" val="2472494810"/>
                  </a:ext>
                </a:extLst>
              </a:tr>
              <a:tr h="220151">
                <a:tc>
                  <a:txBody>
                    <a:bodyPr/>
                    <a:lstStyle/>
                    <a:p>
                      <a:pPr algn="r" fontAlgn="ctr"/>
                      <a:r>
                        <a:rPr lang="en-GB" sz="1000" u="none" strike="noStrike" kern="1200">
                          <a:solidFill>
                            <a:schemeClr val="tx1"/>
                          </a:solidFill>
                          <a:effectLst/>
                          <a:latin typeface="+mn-lt"/>
                          <a:ea typeface="+mn-ea"/>
                          <a:cs typeface="+mn-cs"/>
                        </a:rPr>
                        <a:t>Other</a:t>
                      </a:r>
                    </a:p>
                  </a:txBody>
                  <a:tcPr marL="9525" marR="9525" marT="9525" marB="0" anchor="ctr"/>
                </a:tc>
                <a:extLst>
                  <a:ext uri="{0D108BD9-81ED-4DB2-BD59-A6C34878D82A}">
                    <a16:rowId xmlns:a16="http://schemas.microsoft.com/office/drawing/2014/main" val="1276013086"/>
                  </a:ext>
                </a:extLst>
              </a:tr>
              <a:tr h="220151">
                <a:tc>
                  <a:txBody>
                    <a:bodyPr/>
                    <a:lstStyle/>
                    <a:p>
                      <a:pPr algn="r" fontAlgn="ctr"/>
                      <a:r>
                        <a:rPr lang="en-GB" sz="1000" u="none" strike="noStrike" kern="1200" dirty="0">
                          <a:solidFill>
                            <a:schemeClr val="tx1"/>
                          </a:solidFill>
                          <a:effectLst/>
                          <a:latin typeface="+mn-lt"/>
                          <a:ea typeface="+mn-ea"/>
                          <a:cs typeface="+mn-cs"/>
                        </a:rPr>
                        <a:t>None of these</a:t>
                      </a:r>
                    </a:p>
                  </a:txBody>
                  <a:tcPr marL="9525" marR="9525" marT="9525" marB="0" anchor="ctr"/>
                </a:tc>
                <a:extLst>
                  <a:ext uri="{0D108BD9-81ED-4DB2-BD59-A6C34878D82A}">
                    <a16:rowId xmlns:a16="http://schemas.microsoft.com/office/drawing/2014/main" val="3317983261"/>
                  </a:ext>
                </a:extLst>
              </a:tr>
            </a:tbl>
          </a:graphicData>
        </a:graphic>
      </p:graphicFrame>
      <p:pic>
        <p:nvPicPr>
          <p:cNvPr id="6" name="Picture 5">
            <a:extLst>
              <a:ext uri="{FF2B5EF4-FFF2-40B4-BE49-F238E27FC236}">
                <a16:creationId xmlns:a16="http://schemas.microsoft.com/office/drawing/2014/main" id="{B6DC6DE7-BB5A-4494-85D7-DCE271D0FCF1}"/>
              </a:ext>
            </a:extLst>
          </p:cNvPr>
          <p:cNvPicPr>
            <a:picLocks noChangeAspect="1"/>
          </p:cNvPicPr>
          <p:nvPr/>
        </p:nvPicPr>
        <p:blipFill>
          <a:blip r:embed="rId3"/>
          <a:stretch>
            <a:fillRect/>
          </a:stretch>
        </p:blipFill>
        <p:spPr>
          <a:xfrm>
            <a:off x="47658" y="-51939"/>
            <a:ext cx="3883489" cy="646232"/>
          </a:xfrm>
          <a:prstGeom prst="rect">
            <a:avLst/>
          </a:prstGeom>
        </p:spPr>
      </p:pic>
    </p:spTree>
    <p:extLst>
      <p:ext uri="{BB962C8B-B14F-4D97-AF65-F5344CB8AC3E}">
        <p14:creationId xmlns:p14="http://schemas.microsoft.com/office/powerpoint/2010/main" val="42543435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a:xfrm>
            <a:off x="222583" y="4593336"/>
            <a:ext cx="6087377" cy="544382"/>
          </a:xfrm>
        </p:spPr>
        <p:txBody>
          <a:bodyPr>
            <a:noAutofit/>
          </a:bodyPr>
          <a:lstStyle/>
          <a:p>
            <a:r>
              <a:rPr lang="en-IE" sz="1600" b="1" dirty="0"/>
              <a:t>Did your school install HEPA-quality air filters to help prevent the transmission of COVID-19?</a:t>
            </a:r>
            <a:endParaRPr lang="en-GB" sz="1600" b="1" dirty="0"/>
          </a:p>
        </p:txBody>
      </p:sp>
      <p:sp>
        <p:nvSpPr>
          <p:cNvPr id="3" name="Title 2"/>
          <p:cNvSpPr>
            <a:spLocks noGrp="1"/>
          </p:cNvSpPr>
          <p:nvPr>
            <p:ph type="title"/>
          </p:nvPr>
        </p:nvSpPr>
        <p:spPr>
          <a:xfrm>
            <a:off x="99931" y="231896"/>
            <a:ext cx="2749809" cy="275246"/>
          </a:xfrm>
        </p:spPr>
        <p:txBody>
          <a:bodyPr/>
          <a:lstStyle/>
          <a:p>
            <a:r>
              <a:rPr lang="en-IE" sz="2400" dirty="0">
                <a:solidFill>
                  <a:srgbClr val="532E60"/>
                </a:solidFill>
                <a:latin typeface="Calibri" panose="020F0502020204030204"/>
                <a:ea typeface="+mn-ea"/>
                <a:cs typeface="+mn-cs"/>
              </a:rPr>
              <a:t>Less than half of schools installed HEPA filters</a:t>
            </a:r>
          </a:p>
        </p:txBody>
      </p:sp>
      <p:sp>
        <p:nvSpPr>
          <p:cNvPr id="4" name="Text Placeholder 3"/>
          <p:cNvSpPr>
            <a:spLocks noGrp="1"/>
          </p:cNvSpPr>
          <p:nvPr>
            <p:ph type="body" sz="quarter" idx="13"/>
          </p:nvPr>
        </p:nvSpPr>
        <p:spPr>
          <a:xfrm>
            <a:off x="390911" y="965196"/>
            <a:ext cx="1476883" cy="265485"/>
          </a:xfrm>
        </p:spPr>
        <p:txBody>
          <a:bodyPr/>
          <a:lstStyle/>
          <a:p>
            <a:r>
              <a:rPr lang="en-GB" sz="1200" dirty="0"/>
              <a:t>(Base: All teachers – n=2,496)</a:t>
            </a:r>
            <a:endParaRPr lang="en-IE" sz="1200" dirty="0"/>
          </a:p>
          <a:p>
            <a:endParaRPr lang="en-IE" sz="1100" dirty="0"/>
          </a:p>
        </p:txBody>
      </p:sp>
      <p:graphicFrame>
        <p:nvGraphicFramePr>
          <p:cNvPr id="6" name="Chart 5">
            <a:extLst>
              <a:ext uri="{FF2B5EF4-FFF2-40B4-BE49-F238E27FC236}">
                <a16:creationId xmlns:a16="http://schemas.microsoft.com/office/drawing/2014/main" id="{F8F3FCE3-5563-4F19-ADD5-82ED15EDD5A4}"/>
              </a:ext>
            </a:extLst>
          </p:cNvPr>
          <p:cNvGraphicFramePr/>
          <p:nvPr>
            <p:extLst>
              <p:ext uri="{D42A27DB-BD31-4B8C-83A1-F6EECF244321}">
                <p14:modId xmlns:p14="http://schemas.microsoft.com/office/powerpoint/2010/main" val="732239128"/>
              </p:ext>
            </p:extLst>
          </p:nvPr>
        </p:nvGraphicFramePr>
        <p:xfrm>
          <a:off x="2009630" y="1500624"/>
          <a:ext cx="3003584" cy="2790023"/>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D86154BF-A0B3-423E-A552-9C0501F8CA57}"/>
              </a:ext>
            </a:extLst>
          </p:cNvPr>
          <p:cNvSpPr txBox="1"/>
          <p:nvPr/>
        </p:nvSpPr>
        <p:spPr>
          <a:xfrm>
            <a:off x="4272356" y="2443522"/>
            <a:ext cx="1161278" cy="307777"/>
          </a:xfrm>
          <a:prstGeom prst="rect">
            <a:avLst/>
          </a:prstGeom>
          <a:noFill/>
        </p:spPr>
        <p:txBody>
          <a:bodyPr wrap="square" rtlCol="0">
            <a:spAutoFit/>
          </a:bodyPr>
          <a:lstStyle/>
          <a:p>
            <a:pPr algn="r"/>
            <a:r>
              <a:rPr lang="en-GB" sz="1400" dirty="0"/>
              <a:t>Yes</a:t>
            </a:r>
          </a:p>
        </p:txBody>
      </p:sp>
      <p:sp>
        <p:nvSpPr>
          <p:cNvPr id="8" name="TextBox 7">
            <a:extLst>
              <a:ext uri="{FF2B5EF4-FFF2-40B4-BE49-F238E27FC236}">
                <a16:creationId xmlns:a16="http://schemas.microsoft.com/office/drawing/2014/main" id="{ADBB7011-7CCB-4BB6-8D60-F10FE82EAB6B}"/>
              </a:ext>
            </a:extLst>
          </p:cNvPr>
          <p:cNvSpPr txBox="1"/>
          <p:nvPr/>
        </p:nvSpPr>
        <p:spPr>
          <a:xfrm>
            <a:off x="1765816" y="3381559"/>
            <a:ext cx="1161278" cy="307777"/>
          </a:xfrm>
          <a:prstGeom prst="rect">
            <a:avLst/>
          </a:prstGeom>
          <a:noFill/>
        </p:spPr>
        <p:txBody>
          <a:bodyPr wrap="square" rtlCol="0">
            <a:spAutoFit/>
          </a:bodyPr>
          <a:lstStyle/>
          <a:p>
            <a:r>
              <a:rPr lang="en-GB" sz="1400" dirty="0"/>
              <a:t>No</a:t>
            </a:r>
          </a:p>
        </p:txBody>
      </p:sp>
      <p:sp>
        <p:nvSpPr>
          <p:cNvPr id="12" name="TextBox 11">
            <a:extLst>
              <a:ext uri="{FF2B5EF4-FFF2-40B4-BE49-F238E27FC236}">
                <a16:creationId xmlns:a16="http://schemas.microsoft.com/office/drawing/2014/main" id="{D7425B00-41EB-4415-B63F-D793EF3C32D4}"/>
              </a:ext>
            </a:extLst>
          </p:cNvPr>
          <p:cNvSpPr txBox="1"/>
          <p:nvPr/>
        </p:nvSpPr>
        <p:spPr>
          <a:xfrm>
            <a:off x="2269101" y="1411142"/>
            <a:ext cx="1161278" cy="307777"/>
          </a:xfrm>
          <a:prstGeom prst="rect">
            <a:avLst/>
          </a:prstGeom>
          <a:noFill/>
        </p:spPr>
        <p:txBody>
          <a:bodyPr wrap="square" rtlCol="0">
            <a:spAutoFit/>
          </a:bodyPr>
          <a:lstStyle/>
          <a:p>
            <a:pPr algn="r"/>
            <a:r>
              <a:rPr lang="en-GB" sz="1400" dirty="0"/>
              <a:t>Don’t know</a:t>
            </a:r>
          </a:p>
        </p:txBody>
      </p:sp>
    </p:spTree>
    <p:extLst>
      <p:ext uri="{BB962C8B-B14F-4D97-AF65-F5344CB8AC3E}">
        <p14:creationId xmlns:p14="http://schemas.microsoft.com/office/powerpoint/2010/main" val="17050355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p:txBody>
          <a:bodyPr>
            <a:normAutofit fontScale="92500"/>
          </a:bodyPr>
          <a:lstStyle/>
          <a:p>
            <a:r>
              <a:rPr lang="en-IE" sz="1600" b="1" dirty="0"/>
              <a:t>Irrespective of how you answered the previous question ,what are the main factors currently impacting on teacher wellbeing in your school?</a:t>
            </a:r>
          </a:p>
        </p:txBody>
      </p:sp>
      <p:sp>
        <p:nvSpPr>
          <p:cNvPr id="3" name="Title 2"/>
          <p:cNvSpPr>
            <a:spLocks noGrp="1"/>
          </p:cNvSpPr>
          <p:nvPr>
            <p:ph type="title"/>
          </p:nvPr>
        </p:nvSpPr>
        <p:spPr>
          <a:xfrm>
            <a:off x="131085" y="458387"/>
            <a:ext cx="2839941" cy="275246"/>
          </a:xfrm>
        </p:spPr>
        <p:txBody>
          <a:bodyPr/>
          <a:lstStyle/>
          <a:p>
            <a:r>
              <a:rPr lang="en-IE" dirty="0">
                <a:solidFill>
                  <a:srgbClr val="22505F"/>
                </a:solidFill>
              </a:rPr>
              <a:t>Workload and work intensity are the main factors impacting on </a:t>
            </a:r>
            <a:br>
              <a:rPr lang="en-IE" dirty="0">
                <a:solidFill>
                  <a:srgbClr val="22505F"/>
                </a:solidFill>
              </a:rPr>
            </a:br>
            <a:r>
              <a:rPr lang="en-IE" dirty="0">
                <a:solidFill>
                  <a:srgbClr val="22505F"/>
                </a:solidFill>
              </a:rPr>
              <a:t>teacher wellbeing</a:t>
            </a:r>
          </a:p>
        </p:txBody>
      </p:sp>
      <p:sp>
        <p:nvSpPr>
          <p:cNvPr id="5" name="Rectangle 4"/>
          <p:cNvSpPr/>
          <p:nvPr/>
        </p:nvSpPr>
        <p:spPr>
          <a:xfrm>
            <a:off x="2251138" y="830828"/>
            <a:ext cx="3174556" cy="461665"/>
          </a:xfrm>
          <a:prstGeom prst="rect">
            <a:avLst/>
          </a:prstGeom>
        </p:spPr>
        <p:txBody>
          <a:bodyPr wrap="square">
            <a:spAutoFit/>
          </a:bodyPr>
          <a:lstStyle/>
          <a:p>
            <a:pPr algn="ctr"/>
            <a:r>
              <a:rPr lang="en-IE" sz="1200" b="1" dirty="0">
                <a:solidFill>
                  <a:schemeClr val="tx2"/>
                </a:solidFill>
              </a:rPr>
              <a:t>Main factors currently impacting on teacher wellbeing in your school</a:t>
            </a:r>
          </a:p>
        </p:txBody>
      </p:sp>
      <p:graphicFrame>
        <p:nvGraphicFramePr>
          <p:cNvPr id="9" name="Chart 8"/>
          <p:cNvGraphicFramePr/>
          <p:nvPr>
            <p:extLst>
              <p:ext uri="{D42A27DB-BD31-4B8C-83A1-F6EECF244321}">
                <p14:modId xmlns:p14="http://schemas.microsoft.com/office/powerpoint/2010/main" val="930879365"/>
              </p:ext>
            </p:extLst>
          </p:nvPr>
        </p:nvGraphicFramePr>
        <p:xfrm>
          <a:off x="3706695" y="1140862"/>
          <a:ext cx="3194095" cy="350316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813999123"/>
              </p:ext>
            </p:extLst>
          </p:nvPr>
        </p:nvGraphicFramePr>
        <p:xfrm>
          <a:off x="131085" y="1275831"/>
          <a:ext cx="3671526" cy="3233232"/>
        </p:xfrm>
        <a:graphic>
          <a:graphicData uri="http://schemas.openxmlformats.org/drawingml/2006/table">
            <a:tbl>
              <a:tblPr>
                <a:tableStyleId>{2D5ABB26-0587-4C30-8999-92F81FD0307C}</a:tableStyleId>
              </a:tblPr>
              <a:tblGrid>
                <a:gridCol w="3671526">
                  <a:extLst>
                    <a:ext uri="{9D8B030D-6E8A-4147-A177-3AD203B41FA5}">
                      <a16:colId xmlns:a16="http://schemas.microsoft.com/office/drawing/2014/main" val="20000"/>
                    </a:ext>
                  </a:extLst>
                </a:gridCol>
              </a:tblGrid>
              <a:tr h="179616">
                <a:tc>
                  <a:txBody>
                    <a:bodyPr/>
                    <a:lstStyle/>
                    <a:p>
                      <a:pPr algn="r" fontAlgn="ctr"/>
                      <a:r>
                        <a:rPr lang="en-GB" sz="900" u="none" strike="noStrike" kern="1200">
                          <a:solidFill>
                            <a:schemeClr val="tx1"/>
                          </a:solidFill>
                          <a:effectLst/>
                          <a:latin typeface="+mn-lt"/>
                          <a:ea typeface="+mn-ea"/>
                          <a:cs typeface="+mn-cs"/>
                        </a:rPr>
                        <a:t>Workload</a:t>
                      </a:r>
                    </a:p>
                  </a:txBody>
                  <a:tcPr marL="9525" marR="9525" marT="9525" marB="0" anchor="ctr"/>
                </a:tc>
                <a:extLst>
                  <a:ext uri="{0D108BD9-81ED-4DB2-BD59-A6C34878D82A}">
                    <a16:rowId xmlns:a16="http://schemas.microsoft.com/office/drawing/2014/main" val="10000"/>
                  </a:ext>
                </a:extLst>
              </a:tr>
              <a:tr h="179616">
                <a:tc>
                  <a:txBody>
                    <a:bodyPr/>
                    <a:lstStyle/>
                    <a:p>
                      <a:pPr algn="r" fontAlgn="ctr"/>
                      <a:r>
                        <a:rPr lang="en-GB" sz="900" u="none" strike="noStrike" kern="1200">
                          <a:solidFill>
                            <a:schemeClr val="tx1"/>
                          </a:solidFill>
                          <a:effectLst/>
                          <a:latin typeface="+mn-lt"/>
                          <a:ea typeface="+mn-ea"/>
                          <a:cs typeface="+mn-cs"/>
                        </a:rPr>
                        <a:t>Increasing work intensity</a:t>
                      </a:r>
                    </a:p>
                  </a:txBody>
                  <a:tcPr marL="9525" marR="9525" marT="9525" marB="0" anchor="ctr"/>
                </a:tc>
                <a:extLst>
                  <a:ext uri="{0D108BD9-81ED-4DB2-BD59-A6C34878D82A}">
                    <a16:rowId xmlns:a16="http://schemas.microsoft.com/office/drawing/2014/main" val="10001"/>
                  </a:ext>
                </a:extLst>
              </a:tr>
              <a:tr h="179616">
                <a:tc>
                  <a:txBody>
                    <a:bodyPr/>
                    <a:lstStyle/>
                    <a:p>
                      <a:pPr algn="r" fontAlgn="ctr"/>
                      <a:r>
                        <a:rPr lang="en-IE" sz="900" u="none" strike="noStrike" kern="1200" dirty="0">
                          <a:solidFill>
                            <a:schemeClr val="tx1"/>
                          </a:solidFill>
                          <a:effectLst/>
                          <a:latin typeface="+mn-lt"/>
                          <a:ea typeface="+mn-ea"/>
                          <a:cs typeface="+mn-cs"/>
                        </a:rPr>
                        <a:t>Negative media narrative about teachers</a:t>
                      </a:r>
                    </a:p>
                  </a:txBody>
                  <a:tcPr marL="9525" marR="9525" marT="9525" marB="0" anchor="ctr"/>
                </a:tc>
                <a:extLst>
                  <a:ext uri="{0D108BD9-81ED-4DB2-BD59-A6C34878D82A}">
                    <a16:rowId xmlns:a16="http://schemas.microsoft.com/office/drawing/2014/main" val="10002"/>
                  </a:ext>
                </a:extLst>
              </a:tr>
              <a:tr h="179616">
                <a:tc>
                  <a:txBody>
                    <a:bodyPr/>
                    <a:lstStyle/>
                    <a:p>
                      <a:pPr algn="r" fontAlgn="ctr"/>
                      <a:r>
                        <a:rPr lang="en-IE" sz="900" u="none" strike="noStrike" kern="1200" dirty="0">
                          <a:solidFill>
                            <a:schemeClr val="tx1"/>
                          </a:solidFill>
                          <a:effectLst/>
                          <a:latin typeface="+mn-lt"/>
                          <a:ea typeface="+mn-ea"/>
                          <a:cs typeface="+mn-cs"/>
                        </a:rPr>
                        <a:t>Pandemic and its impact on school life</a:t>
                      </a:r>
                    </a:p>
                  </a:txBody>
                  <a:tcPr marL="9525" marR="9525" marT="9525" marB="0" anchor="ctr"/>
                </a:tc>
                <a:extLst>
                  <a:ext uri="{0D108BD9-81ED-4DB2-BD59-A6C34878D82A}">
                    <a16:rowId xmlns:a16="http://schemas.microsoft.com/office/drawing/2014/main" val="10003"/>
                  </a:ext>
                </a:extLst>
              </a:tr>
              <a:tr h="179616">
                <a:tc>
                  <a:txBody>
                    <a:bodyPr/>
                    <a:lstStyle/>
                    <a:p>
                      <a:pPr algn="r" fontAlgn="ctr"/>
                      <a:r>
                        <a:rPr lang="en-IE" sz="900" u="none" strike="noStrike" kern="1200">
                          <a:solidFill>
                            <a:schemeClr val="tx1"/>
                          </a:solidFill>
                          <a:effectLst/>
                          <a:latin typeface="+mn-lt"/>
                          <a:ea typeface="+mn-ea"/>
                          <a:cs typeface="+mn-cs"/>
                        </a:rPr>
                        <a:t>Constant innovation and change in education</a:t>
                      </a:r>
                    </a:p>
                  </a:txBody>
                  <a:tcPr marL="9525" marR="9525" marT="9525" marB="0" anchor="ctr"/>
                </a:tc>
                <a:extLst>
                  <a:ext uri="{0D108BD9-81ED-4DB2-BD59-A6C34878D82A}">
                    <a16:rowId xmlns:a16="http://schemas.microsoft.com/office/drawing/2014/main" val="10004"/>
                  </a:ext>
                </a:extLst>
              </a:tr>
              <a:tr h="179616">
                <a:tc>
                  <a:txBody>
                    <a:bodyPr/>
                    <a:lstStyle/>
                    <a:p>
                      <a:pPr algn="r" fontAlgn="ctr"/>
                      <a:r>
                        <a:rPr lang="en-GB" sz="900" u="none" strike="noStrike" kern="1200">
                          <a:solidFill>
                            <a:schemeClr val="tx1"/>
                          </a:solidFill>
                          <a:effectLst/>
                          <a:latin typeface="+mn-lt"/>
                          <a:ea typeface="+mn-ea"/>
                          <a:cs typeface="+mn-cs"/>
                        </a:rPr>
                        <a:t>Curriculum changes </a:t>
                      </a:r>
                    </a:p>
                  </a:txBody>
                  <a:tcPr marL="9525" marR="9525" marT="9525" marB="0" anchor="ctr"/>
                </a:tc>
                <a:extLst>
                  <a:ext uri="{0D108BD9-81ED-4DB2-BD59-A6C34878D82A}">
                    <a16:rowId xmlns:a16="http://schemas.microsoft.com/office/drawing/2014/main" val="10005"/>
                  </a:ext>
                </a:extLst>
              </a:tr>
              <a:tr h="179688">
                <a:tc>
                  <a:txBody>
                    <a:bodyPr/>
                    <a:lstStyle/>
                    <a:p>
                      <a:pPr algn="r" fontAlgn="ctr"/>
                      <a:r>
                        <a:rPr lang="en-GB" sz="900" u="none" strike="noStrike" kern="1200" dirty="0">
                          <a:solidFill>
                            <a:schemeClr val="tx1"/>
                          </a:solidFill>
                          <a:effectLst/>
                          <a:latin typeface="+mn-lt"/>
                          <a:ea typeface="+mn-ea"/>
                          <a:cs typeface="+mn-cs"/>
                        </a:rPr>
                        <a:t>School inspections/evaluations</a:t>
                      </a:r>
                    </a:p>
                  </a:txBody>
                  <a:tcPr marL="9525" marR="9525" marT="9525" marB="0" anchor="ctr"/>
                </a:tc>
                <a:extLst>
                  <a:ext uri="{0D108BD9-81ED-4DB2-BD59-A6C34878D82A}">
                    <a16:rowId xmlns:a16="http://schemas.microsoft.com/office/drawing/2014/main" val="10006"/>
                  </a:ext>
                </a:extLst>
              </a:tr>
              <a:tr h="179688">
                <a:tc>
                  <a:txBody>
                    <a:bodyPr/>
                    <a:lstStyle/>
                    <a:p>
                      <a:pPr algn="r" fontAlgn="ctr"/>
                      <a:r>
                        <a:rPr lang="en-IE" sz="900" u="none" strike="noStrike" kern="1200" dirty="0">
                          <a:solidFill>
                            <a:schemeClr val="tx1"/>
                          </a:solidFill>
                          <a:effectLst/>
                          <a:latin typeface="+mn-lt"/>
                          <a:ea typeface="+mn-ea"/>
                          <a:cs typeface="+mn-cs"/>
                        </a:rPr>
                        <a:t>Quality of relationship with school management</a:t>
                      </a:r>
                    </a:p>
                  </a:txBody>
                  <a:tcPr marL="9525" marR="9525" marT="9525" marB="0" anchor="ctr"/>
                </a:tc>
                <a:extLst>
                  <a:ext uri="{0D108BD9-81ED-4DB2-BD59-A6C34878D82A}">
                    <a16:rowId xmlns:a16="http://schemas.microsoft.com/office/drawing/2014/main" val="10007"/>
                  </a:ext>
                </a:extLst>
              </a:tr>
              <a:tr h="179616">
                <a:tc>
                  <a:txBody>
                    <a:bodyPr/>
                    <a:lstStyle/>
                    <a:p>
                      <a:pPr algn="r" fontAlgn="ctr"/>
                      <a:r>
                        <a:rPr lang="en-GB" sz="900" u="none" strike="noStrike" kern="1200">
                          <a:solidFill>
                            <a:schemeClr val="tx1"/>
                          </a:solidFill>
                          <a:effectLst/>
                          <a:latin typeface="+mn-lt"/>
                          <a:ea typeface="+mn-ea"/>
                          <a:cs typeface="+mn-cs"/>
                        </a:rPr>
                        <a:t>Class size</a:t>
                      </a:r>
                    </a:p>
                  </a:txBody>
                  <a:tcPr marL="9525" marR="9525" marT="9525" marB="0" anchor="ctr"/>
                </a:tc>
                <a:extLst>
                  <a:ext uri="{0D108BD9-81ED-4DB2-BD59-A6C34878D82A}">
                    <a16:rowId xmlns:a16="http://schemas.microsoft.com/office/drawing/2014/main" val="10008"/>
                  </a:ext>
                </a:extLst>
              </a:tr>
              <a:tr h="179616">
                <a:tc>
                  <a:txBody>
                    <a:bodyPr/>
                    <a:lstStyle/>
                    <a:p>
                      <a:pPr algn="r" fontAlgn="ctr"/>
                      <a:r>
                        <a:rPr lang="en-IE" sz="900" u="none" strike="noStrike" kern="1200">
                          <a:solidFill>
                            <a:schemeClr val="tx1"/>
                          </a:solidFill>
                          <a:effectLst/>
                          <a:latin typeface="+mn-lt"/>
                          <a:ea typeface="+mn-ea"/>
                          <a:cs typeface="+mn-cs"/>
                        </a:rPr>
                        <a:t>Differentiation challenge in the classroom</a:t>
                      </a:r>
                    </a:p>
                  </a:txBody>
                  <a:tcPr marL="9525" marR="9525" marT="9525" marB="0" anchor="ctr"/>
                </a:tc>
                <a:extLst>
                  <a:ext uri="{0D108BD9-81ED-4DB2-BD59-A6C34878D82A}">
                    <a16:rowId xmlns:a16="http://schemas.microsoft.com/office/drawing/2014/main" val="10009"/>
                  </a:ext>
                </a:extLst>
              </a:tr>
              <a:tr h="179616">
                <a:tc>
                  <a:txBody>
                    <a:bodyPr/>
                    <a:lstStyle/>
                    <a:p>
                      <a:pPr algn="r" fontAlgn="ctr"/>
                      <a:r>
                        <a:rPr lang="en-IE" sz="900" u="none" strike="noStrike" kern="1200">
                          <a:solidFill>
                            <a:schemeClr val="tx1"/>
                          </a:solidFill>
                          <a:effectLst/>
                          <a:latin typeface="+mn-lt"/>
                          <a:ea typeface="+mn-ea"/>
                          <a:cs typeface="+mn-cs"/>
                        </a:rPr>
                        <a:t>Concerns about students' wellbeing/welfare</a:t>
                      </a:r>
                    </a:p>
                  </a:txBody>
                  <a:tcPr marL="9525" marR="9525" marT="9525" marB="0" anchor="ctr"/>
                </a:tc>
                <a:extLst>
                  <a:ext uri="{0D108BD9-81ED-4DB2-BD59-A6C34878D82A}">
                    <a16:rowId xmlns:a16="http://schemas.microsoft.com/office/drawing/2014/main" val="10010"/>
                  </a:ext>
                </a:extLst>
              </a:tr>
              <a:tr h="179616">
                <a:tc>
                  <a:txBody>
                    <a:bodyPr/>
                    <a:lstStyle/>
                    <a:p>
                      <a:pPr algn="r" fontAlgn="ctr"/>
                      <a:r>
                        <a:rPr lang="en-IE" sz="900" u="none" strike="noStrike" kern="1200">
                          <a:solidFill>
                            <a:schemeClr val="tx1"/>
                          </a:solidFill>
                          <a:effectLst/>
                          <a:latin typeface="+mn-lt"/>
                          <a:ea typeface="+mn-ea"/>
                          <a:cs typeface="+mn-cs"/>
                        </a:rPr>
                        <a:t>Quality of relationships among staff</a:t>
                      </a:r>
                    </a:p>
                  </a:txBody>
                  <a:tcPr marL="9525" marR="9525" marT="9525" marB="0" anchor="ctr"/>
                </a:tc>
                <a:extLst>
                  <a:ext uri="{0D108BD9-81ED-4DB2-BD59-A6C34878D82A}">
                    <a16:rowId xmlns:a16="http://schemas.microsoft.com/office/drawing/2014/main" val="10011"/>
                  </a:ext>
                </a:extLst>
              </a:tr>
              <a:tr h="179616">
                <a:tc>
                  <a:txBody>
                    <a:bodyPr/>
                    <a:lstStyle/>
                    <a:p>
                      <a:pPr algn="r" fontAlgn="ctr"/>
                      <a:r>
                        <a:rPr lang="en-IE" sz="900" u="none" strike="noStrike" kern="1200">
                          <a:solidFill>
                            <a:schemeClr val="tx1"/>
                          </a:solidFill>
                          <a:effectLst/>
                          <a:latin typeface="+mn-lt"/>
                          <a:ea typeface="+mn-ea"/>
                          <a:cs typeface="+mn-cs"/>
                        </a:rPr>
                        <a:t>Unequal pay for equal work</a:t>
                      </a:r>
                    </a:p>
                  </a:txBody>
                  <a:tcPr marL="9525" marR="9525" marT="9525" marB="0" anchor="ctr"/>
                </a:tc>
                <a:extLst>
                  <a:ext uri="{0D108BD9-81ED-4DB2-BD59-A6C34878D82A}">
                    <a16:rowId xmlns:a16="http://schemas.microsoft.com/office/drawing/2014/main" val="3145969718"/>
                  </a:ext>
                </a:extLst>
              </a:tr>
              <a:tr h="179616">
                <a:tc>
                  <a:txBody>
                    <a:bodyPr/>
                    <a:lstStyle/>
                    <a:p>
                      <a:pPr algn="r" fontAlgn="ctr"/>
                      <a:r>
                        <a:rPr lang="en-IE" sz="900" u="none" strike="noStrike" kern="1200">
                          <a:solidFill>
                            <a:schemeClr val="tx1"/>
                          </a:solidFill>
                          <a:effectLst/>
                          <a:latin typeface="+mn-lt"/>
                          <a:ea typeface="+mn-ea"/>
                          <a:cs typeface="+mn-cs"/>
                        </a:rPr>
                        <a:t>Challenge of teaching students with special educational needs</a:t>
                      </a:r>
                    </a:p>
                  </a:txBody>
                  <a:tcPr marL="9525" marR="9525" marT="9525" marB="0" anchor="ctr"/>
                </a:tc>
                <a:extLst>
                  <a:ext uri="{0D108BD9-81ED-4DB2-BD59-A6C34878D82A}">
                    <a16:rowId xmlns:a16="http://schemas.microsoft.com/office/drawing/2014/main" val="1119771479"/>
                  </a:ext>
                </a:extLst>
              </a:tr>
              <a:tr h="179616">
                <a:tc>
                  <a:txBody>
                    <a:bodyPr/>
                    <a:lstStyle/>
                    <a:p>
                      <a:pPr algn="r" fontAlgn="ctr"/>
                      <a:r>
                        <a:rPr lang="en-GB" sz="900" u="none" strike="noStrike" kern="1200">
                          <a:solidFill>
                            <a:schemeClr val="tx1"/>
                          </a:solidFill>
                          <a:effectLst/>
                          <a:latin typeface="+mn-lt"/>
                          <a:ea typeface="+mn-ea"/>
                          <a:cs typeface="+mn-cs"/>
                        </a:rPr>
                        <a:t>Classroom discipline/negative student behaviour</a:t>
                      </a:r>
                    </a:p>
                  </a:txBody>
                  <a:tcPr marL="9525" marR="9525" marT="9525" marB="0" anchor="ctr"/>
                </a:tc>
                <a:extLst>
                  <a:ext uri="{0D108BD9-81ED-4DB2-BD59-A6C34878D82A}">
                    <a16:rowId xmlns:a16="http://schemas.microsoft.com/office/drawing/2014/main" val="376466141"/>
                  </a:ext>
                </a:extLst>
              </a:tr>
              <a:tr h="179616">
                <a:tc>
                  <a:txBody>
                    <a:bodyPr/>
                    <a:lstStyle/>
                    <a:p>
                      <a:pPr algn="r" fontAlgn="ctr"/>
                      <a:r>
                        <a:rPr lang="en-GB" sz="900" u="none" strike="noStrike" kern="1200">
                          <a:solidFill>
                            <a:schemeClr val="tx1"/>
                          </a:solidFill>
                          <a:effectLst/>
                          <a:latin typeface="+mn-lt"/>
                          <a:ea typeface="+mn-ea"/>
                          <a:cs typeface="+mn-cs"/>
                        </a:rPr>
                        <a:t>Family issues/home life</a:t>
                      </a:r>
                    </a:p>
                  </a:txBody>
                  <a:tcPr marL="9525" marR="9525" marT="9525" marB="0" anchor="ctr"/>
                </a:tc>
                <a:extLst>
                  <a:ext uri="{0D108BD9-81ED-4DB2-BD59-A6C34878D82A}">
                    <a16:rowId xmlns:a16="http://schemas.microsoft.com/office/drawing/2014/main" val="4245657187"/>
                  </a:ext>
                </a:extLst>
              </a:tr>
              <a:tr h="179616">
                <a:tc>
                  <a:txBody>
                    <a:bodyPr/>
                    <a:lstStyle/>
                    <a:p>
                      <a:pPr algn="r" fontAlgn="ctr"/>
                      <a:r>
                        <a:rPr lang="en-IE" sz="900" u="none" strike="noStrike" kern="1200">
                          <a:solidFill>
                            <a:schemeClr val="tx1"/>
                          </a:solidFill>
                          <a:effectLst/>
                          <a:latin typeface="+mn-lt"/>
                          <a:ea typeface="+mn-ea"/>
                          <a:cs typeface="+mn-cs"/>
                        </a:rPr>
                        <a:t>Quality of relationships with parents</a:t>
                      </a:r>
                    </a:p>
                  </a:txBody>
                  <a:tcPr marL="9525" marR="9525" marT="9525" marB="0" anchor="ctr"/>
                </a:tc>
                <a:extLst>
                  <a:ext uri="{0D108BD9-81ED-4DB2-BD59-A6C34878D82A}">
                    <a16:rowId xmlns:a16="http://schemas.microsoft.com/office/drawing/2014/main" val="1322086651"/>
                  </a:ext>
                </a:extLst>
              </a:tr>
              <a:tr h="179616">
                <a:tc>
                  <a:txBody>
                    <a:bodyPr/>
                    <a:lstStyle/>
                    <a:p>
                      <a:pPr algn="r" fontAlgn="ctr"/>
                      <a:r>
                        <a:rPr lang="en-GB" sz="900" u="none" strike="noStrike" kern="1200" dirty="0">
                          <a:solidFill>
                            <a:schemeClr val="tx1"/>
                          </a:solidFill>
                          <a:effectLst/>
                          <a:latin typeface="+mn-lt"/>
                          <a:ea typeface="+mn-ea"/>
                          <a:cs typeface="+mn-cs"/>
                        </a:rPr>
                        <a:t>Other</a:t>
                      </a:r>
                    </a:p>
                  </a:txBody>
                  <a:tcPr marL="9525" marR="9525" marT="9525" marB="0" anchor="ctr"/>
                </a:tc>
                <a:extLst>
                  <a:ext uri="{0D108BD9-81ED-4DB2-BD59-A6C34878D82A}">
                    <a16:rowId xmlns:a16="http://schemas.microsoft.com/office/drawing/2014/main" val="3463492016"/>
                  </a:ext>
                </a:extLst>
              </a:tr>
            </a:tbl>
          </a:graphicData>
        </a:graphic>
      </p:graphicFrame>
      <p:sp>
        <p:nvSpPr>
          <p:cNvPr id="11" name="Text Placeholder 3">
            <a:extLst>
              <a:ext uri="{FF2B5EF4-FFF2-40B4-BE49-F238E27FC236}">
                <a16:creationId xmlns:a16="http://schemas.microsoft.com/office/drawing/2014/main" id="{D51877F5-8C17-43A5-81A4-4E6C0F521486}"/>
              </a:ext>
            </a:extLst>
          </p:cNvPr>
          <p:cNvSpPr txBox="1">
            <a:spLocks/>
          </p:cNvSpPr>
          <p:nvPr/>
        </p:nvSpPr>
        <p:spPr>
          <a:xfrm>
            <a:off x="131085" y="760046"/>
            <a:ext cx="1476883" cy="265485"/>
          </a:xfrm>
        </p:spPr>
        <p:txBody>
          <a:bodyPr wrap="none">
            <a:spAutoFit/>
          </a:bodyPr>
          <a:lstStyle>
            <a:lvl1pPr marL="0" indent="0" algn="l" defTabSz="914400" rtl="0" eaLnBrk="1" latinLnBrk="0" hangingPunct="1">
              <a:lnSpc>
                <a:spcPts val="1240"/>
              </a:lnSpc>
              <a:spcBef>
                <a:spcPts val="0"/>
              </a:spcBef>
              <a:buFont typeface="Arial" panose="020B0604020202020204" pitchFamily="34" charset="0"/>
              <a:buNone/>
              <a:defRPr sz="868" kern="1200">
                <a:solidFill>
                  <a:srgbClr val="4B294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IE" sz="1200" dirty="0"/>
              <a:t>(Base: all teachers, n=2,496)</a:t>
            </a:r>
          </a:p>
        </p:txBody>
      </p:sp>
      <p:sp>
        <p:nvSpPr>
          <p:cNvPr id="13" name="TextBox 12">
            <a:extLst>
              <a:ext uri="{FF2B5EF4-FFF2-40B4-BE49-F238E27FC236}">
                <a16:creationId xmlns:a16="http://schemas.microsoft.com/office/drawing/2014/main" id="{C6A7FB6D-4F61-49E5-9B5F-AB479FD3D2B0}"/>
              </a:ext>
            </a:extLst>
          </p:cNvPr>
          <p:cNvSpPr txBox="1"/>
          <p:nvPr/>
        </p:nvSpPr>
        <p:spPr>
          <a:xfrm>
            <a:off x="131085" y="-26938"/>
            <a:ext cx="3788684" cy="461665"/>
          </a:xfrm>
          <a:prstGeom prst="rect">
            <a:avLst/>
          </a:prstGeom>
          <a:noFill/>
        </p:spPr>
        <p:txBody>
          <a:bodyPr wrap="square">
            <a:spAutoFit/>
          </a:bodyPr>
          <a:lstStyle/>
          <a:p>
            <a:pPr marL="0" marR="0" lvl="0" indent="0" algn="l" defTabSz="730240" rtl="0" eaLnBrk="1" fontAlgn="auto" latinLnBrk="0" hangingPunct="1">
              <a:lnSpc>
                <a:spcPct val="100000"/>
              </a:lnSpc>
              <a:spcBef>
                <a:spcPts val="0"/>
              </a:spcBef>
              <a:spcAft>
                <a:spcPts val="0"/>
              </a:spcAft>
              <a:buClrTx/>
              <a:buSzTx/>
              <a:buFontTx/>
              <a:buNone/>
              <a:tabLst/>
              <a:defRPr/>
            </a:pPr>
            <a:r>
              <a:rPr kumimoji="0" lang="en-IE" sz="2400" b="1" i="0" u="none" strike="noStrike" kern="1200" cap="none" spc="0" normalizeH="0" baseline="0" noProof="0" dirty="0">
                <a:ln>
                  <a:noFill/>
                </a:ln>
                <a:solidFill>
                  <a:srgbClr val="532E60"/>
                </a:solidFill>
                <a:effectLst/>
                <a:uLnTx/>
                <a:uFillTx/>
                <a:latin typeface="Calibri" panose="020F0502020204030204"/>
                <a:ea typeface="+mn-ea"/>
                <a:cs typeface="+mn-cs"/>
              </a:rPr>
              <a:t>Teacher Wellbeing</a:t>
            </a:r>
            <a:endParaRPr kumimoji="0" lang="en-IE" sz="1437" b="0" i="0" u="none" strike="noStrike" kern="1200" cap="none" spc="0" normalizeH="0" baseline="0" noProof="0" dirty="0">
              <a:ln>
                <a:noFill/>
              </a:ln>
              <a:solidFill>
                <a:srgbClr val="22505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43166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p:txBody>
          <a:bodyPr>
            <a:noAutofit/>
          </a:bodyPr>
          <a:lstStyle/>
          <a:p>
            <a:r>
              <a:rPr lang="en-IE" sz="1200" b="1" dirty="0"/>
              <a:t>Has your school Board of Management put in place specific measures to support teacher wellbeing in the current school year?</a:t>
            </a:r>
          </a:p>
          <a:p>
            <a:r>
              <a:rPr lang="en-IE" sz="1200" b="1" dirty="0"/>
              <a:t>Which of the following are most important to support your wellbeing?</a:t>
            </a:r>
          </a:p>
        </p:txBody>
      </p:sp>
      <p:sp>
        <p:nvSpPr>
          <p:cNvPr id="4" name="Text Placeholder 3"/>
          <p:cNvSpPr>
            <a:spLocks noGrp="1"/>
          </p:cNvSpPr>
          <p:nvPr>
            <p:ph type="body" sz="quarter" idx="13"/>
          </p:nvPr>
        </p:nvSpPr>
        <p:spPr/>
        <p:txBody>
          <a:bodyPr/>
          <a:lstStyle/>
          <a:p>
            <a:r>
              <a:rPr lang="en-IE" sz="1200" dirty="0"/>
              <a:t>(Base: </a:t>
            </a:r>
            <a:r>
              <a:rPr lang="en-GB" sz="1200" dirty="0"/>
              <a:t>All respondents – n=2,496</a:t>
            </a:r>
            <a:r>
              <a:rPr lang="en-IE" sz="1200" dirty="0"/>
              <a:t>)</a:t>
            </a:r>
          </a:p>
        </p:txBody>
      </p:sp>
      <p:sp>
        <p:nvSpPr>
          <p:cNvPr id="5" name="Rectangle 4"/>
          <p:cNvSpPr/>
          <p:nvPr/>
        </p:nvSpPr>
        <p:spPr>
          <a:xfrm>
            <a:off x="3857225" y="754757"/>
            <a:ext cx="2673472" cy="461665"/>
          </a:xfrm>
          <a:prstGeom prst="rect">
            <a:avLst/>
          </a:prstGeom>
        </p:spPr>
        <p:txBody>
          <a:bodyPr wrap="square">
            <a:spAutoFit/>
          </a:bodyPr>
          <a:lstStyle/>
          <a:p>
            <a:pPr algn="ctr"/>
            <a:r>
              <a:rPr lang="en-GB" sz="1200" b="1" dirty="0">
                <a:solidFill>
                  <a:schemeClr val="tx2"/>
                </a:solidFill>
              </a:rPr>
              <a:t>Most important </a:t>
            </a:r>
            <a:r>
              <a:rPr lang="en-IE" sz="1200" b="1" dirty="0">
                <a:solidFill>
                  <a:schemeClr val="tx2"/>
                </a:solidFill>
              </a:rPr>
              <a:t>to support teacher wellbeing</a:t>
            </a:r>
          </a:p>
        </p:txBody>
      </p:sp>
      <p:graphicFrame>
        <p:nvGraphicFramePr>
          <p:cNvPr id="9" name="Chart 8"/>
          <p:cNvGraphicFramePr/>
          <p:nvPr>
            <p:extLst>
              <p:ext uri="{D42A27DB-BD31-4B8C-83A1-F6EECF244321}">
                <p14:modId xmlns:p14="http://schemas.microsoft.com/office/powerpoint/2010/main" val="4007257413"/>
              </p:ext>
            </p:extLst>
          </p:nvPr>
        </p:nvGraphicFramePr>
        <p:xfrm>
          <a:off x="5445773" y="1094014"/>
          <a:ext cx="2113902" cy="348226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941711759"/>
              </p:ext>
            </p:extLst>
          </p:nvPr>
        </p:nvGraphicFramePr>
        <p:xfrm>
          <a:off x="2828248" y="1216422"/>
          <a:ext cx="2747960" cy="3248522"/>
        </p:xfrm>
        <a:graphic>
          <a:graphicData uri="http://schemas.openxmlformats.org/drawingml/2006/table">
            <a:tbl>
              <a:tblPr>
                <a:tableStyleId>{2D5ABB26-0587-4C30-8999-92F81FD0307C}</a:tableStyleId>
              </a:tblPr>
              <a:tblGrid>
                <a:gridCol w="2747960">
                  <a:extLst>
                    <a:ext uri="{9D8B030D-6E8A-4147-A177-3AD203B41FA5}">
                      <a16:colId xmlns:a16="http://schemas.microsoft.com/office/drawing/2014/main" val="20000"/>
                    </a:ext>
                  </a:extLst>
                </a:gridCol>
              </a:tblGrid>
              <a:tr h="239435">
                <a:tc>
                  <a:txBody>
                    <a:bodyPr/>
                    <a:lstStyle/>
                    <a:p>
                      <a:pPr algn="r" fontAlgn="ctr"/>
                      <a:r>
                        <a:rPr lang="en-IE" sz="800" u="none" strike="noStrike" kern="1200">
                          <a:solidFill>
                            <a:schemeClr val="tx1"/>
                          </a:solidFill>
                          <a:effectLst/>
                          <a:latin typeface="+mn-lt"/>
                          <a:ea typeface="+mn-ea"/>
                          <a:cs typeface="+mn-cs"/>
                        </a:rPr>
                        <a:t>Right to disconnect from communications outside of school day</a:t>
                      </a:r>
                    </a:p>
                  </a:txBody>
                  <a:tcPr marL="9525" marR="9525" marT="9525" marB="0" anchor="ctr"/>
                </a:tc>
                <a:extLst>
                  <a:ext uri="{0D108BD9-81ED-4DB2-BD59-A6C34878D82A}">
                    <a16:rowId xmlns:a16="http://schemas.microsoft.com/office/drawing/2014/main" val="10000"/>
                  </a:ext>
                </a:extLst>
              </a:tr>
              <a:tr h="226796">
                <a:tc>
                  <a:txBody>
                    <a:bodyPr/>
                    <a:lstStyle/>
                    <a:p>
                      <a:pPr algn="r" fontAlgn="ctr"/>
                      <a:r>
                        <a:rPr lang="en-IE" sz="800" u="none" strike="noStrike" kern="1200" dirty="0">
                          <a:solidFill>
                            <a:schemeClr val="tx1"/>
                          </a:solidFill>
                          <a:effectLst/>
                          <a:latin typeface="+mn-lt"/>
                          <a:ea typeface="+mn-ea"/>
                          <a:cs typeface="+mn-cs"/>
                        </a:rPr>
                        <a:t>More professional time during the school day</a:t>
                      </a:r>
                    </a:p>
                  </a:txBody>
                  <a:tcPr marL="9525" marR="9525" marT="9525" marB="0" anchor="ctr"/>
                </a:tc>
                <a:extLst>
                  <a:ext uri="{0D108BD9-81ED-4DB2-BD59-A6C34878D82A}">
                    <a16:rowId xmlns:a16="http://schemas.microsoft.com/office/drawing/2014/main" val="10001"/>
                  </a:ext>
                </a:extLst>
              </a:tr>
              <a:tr h="226796">
                <a:tc>
                  <a:txBody>
                    <a:bodyPr/>
                    <a:lstStyle/>
                    <a:p>
                      <a:pPr algn="r" fontAlgn="ctr"/>
                      <a:r>
                        <a:rPr lang="en-GB" sz="800" u="none" strike="noStrike" kern="1200">
                          <a:solidFill>
                            <a:schemeClr val="tx1"/>
                          </a:solidFill>
                          <a:effectLst/>
                          <a:latin typeface="+mn-lt"/>
                          <a:ea typeface="+mn-ea"/>
                          <a:cs typeface="+mn-cs"/>
                        </a:rPr>
                        <a:t>Smaller classes</a:t>
                      </a:r>
                    </a:p>
                  </a:txBody>
                  <a:tcPr marL="9525" marR="9525" marT="9525" marB="0" anchor="ctr"/>
                </a:tc>
                <a:extLst>
                  <a:ext uri="{0D108BD9-81ED-4DB2-BD59-A6C34878D82A}">
                    <a16:rowId xmlns:a16="http://schemas.microsoft.com/office/drawing/2014/main" val="10002"/>
                  </a:ext>
                </a:extLst>
              </a:tr>
              <a:tr h="226796">
                <a:tc>
                  <a:txBody>
                    <a:bodyPr/>
                    <a:lstStyle/>
                    <a:p>
                      <a:pPr algn="r" fontAlgn="ctr"/>
                      <a:r>
                        <a:rPr lang="en-IE" sz="800" u="none" strike="noStrike" kern="1200" dirty="0">
                          <a:solidFill>
                            <a:schemeClr val="tx1"/>
                          </a:solidFill>
                          <a:effectLst/>
                          <a:latin typeface="+mn-lt"/>
                          <a:ea typeface="+mn-ea"/>
                          <a:cs typeface="+mn-cs"/>
                        </a:rPr>
                        <a:t>Quality communication from school management</a:t>
                      </a:r>
                    </a:p>
                  </a:txBody>
                  <a:tcPr marL="9525" marR="9525" marT="9525" marB="0" anchor="ctr"/>
                </a:tc>
                <a:extLst>
                  <a:ext uri="{0D108BD9-81ED-4DB2-BD59-A6C34878D82A}">
                    <a16:rowId xmlns:a16="http://schemas.microsoft.com/office/drawing/2014/main" val="10003"/>
                  </a:ext>
                </a:extLst>
              </a:tr>
              <a:tr h="226796">
                <a:tc>
                  <a:txBody>
                    <a:bodyPr/>
                    <a:lstStyle/>
                    <a:p>
                      <a:pPr algn="r" fontAlgn="ctr"/>
                      <a:r>
                        <a:rPr lang="en-GB" sz="800" u="none" strike="noStrike" kern="1200" dirty="0">
                          <a:solidFill>
                            <a:schemeClr val="tx1"/>
                          </a:solidFill>
                          <a:effectLst/>
                          <a:latin typeface="+mn-lt"/>
                          <a:ea typeface="+mn-ea"/>
                          <a:cs typeface="+mn-cs"/>
                        </a:rPr>
                        <a:t>Less administrative duties</a:t>
                      </a:r>
                    </a:p>
                  </a:txBody>
                  <a:tcPr marL="9525" marR="9525" marT="9525" marB="0" anchor="ctr"/>
                </a:tc>
                <a:extLst>
                  <a:ext uri="{0D108BD9-81ED-4DB2-BD59-A6C34878D82A}">
                    <a16:rowId xmlns:a16="http://schemas.microsoft.com/office/drawing/2014/main" val="10004"/>
                  </a:ext>
                </a:extLst>
              </a:tr>
              <a:tr h="226796">
                <a:tc>
                  <a:txBody>
                    <a:bodyPr/>
                    <a:lstStyle/>
                    <a:p>
                      <a:pPr algn="r" fontAlgn="ctr"/>
                      <a:r>
                        <a:rPr lang="en-GB" sz="800" u="none" strike="noStrike" kern="1200">
                          <a:solidFill>
                            <a:schemeClr val="tx1"/>
                          </a:solidFill>
                          <a:effectLst/>
                          <a:latin typeface="+mn-lt"/>
                          <a:ea typeface="+mn-ea"/>
                          <a:cs typeface="+mn-cs"/>
                        </a:rPr>
                        <a:t>Reduced class-contact timetable</a:t>
                      </a:r>
                    </a:p>
                  </a:txBody>
                  <a:tcPr marL="9525" marR="9525" marT="9525" marB="0" anchor="ctr"/>
                </a:tc>
                <a:extLst>
                  <a:ext uri="{0D108BD9-81ED-4DB2-BD59-A6C34878D82A}">
                    <a16:rowId xmlns:a16="http://schemas.microsoft.com/office/drawing/2014/main" val="10005"/>
                  </a:ext>
                </a:extLst>
              </a:tr>
              <a:tr h="226796">
                <a:tc>
                  <a:txBody>
                    <a:bodyPr/>
                    <a:lstStyle/>
                    <a:p>
                      <a:pPr algn="r" fontAlgn="ctr"/>
                      <a:r>
                        <a:rPr lang="en-GB" sz="800" u="none" strike="noStrike" kern="1200">
                          <a:solidFill>
                            <a:schemeClr val="tx1"/>
                          </a:solidFill>
                          <a:effectLst/>
                          <a:latin typeface="+mn-lt"/>
                          <a:ea typeface="+mn-ea"/>
                          <a:cs typeface="+mn-cs"/>
                        </a:rPr>
                        <a:t>More supportive school management</a:t>
                      </a:r>
                    </a:p>
                  </a:txBody>
                  <a:tcPr marL="9525" marR="9525" marT="9525" marB="0" anchor="ctr"/>
                </a:tc>
                <a:extLst>
                  <a:ext uri="{0D108BD9-81ED-4DB2-BD59-A6C34878D82A}">
                    <a16:rowId xmlns:a16="http://schemas.microsoft.com/office/drawing/2014/main" val="10006"/>
                  </a:ext>
                </a:extLst>
              </a:tr>
              <a:tr h="262257">
                <a:tc>
                  <a:txBody>
                    <a:bodyPr/>
                    <a:lstStyle/>
                    <a:p>
                      <a:pPr algn="r" fontAlgn="ctr"/>
                      <a:r>
                        <a:rPr lang="en-IE" sz="800" u="none" strike="noStrike" kern="1200">
                          <a:solidFill>
                            <a:schemeClr val="tx1"/>
                          </a:solidFill>
                          <a:effectLst/>
                          <a:latin typeface="+mn-lt"/>
                          <a:ea typeface="+mn-ea"/>
                          <a:cs typeface="+mn-cs"/>
                        </a:rPr>
                        <a:t>Effective implementation of school discipline/student behaviour policy</a:t>
                      </a:r>
                    </a:p>
                  </a:txBody>
                  <a:tcPr marL="9525" marR="9525" marT="9525" marB="0" anchor="ctr"/>
                </a:tc>
                <a:extLst>
                  <a:ext uri="{0D108BD9-81ED-4DB2-BD59-A6C34878D82A}">
                    <a16:rowId xmlns:a16="http://schemas.microsoft.com/office/drawing/2014/main" val="10007"/>
                  </a:ext>
                </a:extLst>
              </a:tr>
              <a:tr h="239435">
                <a:tc>
                  <a:txBody>
                    <a:bodyPr/>
                    <a:lstStyle/>
                    <a:p>
                      <a:pPr algn="r" fontAlgn="ctr"/>
                      <a:r>
                        <a:rPr lang="en-IE" sz="800" u="none" strike="noStrike" kern="1200">
                          <a:solidFill>
                            <a:schemeClr val="tx1"/>
                          </a:solidFill>
                          <a:effectLst/>
                          <a:latin typeface="+mn-lt"/>
                          <a:ea typeface="+mn-ea"/>
                          <a:cs typeface="+mn-cs"/>
                        </a:rPr>
                        <a:t>More supports for students with special educational needs</a:t>
                      </a:r>
                    </a:p>
                  </a:txBody>
                  <a:tcPr marL="9525" marR="9525" marT="9525" marB="0" anchor="ctr"/>
                </a:tc>
                <a:extLst>
                  <a:ext uri="{0D108BD9-81ED-4DB2-BD59-A6C34878D82A}">
                    <a16:rowId xmlns:a16="http://schemas.microsoft.com/office/drawing/2014/main" val="1768634289"/>
                  </a:ext>
                </a:extLst>
              </a:tr>
              <a:tr h="226796">
                <a:tc>
                  <a:txBody>
                    <a:bodyPr/>
                    <a:lstStyle/>
                    <a:p>
                      <a:pPr algn="r" fontAlgn="ctr"/>
                      <a:r>
                        <a:rPr lang="en-IE" sz="800" u="none" strike="noStrike" kern="1200">
                          <a:solidFill>
                            <a:schemeClr val="tx1"/>
                          </a:solidFill>
                          <a:effectLst/>
                          <a:latin typeface="+mn-lt"/>
                          <a:ea typeface="+mn-ea"/>
                          <a:cs typeface="+mn-cs"/>
                        </a:rPr>
                        <a:t>More resources for my subject area</a:t>
                      </a:r>
                    </a:p>
                  </a:txBody>
                  <a:tcPr marL="9525" marR="9525" marT="9525" marB="0" anchor="ctr"/>
                </a:tc>
                <a:extLst>
                  <a:ext uri="{0D108BD9-81ED-4DB2-BD59-A6C34878D82A}">
                    <a16:rowId xmlns:a16="http://schemas.microsoft.com/office/drawing/2014/main" val="2270365434"/>
                  </a:ext>
                </a:extLst>
              </a:tr>
              <a:tr h="239435">
                <a:tc>
                  <a:txBody>
                    <a:bodyPr/>
                    <a:lstStyle/>
                    <a:p>
                      <a:pPr algn="r" fontAlgn="ctr"/>
                      <a:r>
                        <a:rPr lang="en-IE" sz="800" u="none" strike="noStrike" kern="1200">
                          <a:solidFill>
                            <a:schemeClr val="tx1"/>
                          </a:solidFill>
                          <a:effectLst/>
                          <a:latin typeface="+mn-lt"/>
                          <a:ea typeface="+mn-ea"/>
                          <a:cs typeface="+mn-cs"/>
                        </a:rPr>
                        <a:t>More CPD to help me respond to diversity in the classroom</a:t>
                      </a:r>
                    </a:p>
                  </a:txBody>
                  <a:tcPr marL="9525" marR="9525" marT="9525" marB="0" anchor="ctr"/>
                </a:tc>
                <a:extLst>
                  <a:ext uri="{0D108BD9-81ED-4DB2-BD59-A6C34878D82A}">
                    <a16:rowId xmlns:a16="http://schemas.microsoft.com/office/drawing/2014/main" val="1434554505"/>
                  </a:ext>
                </a:extLst>
              </a:tr>
              <a:tr h="226796">
                <a:tc>
                  <a:txBody>
                    <a:bodyPr/>
                    <a:lstStyle/>
                    <a:p>
                      <a:pPr algn="r" fontAlgn="ctr"/>
                      <a:r>
                        <a:rPr lang="en-IE" sz="800" u="none" strike="noStrike" kern="1200">
                          <a:solidFill>
                            <a:schemeClr val="tx1"/>
                          </a:solidFill>
                          <a:effectLst/>
                          <a:latin typeface="+mn-lt"/>
                          <a:ea typeface="+mn-ea"/>
                          <a:cs typeface="+mn-cs"/>
                        </a:rPr>
                        <a:t>Effective implementation of school anti-bullying policy</a:t>
                      </a:r>
                    </a:p>
                  </a:txBody>
                  <a:tcPr marL="9525" marR="9525" marT="9525" marB="0" anchor="ctr"/>
                </a:tc>
                <a:extLst>
                  <a:ext uri="{0D108BD9-81ED-4DB2-BD59-A6C34878D82A}">
                    <a16:rowId xmlns:a16="http://schemas.microsoft.com/office/drawing/2014/main" val="4028697286"/>
                  </a:ext>
                </a:extLst>
              </a:tr>
              <a:tr h="226796">
                <a:tc>
                  <a:txBody>
                    <a:bodyPr/>
                    <a:lstStyle/>
                    <a:p>
                      <a:pPr algn="r" fontAlgn="ctr"/>
                      <a:r>
                        <a:rPr lang="en-GB" sz="800" u="none" strike="noStrike" kern="1200">
                          <a:solidFill>
                            <a:schemeClr val="tx1"/>
                          </a:solidFill>
                          <a:effectLst/>
                          <a:latin typeface="+mn-lt"/>
                          <a:ea typeface="+mn-ea"/>
                          <a:cs typeface="+mn-cs"/>
                        </a:rPr>
                        <a:t>Other</a:t>
                      </a:r>
                    </a:p>
                  </a:txBody>
                  <a:tcPr marL="9525" marR="9525" marT="9525" marB="0" anchor="ctr"/>
                </a:tc>
                <a:extLst>
                  <a:ext uri="{0D108BD9-81ED-4DB2-BD59-A6C34878D82A}">
                    <a16:rowId xmlns:a16="http://schemas.microsoft.com/office/drawing/2014/main" val="2860610942"/>
                  </a:ext>
                </a:extLst>
              </a:tr>
              <a:tr h="226796">
                <a:tc>
                  <a:txBody>
                    <a:bodyPr/>
                    <a:lstStyle/>
                    <a:p>
                      <a:pPr algn="r" fontAlgn="ctr"/>
                      <a:r>
                        <a:rPr lang="en-GB" sz="800" u="none" strike="noStrike" kern="1200" dirty="0">
                          <a:solidFill>
                            <a:schemeClr val="tx1"/>
                          </a:solidFill>
                          <a:effectLst/>
                          <a:latin typeface="+mn-lt"/>
                          <a:ea typeface="+mn-ea"/>
                          <a:cs typeface="+mn-cs"/>
                        </a:rPr>
                        <a:t>None of these</a:t>
                      </a:r>
                    </a:p>
                  </a:txBody>
                  <a:tcPr marL="9525" marR="9525" marT="9525" marB="0" anchor="ctr"/>
                </a:tc>
                <a:extLst>
                  <a:ext uri="{0D108BD9-81ED-4DB2-BD59-A6C34878D82A}">
                    <a16:rowId xmlns:a16="http://schemas.microsoft.com/office/drawing/2014/main" val="3427392791"/>
                  </a:ext>
                </a:extLst>
              </a:tr>
            </a:tbl>
          </a:graphicData>
        </a:graphic>
      </p:graphicFrame>
      <p:sp>
        <p:nvSpPr>
          <p:cNvPr id="8" name="Rectangle 7">
            <a:extLst>
              <a:ext uri="{FF2B5EF4-FFF2-40B4-BE49-F238E27FC236}">
                <a16:creationId xmlns:a16="http://schemas.microsoft.com/office/drawing/2014/main" id="{C4852247-EB27-4148-819E-3BABA6EC33DB}"/>
              </a:ext>
            </a:extLst>
          </p:cNvPr>
          <p:cNvSpPr/>
          <p:nvPr/>
        </p:nvSpPr>
        <p:spPr>
          <a:xfrm>
            <a:off x="438935" y="754757"/>
            <a:ext cx="2673472" cy="461665"/>
          </a:xfrm>
          <a:prstGeom prst="rect">
            <a:avLst/>
          </a:prstGeom>
        </p:spPr>
        <p:txBody>
          <a:bodyPr wrap="square">
            <a:spAutoFit/>
          </a:bodyPr>
          <a:lstStyle/>
          <a:p>
            <a:pPr algn="ctr"/>
            <a:r>
              <a:rPr lang="en-GB" sz="1200" b="1" dirty="0">
                <a:solidFill>
                  <a:schemeClr val="tx2"/>
                </a:solidFill>
              </a:rPr>
              <a:t>Has school board implemented specific measures for teacher wellbeing?</a:t>
            </a:r>
            <a:endParaRPr lang="en-IE" sz="1200" b="1" dirty="0">
              <a:solidFill>
                <a:schemeClr val="tx2"/>
              </a:solidFill>
            </a:endParaRPr>
          </a:p>
        </p:txBody>
      </p:sp>
      <p:graphicFrame>
        <p:nvGraphicFramePr>
          <p:cNvPr id="13" name="Chart 12">
            <a:extLst>
              <a:ext uri="{FF2B5EF4-FFF2-40B4-BE49-F238E27FC236}">
                <a16:creationId xmlns:a16="http://schemas.microsoft.com/office/drawing/2014/main" id="{C5EB2D32-E64F-46D5-BA78-C464E26C8381}"/>
              </a:ext>
            </a:extLst>
          </p:cNvPr>
          <p:cNvGraphicFramePr/>
          <p:nvPr>
            <p:extLst>
              <p:ext uri="{D42A27DB-BD31-4B8C-83A1-F6EECF244321}">
                <p14:modId xmlns:p14="http://schemas.microsoft.com/office/powerpoint/2010/main" val="2447599124"/>
              </p:ext>
            </p:extLst>
          </p:nvPr>
        </p:nvGraphicFramePr>
        <p:xfrm>
          <a:off x="726932" y="1233480"/>
          <a:ext cx="1792393" cy="3136756"/>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13">
            <a:extLst>
              <a:ext uri="{FF2B5EF4-FFF2-40B4-BE49-F238E27FC236}">
                <a16:creationId xmlns:a16="http://schemas.microsoft.com/office/drawing/2014/main" id="{D0CFBE20-E0A2-4D86-A046-D38A302E93E3}"/>
              </a:ext>
            </a:extLst>
          </p:cNvPr>
          <p:cNvSpPr txBox="1"/>
          <p:nvPr/>
        </p:nvSpPr>
        <p:spPr>
          <a:xfrm>
            <a:off x="220746" y="1440926"/>
            <a:ext cx="902399" cy="276999"/>
          </a:xfrm>
          <a:prstGeom prst="rect">
            <a:avLst/>
          </a:prstGeom>
          <a:noFill/>
        </p:spPr>
        <p:txBody>
          <a:bodyPr wrap="square" rtlCol="0">
            <a:spAutoFit/>
          </a:bodyPr>
          <a:lstStyle/>
          <a:p>
            <a:pPr algn="r"/>
            <a:r>
              <a:rPr lang="en-GB" sz="1200" dirty="0"/>
              <a:t>Yes</a:t>
            </a:r>
          </a:p>
        </p:txBody>
      </p:sp>
      <p:sp>
        <p:nvSpPr>
          <p:cNvPr id="15" name="TextBox 14">
            <a:extLst>
              <a:ext uri="{FF2B5EF4-FFF2-40B4-BE49-F238E27FC236}">
                <a16:creationId xmlns:a16="http://schemas.microsoft.com/office/drawing/2014/main" id="{CD140612-5F39-4ACF-9183-4DBDC1499E7C}"/>
              </a:ext>
            </a:extLst>
          </p:cNvPr>
          <p:cNvSpPr txBox="1"/>
          <p:nvPr/>
        </p:nvSpPr>
        <p:spPr>
          <a:xfrm>
            <a:off x="220746" y="2485348"/>
            <a:ext cx="902399" cy="276999"/>
          </a:xfrm>
          <a:prstGeom prst="rect">
            <a:avLst/>
          </a:prstGeom>
          <a:noFill/>
        </p:spPr>
        <p:txBody>
          <a:bodyPr wrap="square" rtlCol="0">
            <a:spAutoFit/>
          </a:bodyPr>
          <a:lstStyle/>
          <a:p>
            <a:pPr algn="r"/>
            <a:r>
              <a:rPr lang="en-GB" sz="1200" dirty="0"/>
              <a:t>No</a:t>
            </a:r>
          </a:p>
        </p:txBody>
      </p:sp>
      <p:sp>
        <p:nvSpPr>
          <p:cNvPr id="16" name="TextBox 15">
            <a:extLst>
              <a:ext uri="{FF2B5EF4-FFF2-40B4-BE49-F238E27FC236}">
                <a16:creationId xmlns:a16="http://schemas.microsoft.com/office/drawing/2014/main" id="{8D8A8CD9-48EC-4E0E-A80C-3DD043592974}"/>
              </a:ext>
            </a:extLst>
          </p:cNvPr>
          <p:cNvSpPr txBox="1"/>
          <p:nvPr/>
        </p:nvSpPr>
        <p:spPr>
          <a:xfrm>
            <a:off x="220746" y="3737217"/>
            <a:ext cx="902399" cy="276999"/>
          </a:xfrm>
          <a:prstGeom prst="rect">
            <a:avLst/>
          </a:prstGeom>
          <a:noFill/>
        </p:spPr>
        <p:txBody>
          <a:bodyPr wrap="square" rtlCol="0">
            <a:spAutoFit/>
          </a:bodyPr>
          <a:lstStyle/>
          <a:p>
            <a:pPr algn="r"/>
            <a:r>
              <a:rPr lang="en-GB" sz="1200" dirty="0"/>
              <a:t>Don’t know</a:t>
            </a:r>
          </a:p>
        </p:txBody>
      </p:sp>
      <p:sp>
        <p:nvSpPr>
          <p:cNvPr id="7" name="Title 6">
            <a:extLst>
              <a:ext uri="{FF2B5EF4-FFF2-40B4-BE49-F238E27FC236}">
                <a16:creationId xmlns:a16="http://schemas.microsoft.com/office/drawing/2014/main" id="{7F3E5A19-88F5-42D4-A779-85FB3515186E}"/>
              </a:ext>
            </a:extLst>
          </p:cNvPr>
          <p:cNvSpPr>
            <a:spLocks noGrp="1"/>
          </p:cNvSpPr>
          <p:nvPr>
            <p:ph type="title"/>
          </p:nvPr>
        </p:nvSpPr>
        <p:spPr/>
        <p:txBody>
          <a:bodyPr/>
          <a:lstStyle/>
          <a:p>
            <a:r>
              <a:rPr lang="en-IE" dirty="0"/>
              <a:t>Right to disconnect is key priority </a:t>
            </a:r>
          </a:p>
        </p:txBody>
      </p:sp>
    </p:spTree>
    <p:extLst>
      <p:ext uri="{BB962C8B-B14F-4D97-AF65-F5344CB8AC3E}">
        <p14:creationId xmlns:p14="http://schemas.microsoft.com/office/powerpoint/2010/main" val="31438987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p:txBody>
          <a:bodyPr>
            <a:noAutofit/>
          </a:bodyPr>
          <a:lstStyle/>
          <a:p>
            <a:r>
              <a:rPr lang="en-IE" sz="1600" b="1" dirty="0"/>
              <a:t>Which of the following actions, if any, have you taken to support your wellbeing during the current school year? </a:t>
            </a:r>
          </a:p>
        </p:txBody>
      </p:sp>
      <p:sp>
        <p:nvSpPr>
          <p:cNvPr id="3" name="Title 2"/>
          <p:cNvSpPr>
            <a:spLocks noGrp="1"/>
          </p:cNvSpPr>
          <p:nvPr>
            <p:ph type="title"/>
          </p:nvPr>
        </p:nvSpPr>
        <p:spPr>
          <a:xfrm>
            <a:off x="146246" y="212149"/>
            <a:ext cx="2749809" cy="275246"/>
          </a:xfrm>
        </p:spPr>
        <p:txBody>
          <a:bodyPr/>
          <a:lstStyle/>
          <a:p>
            <a:r>
              <a:rPr lang="en-IE" dirty="0"/>
              <a:t>A majority of teachers looked to colleagues for support</a:t>
            </a:r>
          </a:p>
        </p:txBody>
      </p:sp>
      <p:sp>
        <p:nvSpPr>
          <p:cNvPr id="5" name="Rectangle 4"/>
          <p:cNvSpPr/>
          <p:nvPr/>
        </p:nvSpPr>
        <p:spPr>
          <a:xfrm>
            <a:off x="2056376" y="754757"/>
            <a:ext cx="3919745" cy="461665"/>
          </a:xfrm>
          <a:prstGeom prst="rect">
            <a:avLst/>
          </a:prstGeom>
        </p:spPr>
        <p:txBody>
          <a:bodyPr wrap="square">
            <a:spAutoFit/>
          </a:bodyPr>
          <a:lstStyle/>
          <a:p>
            <a:pPr algn="ctr"/>
            <a:r>
              <a:rPr lang="en-IE" sz="1200" b="1" dirty="0">
                <a:solidFill>
                  <a:schemeClr val="tx2"/>
                </a:solidFill>
              </a:rPr>
              <a:t>Actions taken to support your wellbeing during the current school year</a:t>
            </a:r>
          </a:p>
        </p:txBody>
      </p:sp>
      <p:graphicFrame>
        <p:nvGraphicFramePr>
          <p:cNvPr id="9" name="Chart 8"/>
          <p:cNvGraphicFramePr/>
          <p:nvPr>
            <p:extLst>
              <p:ext uri="{D42A27DB-BD31-4B8C-83A1-F6EECF244321}">
                <p14:modId xmlns:p14="http://schemas.microsoft.com/office/powerpoint/2010/main" val="3558022360"/>
              </p:ext>
            </p:extLst>
          </p:nvPr>
        </p:nvGraphicFramePr>
        <p:xfrm>
          <a:off x="3878118" y="1095460"/>
          <a:ext cx="3366762" cy="346521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941710764"/>
              </p:ext>
            </p:extLst>
          </p:nvPr>
        </p:nvGraphicFramePr>
        <p:xfrm>
          <a:off x="39507" y="1247534"/>
          <a:ext cx="3870002" cy="3136684"/>
        </p:xfrm>
        <a:graphic>
          <a:graphicData uri="http://schemas.openxmlformats.org/drawingml/2006/table">
            <a:tbl>
              <a:tblPr>
                <a:tableStyleId>{2D5ABB26-0587-4C30-8999-92F81FD0307C}</a:tableStyleId>
              </a:tblPr>
              <a:tblGrid>
                <a:gridCol w="3870002">
                  <a:extLst>
                    <a:ext uri="{9D8B030D-6E8A-4147-A177-3AD203B41FA5}">
                      <a16:colId xmlns:a16="http://schemas.microsoft.com/office/drawing/2014/main" val="20000"/>
                    </a:ext>
                  </a:extLst>
                </a:gridCol>
              </a:tblGrid>
              <a:tr h="285132">
                <a:tc>
                  <a:txBody>
                    <a:bodyPr/>
                    <a:lstStyle/>
                    <a:p>
                      <a:pPr algn="r" fontAlgn="ctr"/>
                      <a:r>
                        <a:rPr lang="en-GB" sz="900" u="none" strike="noStrike" kern="1200" dirty="0">
                          <a:solidFill>
                            <a:schemeClr val="tx1"/>
                          </a:solidFill>
                          <a:effectLst/>
                          <a:latin typeface="+mn-lt"/>
                          <a:ea typeface="+mn-ea"/>
                          <a:cs typeface="+mn-cs"/>
                        </a:rPr>
                        <a:t>I spoke to colleagues</a:t>
                      </a:r>
                    </a:p>
                  </a:txBody>
                  <a:tcPr marL="9525" marR="9525" marT="9525" marB="0" anchor="ctr"/>
                </a:tc>
                <a:extLst>
                  <a:ext uri="{0D108BD9-81ED-4DB2-BD59-A6C34878D82A}">
                    <a16:rowId xmlns:a16="http://schemas.microsoft.com/office/drawing/2014/main" val="10000"/>
                  </a:ext>
                </a:extLst>
              </a:tr>
              <a:tr h="285132">
                <a:tc>
                  <a:txBody>
                    <a:bodyPr/>
                    <a:lstStyle/>
                    <a:p>
                      <a:pPr algn="r" fontAlgn="ctr"/>
                      <a:r>
                        <a:rPr lang="en-IE" sz="900" u="none" strike="noStrike" kern="1200">
                          <a:solidFill>
                            <a:schemeClr val="tx1"/>
                          </a:solidFill>
                          <a:effectLst/>
                          <a:latin typeface="+mn-lt"/>
                          <a:ea typeface="+mn-ea"/>
                          <a:cs typeface="+mn-cs"/>
                        </a:rPr>
                        <a:t>I disconnected from work emails/communication after my working day</a:t>
                      </a:r>
                    </a:p>
                  </a:txBody>
                  <a:tcPr marL="9525" marR="9525" marT="9525" marB="0" anchor="ctr"/>
                </a:tc>
                <a:extLst>
                  <a:ext uri="{0D108BD9-81ED-4DB2-BD59-A6C34878D82A}">
                    <a16:rowId xmlns:a16="http://schemas.microsoft.com/office/drawing/2014/main" val="10001"/>
                  </a:ext>
                </a:extLst>
              </a:tr>
              <a:tr h="285132">
                <a:tc>
                  <a:txBody>
                    <a:bodyPr/>
                    <a:lstStyle/>
                    <a:p>
                      <a:pPr algn="r" fontAlgn="ctr"/>
                      <a:r>
                        <a:rPr lang="en-IE" sz="900" u="none" strike="noStrike" kern="1200">
                          <a:solidFill>
                            <a:schemeClr val="tx1"/>
                          </a:solidFill>
                          <a:effectLst/>
                          <a:latin typeface="+mn-lt"/>
                          <a:ea typeface="+mn-ea"/>
                          <a:cs typeface="+mn-cs"/>
                        </a:rPr>
                        <a:t>I took new action to support my physical health</a:t>
                      </a:r>
                    </a:p>
                  </a:txBody>
                  <a:tcPr marL="9525" marR="9525" marT="9525" marB="0" anchor="ctr"/>
                </a:tc>
                <a:extLst>
                  <a:ext uri="{0D108BD9-81ED-4DB2-BD59-A6C34878D82A}">
                    <a16:rowId xmlns:a16="http://schemas.microsoft.com/office/drawing/2014/main" val="10002"/>
                  </a:ext>
                </a:extLst>
              </a:tr>
              <a:tr h="285132">
                <a:tc>
                  <a:txBody>
                    <a:bodyPr/>
                    <a:lstStyle/>
                    <a:p>
                      <a:pPr algn="r" fontAlgn="ctr"/>
                      <a:r>
                        <a:rPr lang="en-IE" sz="900" u="none" strike="noStrike" kern="1200">
                          <a:solidFill>
                            <a:schemeClr val="tx1"/>
                          </a:solidFill>
                          <a:effectLst/>
                          <a:latin typeface="+mn-lt"/>
                          <a:ea typeface="+mn-ea"/>
                          <a:cs typeface="+mn-cs"/>
                        </a:rPr>
                        <a:t>I took new action to support my mental health</a:t>
                      </a:r>
                    </a:p>
                  </a:txBody>
                  <a:tcPr marL="9525" marR="9525" marT="9525" marB="0" anchor="ctr"/>
                </a:tc>
                <a:extLst>
                  <a:ext uri="{0D108BD9-81ED-4DB2-BD59-A6C34878D82A}">
                    <a16:rowId xmlns:a16="http://schemas.microsoft.com/office/drawing/2014/main" val="10003"/>
                  </a:ext>
                </a:extLst>
              </a:tr>
              <a:tr h="285132">
                <a:tc>
                  <a:txBody>
                    <a:bodyPr/>
                    <a:lstStyle/>
                    <a:p>
                      <a:pPr algn="r" fontAlgn="ctr"/>
                      <a:r>
                        <a:rPr lang="en-IE" sz="900" u="none" strike="noStrike" kern="1200">
                          <a:solidFill>
                            <a:schemeClr val="tx1"/>
                          </a:solidFill>
                          <a:effectLst/>
                          <a:latin typeface="+mn-lt"/>
                          <a:ea typeface="+mn-ea"/>
                          <a:cs typeface="+mn-cs"/>
                        </a:rPr>
                        <a:t>I obtained GP/medical advice</a:t>
                      </a:r>
                    </a:p>
                  </a:txBody>
                  <a:tcPr marL="9525" marR="9525" marT="9525" marB="0" anchor="ctr"/>
                </a:tc>
                <a:extLst>
                  <a:ext uri="{0D108BD9-81ED-4DB2-BD59-A6C34878D82A}">
                    <a16:rowId xmlns:a16="http://schemas.microsoft.com/office/drawing/2014/main" val="10004"/>
                  </a:ext>
                </a:extLst>
              </a:tr>
              <a:tr h="285132">
                <a:tc>
                  <a:txBody>
                    <a:bodyPr/>
                    <a:lstStyle/>
                    <a:p>
                      <a:pPr algn="r" fontAlgn="ctr"/>
                      <a:r>
                        <a:rPr lang="en-IE" sz="900" u="none" strike="noStrike" kern="1200" dirty="0">
                          <a:solidFill>
                            <a:schemeClr val="tx1"/>
                          </a:solidFill>
                          <a:effectLst/>
                          <a:latin typeface="+mn-lt"/>
                          <a:ea typeface="+mn-ea"/>
                          <a:cs typeface="+mn-cs"/>
                        </a:rPr>
                        <a:t>I spoke to my principal/deputy principal</a:t>
                      </a:r>
                    </a:p>
                  </a:txBody>
                  <a:tcPr marL="9525" marR="9525" marT="9525" marB="0" anchor="ctr"/>
                </a:tc>
                <a:extLst>
                  <a:ext uri="{0D108BD9-81ED-4DB2-BD59-A6C34878D82A}">
                    <a16:rowId xmlns:a16="http://schemas.microsoft.com/office/drawing/2014/main" val="10005"/>
                  </a:ext>
                </a:extLst>
              </a:tr>
              <a:tr h="285248">
                <a:tc>
                  <a:txBody>
                    <a:bodyPr/>
                    <a:lstStyle/>
                    <a:p>
                      <a:pPr algn="r" fontAlgn="ctr"/>
                      <a:r>
                        <a:rPr lang="en-IE" sz="900" u="none" strike="noStrike" kern="1200">
                          <a:solidFill>
                            <a:schemeClr val="tx1"/>
                          </a:solidFill>
                          <a:effectLst/>
                          <a:latin typeface="+mn-lt"/>
                          <a:ea typeface="+mn-ea"/>
                          <a:cs typeface="+mn-cs"/>
                        </a:rPr>
                        <a:t>I obtained professional advice for my mental health</a:t>
                      </a:r>
                    </a:p>
                  </a:txBody>
                  <a:tcPr marL="9525" marR="9525" marT="9525" marB="0" anchor="ctr"/>
                </a:tc>
                <a:extLst>
                  <a:ext uri="{0D108BD9-81ED-4DB2-BD59-A6C34878D82A}">
                    <a16:rowId xmlns:a16="http://schemas.microsoft.com/office/drawing/2014/main" val="10006"/>
                  </a:ext>
                </a:extLst>
              </a:tr>
              <a:tr h="285248">
                <a:tc>
                  <a:txBody>
                    <a:bodyPr/>
                    <a:lstStyle/>
                    <a:p>
                      <a:pPr algn="r" fontAlgn="ctr"/>
                      <a:r>
                        <a:rPr lang="en-IE" sz="900" u="none" strike="noStrike" kern="1200">
                          <a:solidFill>
                            <a:schemeClr val="tx1"/>
                          </a:solidFill>
                          <a:effectLst/>
                          <a:latin typeface="+mn-lt"/>
                          <a:ea typeface="+mn-ea"/>
                          <a:cs typeface="+mn-cs"/>
                        </a:rPr>
                        <a:t>I contacted ASTI Head Office for assistance on my issue</a:t>
                      </a:r>
                    </a:p>
                  </a:txBody>
                  <a:tcPr marL="9525" marR="9525" marT="9525" marB="0" anchor="ctr"/>
                </a:tc>
                <a:extLst>
                  <a:ext uri="{0D108BD9-81ED-4DB2-BD59-A6C34878D82A}">
                    <a16:rowId xmlns:a16="http://schemas.microsoft.com/office/drawing/2014/main" val="10007"/>
                  </a:ext>
                </a:extLst>
              </a:tr>
              <a:tr h="285132">
                <a:tc>
                  <a:txBody>
                    <a:bodyPr/>
                    <a:lstStyle/>
                    <a:p>
                      <a:pPr algn="r" fontAlgn="ctr"/>
                      <a:r>
                        <a:rPr lang="en-IE" sz="900" u="none" strike="noStrike" kern="1200">
                          <a:solidFill>
                            <a:schemeClr val="tx1"/>
                          </a:solidFill>
                          <a:effectLst/>
                          <a:latin typeface="+mn-lt"/>
                          <a:ea typeface="+mn-ea"/>
                          <a:cs typeface="+mn-cs"/>
                        </a:rPr>
                        <a:t>I contacted the Spectrum Life/employee assistance programme</a:t>
                      </a:r>
                    </a:p>
                  </a:txBody>
                  <a:tcPr marL="9525" marR="9525" marT="9525" marB="0" anchor="ctr"/>
                </a:tc>
                <a:extLst>
                  <a:ext uri="{0D108BD9-81ED-4DB2-BD59-A6C34878D82A}">
                    <a16:rowId xmlns:a16="http://schemas.microsoft.com/office/drawing/2014/main" val="10008"/>
                  </a:ext>
                </a:extLst>
              </a:tr>
              <a:tr h="285132">
                <a:tc>
                  <a:txBody>
                    <a:bodyPr/>
                    <a:lstStyle/>
                    <a:p>
                      <a:pPr algn="r" fontAlgn="ctr"/>
                      <a:r>
                        <a:rPr lang="en-GB" sz="900" u="none" strike="noStrike" kern="1200">
                          <a:solidFill>
                            <a:schemeClr val="tx1"/>
                          </a:solidFill>
                          <a:effectLst/>
                          <a:latin typeface="+mn-lt"/>
                          <a:ea typeface="+mn-ea"/>
                          <a:cs typeface="+mn-cs"/>
                        </a:rPr>
                        <a:t>Other</a:t>
                      </a:r>
                    </a:p>
                  </a:txBody>
                  <a:tcPr marL="9525" marR="9525" marT="9525" marB="0" anchor="ctr"/>
                </a:tc>
                <a:extLst>
                  <a:ext uri="{0D108BD9-81ED-4DB2-BD59-A6C34878D82A}">
                    <a16:rowId xmlns:a16="http://schemas.microsoft.com/office/drawing/2014/main" val="10009"/>
                  </a:ext>
                </a:extLst>
              </a:tr>
              <a:tr h="285132">
                <a:tc>
                  <a:txBody>
                    <a:bodyPr/>
                    <a:lstStyle/>
                    <a:p>
                      <a:pPr algn="r" fontAlgn="ctr"/>
                      <a:r>
                        <a:rPr lang="en-GB" sz="900" u="none" strike="noStrike" kern="1200" dirty="0">
                          <a:solidFill>
                            <a:schemeClr val="tx1"/>
                          </a:solidFill>
                          <a:effectLst/>
                          <a:latin typeface="+mn-lt"/>
                          <a:ea typeface="+mn-ea"/>
                          <a:cs typeface="+mn-cs"/>
                        </a:rPr>
                        <a:t>None of these</a:t>
                      </a:r>
                    </a:p>
                  </a:txBody>
                  <a:tcPr marL="9525" marR="9525" marT="9525" marB="0" anchor="ctr"/>
                </a:tc>
                <a:extLst>
                  <a:ext uri="{0D108BD9-81ED-4DB2-BD59-A6C34878D82A}">
                    <a16:rowId xmlns:a16="http://schemas.microsoft.com/office/drawing/2014/main" val="10010"/>
                  </a:ext>
                </a:extLst>
              </a:tr>
            </a:tbl>
          </a:graphicData>
        </a:graphic>
      </p:graphicFrame>
      <p:sp>
        <p:nvSpPr>
          <p:cNvPr id="12" name="Text Placeholder 3">
            <a:extLst>
              <a:ext uri="{FF2B5EF4-FFF2-40B4-BE49-F238E27FC236}">
                <a16:creationId xmlns:a16="http://schemas.microsoft.com/office/drawing/2014/main" id="{0690017A-2A33-4206-A444-0DA2F9521CB8}"/>
              </a:ext>
            </a:extLst>
          </p:cNvPr>
          <p:cNvSpPr txBox="1">
            <a:spLocks/>
          </p:cNvSpPr>
          <p:nvPr/>
        </p:nvSpPr>
        <p:spPr>
          <a:xfrm>
            <a:off x="146246" y="487395"/>
            <a:ext cx="1476883" cy="265485"/>
          </a:xfrm>
        </p:spPr>
        <p:txBody>
          <a:bodyPr wrap="none">
            <a:spAutoFit/>
          </a:bodyPr>
          <a:lstStyle>
            <a:lvl1pPr marL="0" indent="0" algn="l" defTabSz="914400" rtl="0" eaLnBrk="1" latinLnBrk="0" hangingPunct="1">
              <a:lnSpc>
                <a:spcPts val="1240"/>
              </a:lnSpc>
              <a:spcBef>
                <a:spcPts val="0"/>
              </a:spcBef>
              <a:buFont typeface="Arial" panose="020B0604020202020204" pitchFamily="34" charset="0"/>
              <a:buNone/>
              <a:defRPr sz="868" kern="1200">
                <a:solidFill>
                  <a:srgbClr val="4B294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IE" sz="1200" dirty="0"/>
              <a:t>(Base: all teachers, n=2,496)</a:t>
            </a:r>
          </a:p>
        </p:txBody>
      </p:sp>
    </p:spTree>
    <p:extLst>
      <p:ext uri="{BB962C8B-B14F-4D97-AF65-F5344CB8AC3E}">
        <p14:creationId xmlns:p14="http://schemas.microsoft.com/office/powerpoint/2010/main" val="3234939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p:nvPr>
            <p:extLst>
              <p:ext uri="{D42A27DB-BD31-4B8C-83A1-F6EECF244321}">
                <p14:modId xmlns:p14="http://schemas.microsoft.com/office/powerpoint/2010/main" val="1098874131"/>
              </p:ext>
            </p:extLst>
          </p:nvPr>
        </p:nvGraphicFramePr>
        <p:xfrm>
          <a:off x="3031095" y="971739"/>
          <a:ext cx="1720659" cy="3046591"/>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 Placeholder 1"/>
          <p:cNvSpPr>
            <a:spLocks noGrp="1"/>
          </p:cNvSpPr>
          <p:nvPr>
            <p:ph type="body" sz="quarter" idx="14"/>
          </p:nvPr>
        </p:nvSpPr>
        <p:spPr/>
        <p:txBody>
          <a:bodyPr>
            <a:normAutofit/>
          </a:bodyPr>
          <a:lstStyle/>
          <a:p>
            <a:pPr lvl="0" defTabSz="730240"/>
            <a:r>
              <a:rPr lang="en-IE" sz="1600" b="1" dirty="0">
                <a:solidFill>
                  <a:srgbClr val="22505F"/>
                </a:solidFill>
                <a:latin typeface="Calibri" panose="020F0502020204030204" pitchFamily="34" charset="0"/>
                <a:cs typeface="Times New Roman" panose="02020603050405020304" pitchFamily="18" charset="0"/>
              </a:rPr>
              <a:t>Over the course of this school year, how would you rate your sense of wellbeing?</a:t>
            </a:r>
            <a:endParaRPr lang="en-IE" sz="1050" dirty="0"/>
          </a:p>
        </p:txBody>
      </p:sp>
      <p:sp>
        <p:nvSpPr>
          <p:cNvPr id="3" name="Title 2"/>
          <p:cNvSpPr>
            <a:spLocks noGrp="1"/>
          </p:cNvSpPr>
          <p:nvPr>
            <p:ph type="title"/>
          </p:nvPr>
        </p:nvSpPr>
        <p:spPr>
          <a:xfrm>
            <a:off x="146246" y="175936"/>
            <a:ext cx="2749809" cy="275246"/>
          </a:xfrm>
        </p:spPr>
        <p:txBody>
          <a:bodyPr/>
          <a:lstStyle/>
          <a:p>
            <a:r>
              <a:rPr lang="en-IE" dirty="0"/>
              <a:t>A third of teachers rate their sense of wellbeing as poor or very poor</a:t>
            </a:r>
          </a:p>
        </p:txBody>
      </p:sp>
      <p:graphicFrame>
        <p:nvGraphicFramePr>
          <p:cNvPr id="5" name="Table 4"/>
          <p:cNvGraphicFramePr>
            <a:graphicFrameLocks noGrp="1"/>
          </p:cNvGraphicFramePr>
          <p:nvPr>
            <p:extLst>
              <p:ext uri="{D42A27DB-BD31-4B8C-83A1-F6EECF244321}">
                <p14:modId xmlns:p14="http://schemas.microsoft.com/office/powerpoint/2010/main" val="1536012790"/>
              </p:ext>
            </p:extLst>
          </p:nvPr>
        </p:nvGraphicFramePr>
        <p:xfrm>
          <a:off x="3255306" y="971739"/>
          <a:ext cx="1272236" cy="256709"/>
        </p:xfrm>
        <a:graphic>
          <a:graphicData uri="http://schemas.openxmlformats.org/drawingml/2006/table">
            <a:tbl>
              <a:tblPr>
                <a:tableStyleId>{2D5ABB26-0587-4C30-8999-92F81FD0307C}</a:tableStyleId>
              </a:tblPr>
              <a:tblGrid>
                <a:gridCol w="1272236">
                  <a:extLst>
                    <a:ext uri="{9D8B030D-6E8A-4147-A177-3AD203B41FA5}">
                      <a16:colId xmlns:a16="http://schemas.microsoft.com/office/drawing/2014/main" val="20001"/>
                    </a:ext>
                  </a:extLst>
                </a:gridCol>
              </a:tblGrid>
              <a:tr h="256709">
                <a:tc>
                  <a:txBody>
                    <a:bodyPr/>
                    <a:lstStyle/>
                    <a:p>
                      <a:pPr algn="ctr" fontAlgn="b"/>
                      <a:r>
                        <a:rPr lang="en-IE" sz="1100" b="1" u="none" strike="noStrike" dirty="0">
                          <a:effectLst/>
                        </a:rPr>
                        <a:t>Sense of Wellbeing</a:t>
                      </a:r>
                      <a:endParaRPr lang="en-IE" sz="1100" b="1" i="0" u="none" strike="noStrike" dirty="0">
                        <a:solidFill>
                          <a:srgbClr val="000000"/>
                        </a:solidFill>
                        <a:effectLst/>
                        <a:latin typeface="Calibri" panose="020F0502020204030204" pitchFamily="34" charset="0"/>
                      </a:endParaRPr>
                    </a:p>
                  </a:txBody>
                  <a:tcPr marL="7703" marR="7703" marT="7703" marB="0" anchor="b"/>
                </a:tc>
                <a:extLst>
                  <a:ext uri="{0D108BD9-81ED-4DB2-BD59-A6C34878D82A}">
                    <a16:rowId xmlns:a16="http://schemas.microsoft.com/office/drawing/2014/main" val="10000"/>
                  </a:ext>
                </a:extLst>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4210213365"/>
              </p:ext>
            </p:extLst>
          </p:nvPr>
        </p:nvGraphicFramePr>
        <p:xfrm>
          <a:off x="1876119" y="3846056"/>
          <a:ext cx="2609912" cy="589488"/>
        </p:xfrm>
        <a:graphic>
          <a:graphicData uri="http://schemas.openxmlformats.org/drawingml/2006/table">
            <a:tbl>
              <a:tblPr>
                <a:tableStyleId>{2D5ABB26-0587-4C30-8999-92F81FD0307C}</a:tableStyleId>
              </a:tblPr>
              <a:tblGrid>
                <a:gridCol w="1433513">
                  <a:extLst>
                    <a:ext uri="{9D8B030D-6E8A-4147-A177-3AD203B41FA5}">
                      <a16:colId xmlns:a16="http://schemas.microsoft.com/office/drawing/2014/main" val="20000"/>
                    </a:ext>
                  </a:extLst>
                </a:gridCol>
                <a:gridCol w="1176399">
                  <a:extLst>
                    <a:ext uri="{9D8B030D-6E8A-4147-A177-3AD203B41FA5}">
                      <a16:colId xmlns:a16="http://schemas.microsoft.com/office/drawing/2014/main" val="20002"/>
                    </a:ext>
                  </a:extLst>
                </a:gridCol>
              </a:tblGrid>
              <a:tr h="294744">
                <a:tc>
                  <a:txBody>
                    <a:bodyPr/>
                    <a:lstStyle/>
                    <a:p>
                      <a:pPr algn="r" fontAlgn="b"/>
                      <a:r>
                        <a:rPr lang="en-GB" sz="1400" b="1" u="none" strike="noStrike" dirty="0">
                          <a:solidFill>
                            <a:schemeClr val="accent1">
                              <a:lumMod val="75000"/>
                            </a:schemeClr>
                          </a:solidFill>
                          <a:effectLst/>
                        </a:rPr>
                        <a:t>NET: GOOD</a:t>
                      </a:r>
                      <a:endParaRPr lang="en-GB" sz="1400" b="1" i="0" u="none" strike="noStrike" dirty="0">
                        <a:solidFill>
                          <a:schemeClr val="accent1">
                            <a:lumMod val="75000"/>
                          </a:schemeClr>
                        </a:solidFill>
                        <a:effectLst/>
                        <a:latin typeface="Calibri" panose="020F0502020204030204" pitchFamily="34" charset="0"/>
                      </a:endParaRPr>
                    </a:p>
                  </a:txBody>
                  <a:tcPr marL="6223" marR="6223" marT="6223" marB="0" anchor="ctr"/>
                </a:tc>
                <a:tc>
                  <a:txBody>
                    <a:bodyPr/>
                    <a:lstStyle/>
                    <a:p>
                      <a:pPr algn="ctr" fontAlgn="ctr"/>
                      <a:r>
                        <a:rPr lang="en-GB" sz="1400" b="1" u="none" strike="noStrike" kern="1200" dirty="0">
                          <a:solidFill>
                            <a:schemeClr val="accent1">
                              <a:lumMod val="75000"/>
                            </a:schemeClr>
                          </a:solidFill>
                          <a:effectLst/>
                          <a:latin typeface="+mn-lt"/>
                          <a:ea typeface="+mn-ea"/>
                          <a:cs typeface="+mn-cs"/>
                        </a:rPr>
                        <a:t>28%*</a:t>
                      </a:r>
                    </a:p>
                  </a:txBody>
                  <a:tcPr marL="9525" marR="9525" marT="9525" marB="0" anchor="ctr"/>
                </a:tc>
                <a:extLst>
                  <a:ext uri="{0D108BD9-81ED-4DB2-BD59-A6C34878D82A}">
                    <a16:rowId xmlns:a16="http://schemas.microsoft.com/office/drawing/2014/main" val="10000"/>
                  </a:ext>
                </a:extLst>
              </a:tr>
              <a:tr h="294744">
                <a:tc>
                  <a:txBody>
                    <a:bodyPr/>
                    <a:lstStyle/>
                    <a:p>
                      <a:pPr algn="r" fontAlgn="b"/>
                      <a:r>
                        <a:rPr lang="en-GB" sz="1400" b="1" u="none" strike="noStrike" dirty="0">
                          <a:solidFill>
                            <a:schemeClr val="tx2"/>
                          </a:solidFill>
                          <a:effectLst/>
                        </a:rPr>
                        <a:t>NET: POOR</a:t>
                      </a:r>
                      <a:endParaRPr lang="en-GB" sz="1400" b="1" i="0" u="none" strike="noStrike" dirty="0">
                        <a:solidFill>
                          <a:schemeClr val="tx2"/>
                        </a:solidFill>
                        <a:effectLst/>
                        <a:latin typeface="Calibri" panose="020F0502020204030204" pitchFamily="34" charset="0"/>
                      </a:endParaRPr>
                    </a:p>
                  </a:txBody>
                  <a:tcPr marL="6223" marR="6223" marT="6223" marB="0" anchor="ctr"/>
                </a:tc>
                <a:tc>
                  <a:txBody>
                    <a:bodyPr/>
                    <a:lstStyle/>
                    <a:p>
                      <a:pPr algn="ctr" fontAlgn="ctr"/>
                      <a:r>
                        <a:rPr lang="en-GB" sz="1400" b="1" u="none" strike="noStrike" kern="1200" dirty="0">
                          <a:solidFill>
                            <a:schemeClr val="tx2"/>
                          </a:solidFill>
                          <a:effectLst/>
                          <a:latin typeface="+mn-lt"/>
                          <a:ea typeface="+mn-ea"/>
                          <a:cs typeface="+mn-cs"/>
                        </a:rPr>
                        <a:t>34%</a:t>
                      </a:r>
                    </a:p>
                  </a:txBody>
                  <a:tcPr marL="9525" marR="9525" marT="9525" marB="0" anchor="ctr"/>
                </a:tc>
                <a:extLst>
                  <a:ext uri="{0D108BD9-81ED-4DB2-BD59-A6C34878D82A}">
                    <a16:rowId xmlns:a16="http://schemas.microsoft.com/office/drawing/2014/main" val="10001"/>
                  </a:ext>
                </a:extLst>
              </a:tr>
            </a:tbl>
          </a:graphicData>
        </a:graphic>
      </p:graphicFrame>
      <p:sp>
        <p:nvSpPr>
          <p:cNvPr id="14" name="TextBox 13"/>
          <p:cNvSpPr txBox="1"/>
          <p:nvPr/>
        </p:nvSpPr>
        <p:spPr>
          <a:xfrm>
            <a:off x="2626865" y="1336552"/>
            <a:ext cx="628441" cy="184666"/>
          </a:xfrm>
          <a:prstGeom prst="rect">
            <a:avLst/>
          </a:prstGeom>
          <a:noFill/>
        </p:spPr>
        <p:txBody>
          <a:bodyPr wrap="none" lIns="0" tIns="0" rIns="0" bIns="0" rtlCol="0" anchor="ctr" anchorCtr="0">
            <a:spAutoFit/>
          </a:bodyPr>
          <a:lstStyle/>
          <a:p>
            <a:pPr algn="r"/>
            <a:r>
              <a:rPr lang="en-IE" sz="1200" dirty="0">
                <a:solidFill>
                  <a:srgbClr val="22505F"/>
                </a:solidFill>
              </a:rPr>
              <a:t>Very good</a:t>
            </a:r>
            <a:endParaRPr lang="en-GB" sz="1200" dirty="0">
              <a:solidFill>
                <a:srgbClr val="22505F"/>
              </a:solidFill>
            </a:endParaRPr>
          </a:p>
        </p:txBody>
      </p:sp>
      <p:sp>
        <p:nvSpPr>
          <p:cNvPr id="15" name="TextBox 14"/>
          <p:cNvSpPr txBox="1"/>
          <p:nvPr/>
        </p:nvSpPr>
        <p:spPr>
          <a:xfrm>
            <a:off x="2913867" y="1670911"/>
            <a:ext cx="341439" cy="184666"/>
          </a:xfrm>
          <a:prstGeom prst="rect">
            <a:avLst/>
          </a:prstGeom>
          <a:noFill/>
        </p:spPr>
        <p:txBody>
          <a:bodyPr wrap="none" lIns="0" tIns="0" rIns="0" bIns="0" rtlCol="0" anchor="ctr" anchorCtr="0">
            <a:spAutoFit/>
          </a:bodyPr>
          <a:lstStyle/>
          <a:p>
            <a:pPr algn="r"/>
            <a:r>
              <a:rPr lang="en-IE" sz="1200" dirty="0">
                <a:solidFill>
                  <a:srgbClr val="22505F"/>
                </a:solidFill>
              </a:rPr>
              <a:t>Good</a:t>
            </a:r>
            <a:endParaRPr lang="en-GB" sz="1200" dirty="0">
              <a:solidFill>
                <a:srgbClr val="22505F"/>
              </a:solidFill>
            </a:endParaRPr>
          </a:p>
        </p:txBody>
      </p:sp>
      <p:sp>
        <p:nvSpPr>
          <p:cNvPr id="20" name="Rectangle 19"/>
          <p:cNvSpPr/>
          <p:nvPr/>
        </p:nvSpPr>
        <p:spPr>
          <a:xfrm>
            <a:off x="3347437" y="2445077"/>
            <a:ext cx="1087131" cy="117159"/>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7" name="TextBox 16"/>
          <p:cNvSpPr txBox="1"/>
          <p:nvPr/>
        </p:nvSpPr>
        <p:spPr>
          <a:xfrm>
            <a:off x="2961830" y="3047064"/>
            <a:ext cx="293477" cy="184666"/>
          </a:xfrm>
          <a:prstGeom prst="rect">
            <a:avLst/>
          </a:prstGeom>
          <a:noFill/>
        </p:spPr>
        <p:txBody>
          <a:bodyPr wrap="none" lIns="0" tIns="0" rIns="0" bIns="0" rtlCol="0" anchor="ctr" anchorCtr="0">
            <a:spAutoFit/>
          </a:bodyPr>
          <a:lstStyle/>
          <a:p>
            <a:pPr algn="r"/>
            <a:r>
              <a:rPr lang="en-IE" sz="1200" dirty="0">
                <a:solidFill>
                  <a:srgbClr val="22505F"/>
                </a:solidFill>
              </a:rPr>
              <a:t>Poor</a:t>
            </a:r>
            <a:endParaRPr lang="en-GB" sz="1200" dirty="0">
              <a:solidFill>
                <a:srgbClr val="22505F"/>
              </a:solidFill>
            </a:endParaRPr>
          </a:p>
        </p:txBody>
      </p:sp>
      <p:sp>
        <p:nvSpPr>
          <p:cNvPr id="18" name="TextBox 17"/>
          <p:cNvSpPr txBox="1"/>
          <p:nvPr/>
        </p:nvSpPr>
        <p:spPr>
          <a:xfrm>
            <a:off x="2645075" y="3475271"/>
            <a:ext cx="610231" cy="184666"/>
          </a:xfrm>
          <a:prstGeom prst="rect">
            <a:avLst/>
          </a:prstGeom>
          <a:noFill/>
        </p:spPr>
        <p:txBody>
          <a:bodyPr wrap="none" lIns="0" tIns="0" rIns="0" bIns="0" rtlCol="0" anchor="ctr" anchorCtr="0">
            <a:spAutoFit/>
          </a:bodyPr>
          <a:lstStyle/>
          <a:p>
            <a:pPr algn="r"/>
            <a:r>
              <a:rPr lang="en-IE" sz="1200" dirty="0">
                <a:solidFill>
                  <a:srgbClr val="22505F"/>
                </a:solidFill>
              </a:rPr>
              <a:t>Very poor</a:t>
            </a:r>
            <a:endParaRPr lang="en-GB" sz="1200" dirty="0">
              <a:solidFill>
                <a:srgbClr val="22505F"/>
              </a:solidFill>
            </a:endParaRPr>
          </a:p>
        </p:txBody>
      </p:sp>
      <p:sp>
        <p:nvSpPr>
          <p:cNvPr id="16" name="TextBox 15"/>
          <p:cNvSpPr txBox="1"/>
          <p:nvPr/>
        </p:nvSpPr>
        <p:spPr>
          <a:xfrm>
            <a:off x="3005627" y="2405154"/>
            <a:ext cx="228332" cy="184666"/>
          </a:xfrm>
          <a:prstGeom prst="rect">
            <a:avLst/>
          </a:prstGeom>
          <a:solidFill>
            <a:schemeClr val="bg1"/>
          </a:solidFill>
        </p:spPr>
        <p:txBody>
          <a:bodyPr wrap="none" lIns="0" tIns="0" rIns="0" bIns="0" rtlCol="0" anchor="ctr" anchorCtr="0">
            <a:spAutoFit/>
          </a:bodyPr>
          <a:lstStyle/>
          <a:p>
            <a:pPr algn="r"/>
            <a:r>
              <a:rPr lang="en-IE" sz="1200" dirty="0">
                <a:solidFill>
                  <a:srgbClr val="22505F"/>
                </a:solidFill>
              </a:rPr>
              <a:t>Fair</a:t>
            </a:r>
            <a:endParaRPr lang="en-GB" sz="1200" dirty="0">
              <a:solidFill>
                <a:srgbClr val="22505F"/>
              </a:solidFill>
            </a:endParaRPr>
          </a:p>
        </p:txBody>
      </p:sp>
      <p:sp>
        <p:nvSpPr>
          <p:cNvPr id="19" name="TextBox 18"/>
          <p:cNvSpPr txBox="1"/>
          <p:nvPr/>
        </p:nvSpPr>
        <p:spPr>
          <a:xfrm>
            <a:off x="4180870" y="4233044"/>
            <a:ext cx="3378805" cy="276999"/>
          </a:xfrm>
          <a:prstGeom prst="rect">
            <a:avLst/>
          </a:prstGeom>
          <a:noFill/>
        </p:spPr>
        <p:txBody>
          <a:bodyPr wrap="square" rtlCol="0">
            <a:spAutoFit/>
          </a:bodyPr>
          <a:lstStyle/>
          <a:p>
            <a:pPr algn="r"/>
            <a:r>
              <a:rPr lang="en-GB" sz="1200" b="1" i="1" dirty="0">
                <a:solidFill>
                  <a:srgbClr val="22505F"/>
                </a:solidFill>
              </a:rPr>
              <a:t>*= Figures have been rounded to the nearest %</a:t>
            </a:r>
          </a:p>
        </p:txBody>
      </p:sp>
      <p:sp>
        <p:nvSpPr>
          <p:cNvPr id="12" name="TextBox 11"/>
          <p:cNvSpPr txBox="1"/>
          <p:nvPr/>
        </p:nvSpPr>
        <p:spPr>
          <a:xfrm>
            <a:off x="3746604" y="2409892"/>
            <a:ext cx="245260" cy="169277"/>
          </a:xfrm>
          <a:prstGeom prst="rect">
            <a:avLst/>
          </a:prstGeom>
          <a:solidFill>
            <a:schemeClr val="accent4"/>
          </a:solidFill>
        </p:spPr>
        <p:txBody>
          <a:bodyPr wrap="none" lIns="0" tIns="0" rIns="0" bIns="0" rtlCol="0">
            <a:spAutoFit/>
          </a:bodyPr>
          <a:lstStyle/>
          <a:p>
            <a:pPr algn="ctr"/>
            <a:r>
              <a:rPr lang="en-GB" sz="1100" dirty="0"/>
              <a:t>37%</a:t>
            </a:r>
          </a:p>
        </p:txBody>
      </p:sp>
      <p:sp>
        <p:nvSpPr>
          <p:cNvPr id="22" name="Text Placeholder 3">
            <a:extLst>
              <a:ext uri="{FF2B5EF4-FFF2-40B4-BE49-F238E27FC236}">
                <a16:creationId xmlns:a16="http://schemas.microsoft.com/office/drawing/2014/main" id="{4BB1FB9E-A61F-4D5F-8ED3-D738FB71FA10}"/>
              </a:ext>
            </a:extLst>
          </p:cNvPr>
          <p:cNvSpPr txBox="1">
            <a:spLocks/>
          </p:cNvSpPr>
          <p:nvPr/>
        </p:nvSpPr>
        <p:spPr>
          <a:xfrm>
            <a:off x="146246" y="590535"/>
            <a:ext cx="1476883" cy="265485"/>
          </a:xfrm>
        </p:spPr>
        <p:txBody>
          <a:bodyPr wrap="none">
            <a:spAutoFit/>
          </a:bodyPr>
          <a:lstStyle>
            <a:lvl1pPr marL="0" indent="0" algn="l" defTabSz="914400" rtl="0" eaLnBrk="1" latinLnBrk="0" hangingPunct="1">
              <a:lnSpc>
                <a:spcPts val="1240"/>
              </a:lnSpc>
              <a:spcBef>
                <a:spcPts val="0"/>
              </a:spcBef>
              <a:buFont typeface="Arial" panose="020B0604020202020204" pitchFamily="34" charset="0"/>
              <a:buNone/>
              <a:defRPr sz="868" kern="1200">
                <a:solidFill>
                  <a:srgbClr val="4B294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IE" sz="1200" dirty="0"/>
              <a:t>(Base: all teachers, n=2,496)</a:t>
            </a:r>
          </a:p>
        </p:txBody>
      </p:sp>
    </p:spTree>
    <p:extLst>
      <p:ext uri="{BB962C8B-B14F-4D97-AF65-F5344CB8AC3E}">
        <p14:creationId xmlns:p14="http://schemas.microsoft.com/office/powerpoint/2010/main" val="5399290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Right Bracket 65"/>
          <p:cNvSpPr/>
          <p:nvPr/>
        </p:nvSpPr>
        <p:spPr>
          <a:xfrm>
            <a:off x="4876615" y="3083114"/>
            <a:ext cx="109587" cy="413704"/>
          </a:xfrm>
          <a:prstGeom prst="rightBracket">
            <a:avLst/>
          </a:prstGeom>
          <a:ln>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E" sz="1200" dirty="0">
              <a:solidFill>
                <a:srgbClr val="22505F"/>
              </a:solidFill>
            </a:endParaRPr>
          </a:p>
        </p:txBody>
      </p:sp>
      <p:sp>
        <p:nvSpPr>
          <p:cNvPr id="67" name="Right Bracket 66"/>
          <p:cNvSpPr/>
          <p:nvPr/>
        </p:nvSpPr>
        <p:spPr>
          <a:xfrm>
            <a:off x="4868565" y="1724211"/>
            <a:ext cx="116004" cy="579509"/>
          </a:xfrm>
          <a:prstGeom prst="rightBracket">
            <a:avLst/>
          </a:prstGeom>
          <a:ln>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E" sz="1200" dirty="0">
              <a:solidFill>
                <a:srgbClr val="22505F"/>
              </a:solidFill>
            </a:endParaRPr>
          </a:p>
        </p:txBody>
      </p:sp>
      <p:sp>
        <p:nvSpPr>
          <p:cNvPr id="5" name="TextBox 4"/>
          <p:cNvSpPr txBox="1"/>
          <p:nvPr/>
        </p:nvSpPr>
        <p:spPr>
          <a:xfrm>
            <a:off x="4795822" y="1890416"/>
            <a:ext cx="453960" cy="276999"/>
          </a:xfrm>
          <a:prstGeom prst="rect">
            <a:avLst/>
          </a:prstGeom>
          <a:solidFill>
            <a:schemeClr val="bg1"/>
          </a:solidFill>
        </p:spPr>
        <p:txBody>
          <a:bodyPr wrap="square" rtlCol="0">
            <a:spAutoFit/>
          </a:bodyPr>
          <a:lstStyle/>
          <a:p>
            <a:r>
              <a:rPr lang="en-IE" sz="1200" dirty="0">
                <a:solidFill>
                  <a:srgbClr val="22505F"/>
                </a:solidFill>
              </a:rPr>
              <a:t>63%</a:t>
            </a:r>
          </a:p>
        </p:txBody>
      </p:sp>
      <p:graphicFrame>
        <p:nvGraphicFramePr>
          <p:cNvPr id="11" name="Content Placeholder 7"/>
          <p:cNvGraphicFramePr>
            <a:graphicFrameLocks/>
          </p:cNvGraphicFramePr>
          <p:nvPr>
            <p:extLst>
              <p:ext uri="{D42A27DB-BD31-4B8C-83A1-F6EECF244321}">
                <p14:modId xmlns:p14="http://schemas.microsoft.com/office/powerpoint/2010/main" val="3894311366"/>
              </p:ext>
            </p:extLst>
          </p:nvPr>
        </p:nvGraphicFramePr>
        <p:xfrm>
          <a:off x="2156604" y="2929205"/>
          <a:ext cx="5857717" cy="164427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9" name="Content Placeholder 7"/>
          <p:cNvGraphicFramePr>
            <a:graphicFrameLocks/>
          </p:cNvGraphicFramePr>
          <p:nvPr>
            <p:extLst>
              <p:ext uri="{D42A27DB-BD31-4B8C-83A1-F6EECF244321}">
                <p14:modId xmlns:p14="http://schemas.microsoft.com/office/powerpoint/2010/main" val="2774746117"/>
              </p:ext>
            </p:extLst>
          </p:nvPr>
        </p:nvGraphicFramePr>
        <p:xfrm>
          <a:off x="2156604" y="1236310"/>
          <a:ext cx="5857717" cy="1644270"/>
        </p:xfrm>
        <a:graphic>
          <a:graphicData uri="http://schemas.openxmlformats.org/drawingml/2006/chart">
            <c:chart xmlns:c="http://schemas.openxmlformats.org/drawingml/2006/chart" xmlns:r="http://schemas.openxmlformats.org/officeDocument/2006/relationships" r:id="rId4"/>
          </a:graphicData>
        </a:graphic>
      </p:graphicFrame>
      <p:sp>
        <p:nvSpPr>
          <p:cNvPr id="3" name="Text Placeholder 2"/>
          <p:cNvSpPr>
            <a:spLocks noGrp="1"/>
          </p:cNvSpPr>
          <p:nvPr>
            <p:ph type="body" sz="quarter" idx="14"/>
          </p:nvPr>
        </p:nvSpPr>
        <p:spPr/>
        <p:txBody>
          <a:bodyPr>
            <a:normAutofit/>
          </a:bodyPr>
          <a:lstStyle/>
          <a:p>
            <a:pPr defTabSz="730240"/>
            <a:r>
              <a:rPr lang="en-IE" sz="1600" b="1" dirty="0">
                <a:latin typeface="Calibri" panose="020F0502020204030204" pitchFamily="34" charset="0"/>
                <a:cs typeface="Times New Roman" panose="02020603050405020304" pitchFamily="18" charset="0"/>
              </a:rPr>
              <a:t>Taking into account your current work duties and work environment, how satisfied or dissatisfied are you with your job?</a:t>
            </a:r>
          </a:p>
        </p:txBody>
      </p:sp>
      <p:sp>
        <p:nvSpPr>
          <p:cNvPr id="2" name="Title 1"/>
          <p:cNvSpPr>
            <a:spLocks noGrp="1"/>
          </p:cNvSpPr>
          <p:nvPr>
            <p:ph type="title"/>
          </p:nvPr>
        </p:nvSpPr>
        <p:spPr>
          <a:xfrm>
            <a:off x="139852" y="186015"/>
            <a:ext cx="2749809" cy="275246"/>
          </a:xfrm>
        </p:spPr>
        <p:txBody>
          <a:bodyPr/>
          <a:lstStyle/>
          <a:p>
            <a:r>
              <a:rPr lang="en-IE" sz="2400" b="1" dirty="0"/>
              <a:t>Overall Job Satisfaction</a:t>
            </a:r>
          </a:p>
        </p:txBody>
      </p:sp>
      <p:sp>
        <p:nvSpPr>
          <p:cNvPr id="4" name="Text Placeholder 3"/>
          <p:cNvSpPr>
            <a:spLocks noGrp="1"/>
          </p:cNvSpPr>
          <p:nvPr>
            <p:ph type="body" sz="quarter" idx="13"/>
          </p:nvPr>
        </p:nvSpPr>
        <p:spPr>
          <a:xfrm>
            <a:off x="139852" y="735641"/>
            <a:ext cx="1476883" cy="265485"/>
          </a:xfrm>
        </p:spPr>
        <p:txBody>
          <a:bodyPr/>
          <a:lstStyle/>
          <a:p>
            <a:r>
              <a:rPr lang="en-IE" sz="1200" b="1" dirty="0">
                <a:solidFill>
                  <a:srgbClr val="22505F"/>
                </a:solidFill>
              </a:rPr>
              <a:t>Teacher job satisfaction has significantly declined in the past year</a:t>
            </a:r>
          </a:p>
        </p:txBody>
      </p:sp>
      <p:sp>
        <p:nvSpPr>
          <p:cNvPr id="13" name="TextBox 12"/>
          <p:cNvSpPr txBox="1"/>
          <p:nvPr/>
        </p:nvSpPr>
        <p:spPr>
          <a:xfrm>
            <a:off x="1600661" y="1846629"/>
            <a:ext cx="841449" cy="184666"/>
          </a:xfrm>
          <a:prstGeom prst="rect">
            <a:avLst/>
          </a:prstGeom>
          <a:noFill/>
        </p:spPr>
        <p:txBody>
          <a:bodyPr wrap="none" lIns="0" tIns="0" rIns="0" bIns="0" rtlCol="0" anchor="ctr" anchorCtr="0">
            <a:spAutoFit/>
          </a:bodyPr>
          <a:lstStyle/>
          <a:p>
            <a:pPr algn="r"/>
            <a:r>
              <a:rPr lang="en-IE" sz="1200" dirty="0">
                <a:solidFill>
                  <a:srgbClr val="22505F"/>
                </a:solidFill>
              </a:rPr>
              <a:t>Very Satisfied</a:t>
            </a:r>
            <a:endParaRPr lang="en-GB" sz="1200" dirty="0">
              <a:solidFill>
                <a:srgbClr val="22505F"/>
              </a:solidFill>
            </a:endParaRPr>
          </a:p>
        </p:txBody>
      </p:sp>
      <p:sp>
        <p:nvSpPr>
          <p:cNvPr id="14" name="TextBox 13"/>
          <p:cNvSpPr txBox="1"/>
          <p:nvPr/>
        </p:nvSpPr>
        <p:spPr>
          <a:xfrm>
            <a:off x="1914337" y="2271254"/>
            <a:ext cx="527773" cy="184666"/>
          </a:xfrm>
          <a:prstGeom prst="rect">
            <a:avLst/>
          </a:prstGeom>
          <a:noFill/>
        </p:spPr>
        <p:txBody>
          <a:bodyPr wrap="none" lIns="0" tIns="0" rIns="0" bIns="0" rtlCol="0" anchor="ctr" anchorCtr="0">
            <a:spAutoFit/>
          </a:bodyPr>
          <a:lstStyle/>
          <a:p>
            <a:pPr algn="r"/>
            <a:r>
              <a:rPr lang="en-IE" sz="1200" dirty="0">
                <a:solidFill>
                  <a:srgbClr val="22505F"/>
                </a:solidFill>
              </a:rPr>
              <a:t>Satisfied</a:t>
            </a:r>
            <a:endParaRPr lang="en-GB" sz="1200" dirty="0">
              <a:solidFill>
                <a:srgbClr val="22505F"/>
              </a:solidFill>
            </a:endParaRPr>
          </a:p>
        </p:txBody>
      </p:sp>
      <p:sp>
        <p:nvSpPr>
          <p:cNvPr id="15" name="TextBox 14"/>
          <p:cNvSpPr txBox="1"/>
          <p:nvPr/>
        </p:nvSpPr>
        <p:spPr>
          <a:xfrm>
            <a:off x="1969225" y="2803353"/>
            <a:ext cx="472886" cy="184666"/>
          </a:xfrm>
          <a:prstGeom prst="rect">
            <a:avLst/>
          </a:prstGeom>
          <a:noFill/>
        </p:spPr>
        <p:txBody>
          <a:bodyPr wrap="none" lIns="0" tIns="0" rIns="0" bIns="0" rtlCol="0" anchor="ctr" anchorCtr="0">
            <a:spAutoFit/>
          </a:bodyPr>
          <a:lstStyle/>
          <a:p>
            <a:pPr algn="r"/>
            <a:r>
              <a:rPr lang="en-IE" sz="1200" dirty="0">
                <a:solidFill>
                  <a:srgbClr val="22505F"/>
                </a:solidFill>
              </a:rPr>
              <a:t>Neither</a:t>
            </a:r>
            <a:endParaRPr lang="en-GB" sz="1200" dirty="0">
              <a:solidFill>
                <a:srgbClr val="22505F"/>
              </a:solidFill>
            </a:endParaRPr>
          </a:p>
        </p:txBody>
      </p:sp>
      <p:sp>
        <p:nvSpPr>
          <p:cNvPr id="16" name="TextBox 15"/>
          <p:cNvSpPr txBox="1"/>
          <p:nvPr/>
        </p:nvSpPr>
        <p:spPr>
          <a:xfrm>
            <a:off x="1733199" y="3180869"/>
            <a:ext cx="708912" cy="184666"/>
          </a:xfrm>
          <a:prstGeom prst="rect">
            <a:avLst/>
          </a:prstGeom>
          <a:noFill/>
        </p:spPr>
        <p:txBody>
          <a:bodyPr wrap="none" lIns="0" tIns="0" rIns="0" bIns="0" rtlCol="0" anchor="ctr" anchorCtr="0">
            <a:spAutoFit/>
          </a:bodyPr>
          <a:lstStyle/>
          <a:p>
            <a:pPr algn="r"/>
            <a:r>
              <a:rPr lang="en-IE" sz="1200" dirty="0">
                <a:solidFill>
                  <a:srgbClr val="22505F"/>
                </a:solidFill>
              </a:rPr>
              <a:t>Dissatisfied</a:t>
            </a:r>
            <a:endParaRPr lang="en-GB" sz="1200" dirty="0">
              <a:solidFill>
                <a:srgbClr val="22505F"/>
              </a:solidFill>
            </a:endParaRPr>
          </a:p>
        </p:txBody>
      </p:sp>
      <p:sp>
        <p:nvSpPr>
          <p:cNvPr id="17" name="TextBox 16"/>
          <p:cNvSpPr txBox="1"/>
          <p:nvPr/>
        </p:nvSpPr>
        <p:spPr>
          <a:xfrm>
            <a:off x="1433949" y="3462916"/>
            <a:ext cx="1008161" cy="184666"/>
          </a:xfrm>
          <a:prstGeom prst="rect">
            <a:avLst/>
          </a:prstGeom>
          <a:noFill/>
        </p:spPr>
        <p:txBody>
          <a:bodyPr wrap="none" lIns="0" tIns="0" rIns="0" bIns="0" rtlCol="0" anchor="ctr" anchorCtr="0">
            <a:spAutoFit/>
          </a:bodyPr>
          <a:lstStyle/>
          <a:p>
            <a:pPr algn="r"/>
            <a:r>
              <a:rPr lang="en-IE" sz="1200" dirty="0">
                <a:solidFill>
                  <a:srgbClr val="22505F"/>
                </a:solidFill>
              </a:rPr>
              <a:t>Very dissatisfied</a:t>
            </a:r>
            <a:endParaRPr lang="en-GB" sz="1200" dirty="0">
              <a:solidFill>
                <a:srgbClr val="22505F"/>
              </a:solidFill>
            </a:endParaRPr>
          </a:p>
        </p:txBody>
      </p:sp>
      <p:sp>
        <p:nvSpPr>
          <p:cNvPr id="40" name="Text Placeholder 2"/>
          <p:cNvSpPr txBox="1">
            <a:spLocks/>
          </p:cNvSpPr>
          <p:nvPr/>
        </p:nvSpPr>
        <p:spPr>
          <a:xfrm>
            <a:off x="192610" y="390042"/>
            <a:ext cx="2353756" cy="290264"/>
          </a:xfrm>
          <a:prstGeom prst="rect">
            <a:avLst/>
          </a:prstGeom>
        </p:spPr>
        <p:txBody>
          <a:bodyPr vert="horz" wrap="square" lIns="56698" tIns="28349" rIns="56698" bIns="28349" rtlCol="0">
            <a:spAutoFit/>
          </a:bodyPr>
          <a:lstStyle>
            <a:lvl1pPr marL="0" indent="0" algn="l" defTabSz="685800" rtl="0" eaLnBrk="1" latinLnBrk="0" hangingPunct="1">
              <a:lnSpc>
                <a:spcPts val="2000"/>
              </a:lnSpc>
              <a:spcBef>
                <a:spcPts val="0"/>
              </a:spcBef>
              <a:buClr>
                <a:schemeClr val="bg2"/>
              </a:buClr>
              <a:buFont typeface="Calibri" panose="020F0502020204030204" pitchFamily="34" charset="0"/>
              <a:buNone/>
              <a:defRPr sz="1400" kern="1200">
                <a:solidFill>
                  <a:srgbClr val="4B2942"/>
                </a:solidFill>
                <a:latin typeface="+mn-lt"/>
                <a:ea typeface="+mn-ea"/>
                <a:cs typeface="+mn-cs"/>
              </a:defRPr>
            </a:lvl1pPr>
            <a:lvl2pPr marL="514350" indent="-171450" algn="l" defTabSz="685800" rtl="0" eaLnBrk="1" latinLnBrk="0" hangingPunct="1">
              <a:lnSpc>
                <a:spcPct val="90000"/>
              </a:lnSpc>
              <a:spcBef>
                <a:spcPts val="375"/>
              </a:spcBef>
              <a:buClr>
                <a:schemeClr val="bg2"/>
              </a:buClr>
              <a:buFont typeface="Calibri" panose="020F0502020204030204" pitchFamily="34" charset="0"/>
              <a:buChar char="»"/>
              <a:defRPr sz="1200" kern="1200">
                <a:solidFill>
                  <a:schemeClr val="bg1"/>
                </a:solidFill>
                <a:latin typeface="+mn-lt"/>
                <a:ea typeface="+mn-ea"/>
                <a:cs typeface="+mn-cs"/>
              </a:defRPr>
            </a:lvl2pPr>
            <a:lvl3pPr marL="857250" indent="-171450" algn="l" defTabSz="685800" rtl="0" eaLnBrk="1" latinLnBrk="0" hangingPunct="1">
              <a:lnSpc>
                <a:spcPct val="90000"/>
              </a:lnSpc>
              <a:spcBef>
                <a:spcPts val="375"/>
              </a:spcBef>
              <a:buClr>
                <a:schemeClr val="bg2"/>
              </a:buClr>
              <a:buFont typeface="Calibri" panose="020F0502020204030204" pitchFamily="34" charset="0"/>
              <a:buChar char="-"/>
              <a:defRPr sz="1100" kern="1200">
                <a:solidFill>
                  <a:schemeClr val="bg1"/>
                </a:solidFill>
                <a:latin typeface="+mn-lt"/>
                <a:ea typeface="+mn-ea"/>
                <a:cs typeface="+mn-cs"/>
              </a:defRPr>
            </a:lvl3pPr>
            <a:lvl4pPr marL="1200150" indent="-171450" algn="l" defTabSz="685800" rtl="0" eaLnBrk="1" latinLnBrk="0" hangingPunct="1">
              <a:lnSpc>
                <a:spcPct val="90000"/>
              </a:lnSpc>
              <a:spcBef>
                <a:spcPts val="375"/>
              </a:spcBef>
              <a:buClr>
                <a:schemeClr val="bg2"/>
              </a:buClr>
              <a:buFont typeface="Calibri" panose="020F0502020204030204" pitchFamily="34" charset="0"/>
              <a:buChar char="-"/>
              <a:defRPr sz="1050" kern="1200">
                <a:solidFill>
                  <a:schemeClr val="bg1"/>
                </a:solidFill>
                <a:latin typeface="+mn-lt"/>
                <a:ea typeface="+mn-ea"/>
                <a:cs typeface="+mn-cs"/>
              </a:defRPr>
            </a:lvl4pPr>
            <a:lvl5pPr marL="1543050" indent="-171450" algn="l" defTabSz="685800" rtl="0" eaLnBrk="1" latinLnBrk="0" hangingPunct="1">
              <a:lnSpc>
                <a:spcPct val="90000"/>
              </a:lnSpc>
              <a:spcBef>
                <a:spcPts val="375"/>
              </a:spcBef>
              <a:buClr>
                <a:schemeClr val="bg2"/>
              </a:buClr>
              <a:buFont typeface="Calibri" panose="020F0502020204030204" pitchFamily="34" charset="0"/>
              <a:buChar char="-"/>
              <a:defRPr sz="1050" kern="1200">
                <a:solidFill>
                  <a:schemeClr val="bg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sz="1200" dirty="0"/>
              <a:t>(Base: All teachers – n=2,496)</a:t>
            </a:r>
            <a:endParaRPr lang="en-IE" sz="1200" dirty="0"/>
          </a:p>
        </p:txBody>
      </p:sp>
      <p:sp>
        <p:nvSpPr>
          <p:cNvPr id="41" name="TextBox 40"/>
          <p:cNvSpPr txBox="1"/>
          <p:nvPr/>
        </p:nvSpPr>
        <p:spPr>
          <a:xfrm>
            <a:off x="4180870" y="4233044"/>
            <a:ext cx="3378805" cy="276999"/>
          </a:xfrm>
          <a:prstGeom prst="rect">
            <a:avLst/>
          </a:prstGeom>
          <a:noFill/>
        </p:spPr>
        <p:txBody>
          <a:bodyPr wrap="square" rtlCol="0">
            <a:spAutoFit/>
          </a:bodyPr>
          <a:lstStyle/>
          <a:p>
            <a:pPr algn="r"/>
            <a:r>
              <a:rPr lang="en-GB" sz="1200" b="1" i="1" dirty="0">
                <a:solidFill>
                  <a:srgbClr val="22505F"/>
                </a:solidFill>
              </a:rPr>
              <a:t>*= Figures have been rounded to the nearest %</a:t>
            </a:r>
          </a:p>
        </p:txBody>
      </p:sp>
      <p:sp>
        <p:nvSpPr>
          <p:cNvPr id="61" name="TextBox 60">
            <a:extLst>
              <a:ext uri="{FF2B5EF4-FFF2-40B4-BE49-F238E27FC236}">
                <a16:creationId xmlns:a16="http://schemas.microsoft.com/office/drawing/2014/main" id="{1D6AFD1A-4484-4730-9E7E-D5DAD8B0E4DF}"/>
              </a:ext>
            </a:extLst>
          </p:cNvPr>
          <p:cNvSpPr txBox="1"/>
          <p:nvPr/>
        </p:nvSpPr>
        <p:spPr>
          <a:xfrm>
            <a:off x="4198633" y="2792719"/>
            <a:ext cx="366229" cy="215444"/>
          </a:xfrm>
          <a:prstGeom prst="rect">
            <a:avLst/>
          </a:prstGeom>
          <a:noFill/>
        </p:spPr>
        <p:txBody>
          <a:bodyPr wrap="square" lIns="0" tIns="0" rIns="0" bIns="0" rtlCol="0" anchor="ctr" anchorCtr="0">
            <a:spAutoFit/>
          </a:bodyPr>
          <a:lstStyle/>
          <a:p>
            <a:pPr algn="ctr"/>
            <a:r>
              <a:rPr lang="en-IE" sz="1400" dirty="0">
                <a:solidFill>
                  <a:srgbClr val="22505F"/>
                </a:solidFill>
              </a:rPr>
              <a:t>15%</a:t>
            </a:r>
            <a:endParaRPr lang="en-GB" sz="1400" dirty="0">
              <a:solidFill>
                <a:srgbClr val="22505F"/>
              </a:solidFill>
            </a:endParaRPr>
          </a:p>
        </p:txBody>
      </p:sp>
      <p:sp>
        <p:nvSpPr>
          <p:cNvPr id="62" name="TextBox 61">
            <a:extLst>
              <a:ext uri="{FF2B5EF4-FFF2-40B4-BE49-F238E27FC236}">
                <a16:creationId xmlns:a16="http://schemas.microsoft.com/office/drawing/2014/main" id="{6E4C0C18-1FC3-4761-A796-7492A5F8F64A}"/>
              </a:ext>
            </a:extLst>
          </p:cNvPr>
          <p:cNvSpPr txBox="1"/>
          <p:nvPr/>
        </p:nvSpPr>
        <p:spPr>
          <a:xfrm>
            <a:off x="4136710" y="1137034"/>
            <a:ext cx="498855" cy="276999"/>
          </a:xfrm>
          <a:prstGeom prst="rect">
            <a:avLst/>
          </a:prstGeom>
          <a:noFill/>
        </p:spPr>
        <p:txBody>
          <a:bodyPr wrap="none" rtlCol="0">
            <a:spAutoFit/>
          </a:bodyPr>
          <a:lstStyle/>
          <a:p>
            <a:r>
              <a:rPr lang="en-IE" sz="1200" b="1" i="1" dirty="0">
                <a:solidFill>
                  <a:srgbClr val="22505F"/>
                </a:solidFill>
              </a:rPr>
              <a:t>2021</a:t>
            </a:r>
            <a:endParaRPr lang="en-GB" sz="1200" b="1" i="1" dirty="0">
              <a:solidFill>
                <a:srgbClr val="22505F"/>
              </a:solidFill>
            </a:endParaRPr>
          </a:p>
        </p:txBody>
      </p:sp>
      <p:sp>
        <p:nvSpPr>
          <p:cNvPr id="63" name="Rectangle 62"/>
          <p:cNvSpPr/>
          <p:nvPr/>
        </p:nvSpPr>
        <p:spPr>
          <a:xfrm>
            <a:off x="3994273" y="2745149"/>
            <a:ext cx="785695" cy="313092"/>
          </a:xfrm>
          <a:prstGeom prst="rect">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22505F"/>
              </a:solidFill>
            </a:endParaRPr>
          </a:p>
        </p:txBody>
      </p:sp>
      <p:sp>
        <p:nvSpPr>
          <p:cNvPr id="69" name="TextBox 68">
            <a:extLst>
              <a:ext uri="{FF2B5EF4-FFF2-40B4-BE49-F238E27FC236}">
                <a16:creationId xmlns:a16="http://schemas.microsoft.com/office/drawing/2014/main" id="{71CBDE8D-3585-42F8-BEDF-B18C3F566FDB}"/>
              </a:ext>
            </a:extLst>
          </p:cNvPr>
          <p:cNvSpPr txBox="1"/>
          <p:nvPr/>
        </p:nvSpPr>
        <p:spPr>
          <a:xfrm>
            <a:off x="2711211" y="1137034"/>
            <a:ext cx="498855" cy="276999"/>
          </a:xfrm>
          <a:prstGeom prst="rect">
            <a:avLst/>
          </a:prstGeom>
          <a:noFill/>
        </p:spPr>
        <p:txBody>
          <a:bodyPr wrap="none" rtlCol="0">
            <a:spAutoFit/>
          </a:bodyPr>
          <a:lstStyle/>
          <a:p>
            <a:r>
              <a:rPr lang="en-IE" sz="1200" b="1" i="1" dirty="0">
                <a:solidFill>
                  <a:srgbClr val="22505F"/>
                </a:solidFill>
              </a:rPr>
              <a:t>2022</a:t>
            </a:r>
            <a:endParaRPr lang="en-GB" sz="1200" b="1" i="1" dirty="0">
              <a:solidFill>
                <a:srgbClr val="22505F"/>
              </a:solidFill>
            </a:endParaRPr>
          </a:p>
        </p:txBody>
      </p:sp>
      <p:sp>
        <p:nvSpPr>
          <p:cNvPr id="70" name="Right Bracket 69">
            <a:extLst>
              <a:ext uri="{FF2B5EF4-FFF2-40B4-BE49-F238E27FC236}">
                <a16:creationId xmlns:a16="http://schemas.microsoft.com/office/drawing/2014/main" id="{280AE967-F6A7-4E16-AF6C-FD58CA7BCFC5}"/>
              </a:ext>
            </a:extLst>
          </p:cNvPr>
          <p:cNvSpPr/>
          <p:nvPr/>
        </p:nvSpPr>
        <p:spPr>
          <a:xfrm>
            <a:off x="3440818" y="1916665"/>
            <a:ext cx="106261" cy="544917"/>
          </a:xfrm>
          <a:prstGeom prst="rightBracket">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E" sz="1200" dirty="0">
              <a:solidFill>
                <a:srgbClr val="22505F"/>
              </a:solidFill>
            </a:endParaRPr>
          </a:p>
        </p:txBody>
      </p:sp>
      <p:sp>
        <p:nvSpPr>
          <p:cNvPr id="71" name="TextBox 70">
            <a:extLst>
              <a:ext uri="{FF2B5EF4-FFF2-40B4-BE49-F238E27FC236}">
                <a16:creationId xmlns:a16="http://schemas.microsoft.com/office/drawing/2014/main" id="{4246B5EE-DB6F-49B1-9836-4BAF9ED0EE35}"/>
              </a:ext>
            </a:extLst>
          </p:cNvPr>
          <p:cNvSpPr txBox="1"/>
          <p:nvPr/>
        </p:nvSpPr>
        <p:spPr>
          <a:xfrm>
            <a:off x="3457704" y="2045583"/>
            <a:ext cx="267702" cy="184666"/>
          </a:xfrm>
          <a:prstGeom prst="rect">
            <a:avLst/>
          </a:prstGeom>
          <a:solidFill>
            <a:schemeClr val="bg1"/>
          </a:solidFill>
        </p:spPr>
        <p:txBody>
          <a:bodyPr wrap="none" lIns="0" tIns="0" rIns="0" bIns="0" rtlCol="0" anchor="ctr" anchorCtr="0">
            <a:spAutoFit/>
          </a:bodyPr>
          <a:lstStyle/>
          <a:p>
            <a:pPr algn="r"/>
            <a:r>
              <a:rPr lang="en-IE" sz="1200" dirty="0">
                <a:solidFill>
                  <a:srgbClr val="22505F"/>
                </a:solidFill>
              </a:rPr>
              <a:t>50%</a:t>
            </a:r>
            <a:endParaRPr lang="en-GB" sz="1200" dirty="0">
              <a:solidFill>
                <a:srgbClr val="22505F"/>
              </a:solidFill>
            </a:endParaRPr>
          </a:p>
        </p:txBody>
      </p:sp>
      <p:sp>
        <p:nvSpPr>
          <p:cNvPr id="72" name="Right Bracket 71">
            <a:extLst>
              <a:ext uri="{FF2B5EF4-FFF2-40B4-BE49-F238E27FC236}">
                <a16:creationId xmlns:a16="http://schemas.microsoft.com/office/drawing/2014/main" id="{9DD6AC2D-1D14-4518-9D69-FD20C37C86BD}"/>
              </a:ext>
            </a:extLst>
          </p:cNvPr>
          <p:cNvSpPr/>
          <p:nvPr/>
        </p:nvSpPr>
        <p:spPr>
          <a:xfrm>
            <a:off x="3457704" y="3154597"/>
            <a:ext cx="115643" cy="429131"/>
          </a:xfrm>
          <a:prstGeom prst="rightBracket">
            <a:avLst/>
          </a:prstGeom>
          <a:ln>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E" sz="1200" dirty="0">
              <a:solidFill>
                <a:srgbClr val="22505F"/>
              </a:solidFill>
            </a:endParaRPr>
          </a:p>
        </p:txBody>
      </p:sp>
      <p:sp>
        <p:nvSpPr>
          <p:cNvPr id="73" name="TextBox 72">
            <a:extLst>
              <a:ext uri="{FF2B5EF4-FFF2-40B4-BE49-F238E27FC236}">
                <a16:creationId xmlns:a16="http://schemas.microsoft.com/office/drawing/2014/main" id="{38A433AF-1047-42D9-8F20-1F9B2AB99E09}"/>
              </a:ext>
            </a:extLst>
          </p:cNvPr>
          <p:cNvSpPr txBox="1"/>
          <p:nvPr/>
        </p:nvSpPr>
        <p:spPr>
          <a:xfrm>
            <a:off x="3512213" y="3257719"/>
            <a:ext cx="267702" cy="184666"/>
          </a:xfrm>
          <a:prstGeom prst="rect">
            <a:avLst/>
          </a:prstGeom>
          <a:solidFill>
            <a:schemeClr val="bg1"/>
          </a:solidFill>
        </p:spPr>
        <p:txBody>
          <a:bodyPr wrap="none" lIns="0" tIns="0" rIns="0" bIns="0" rtlCol="0" anchor="ctr" anchorCtr="0">
            <a:spAutoFit/>
          </a:bodyPr>
          <a:lstStyle/>
          <a:p>
            <a:pPr algn="r"/>
            <a:r>
              <a:rPr lang="en-IE" sz="1200" dirty="0">
                <a:solidFill>
                  <a:srgbClr val="22505F"/>
                </a:solidFill>
              </a:rPr>
              <a:t>28%</a:t>
            </a:r>
            <a:endParaRPr lang="en-GB" sz="1200" dirty="0">
              <a:solidFill>
                <a:srgbClr val="22505F"/>
              </a:solidFill>
            </a:endParaRPr>
          </a:p>
        </p:txBody>
      </p:sp>
      <p:sp>
        <p:nvSpPr>
          <p:cNvPr id="68" name="TextBox 67">
            <a:extLst>
              <a:ext uri="{FF2B5EF4-FFF2-40B4-BE49-F238E27FC236}">
                <a16:creationId xmlns:a16="http://schemas.microsoft.com/office/drawing/2014/main" id="{7C318EF0-44E8-4110-AC6B-8A901F00529F}"/>
              </a:ext>
            </a:extLst>
          </p:cNvPr>
          <p:cNvSpPr txBox="1"/>
          <p:nvPr/>
        </p:nvSpPr>
        <p:spPr>
          <a:xfrm>
            <a:off x="4850358" y="3197744"/>
            <a:ext cx="344646" cy="184666"/>
          </a:xfrm>
          <a:prstGeom prst="rect">
            <a:avLst/>
          </a:prstGeom>
          <a:solidFill>
            <a:schemeClr val="bg1"/>
          </a:solidFill>
        </p:spPr>
        <p:txBody>
          <a:bodyPr wrap="none" lIns="0" tIns="0" rIns="0" bIns="0" rtlCol="0" anchor="ctr" anchorCtr="0">
            <a:spAutoFit/>
          </a:bodyPr>
          <a:lstStyle/>
          <a:p>
            <a:pPr algn="r"/>
            <a:r>
              <a:rPr lang="en-IE" sz="1200" dirty="0">
                <a:solidFill>
                  <a:srgbClr val="22505F"/>
                </a:solidFill>
              </a:rPr>
              <a:t>22%*</a:t>
            </a:r>
            <a:endParaRPr lang="en-GB" sz="1200" dirty="0">
              <a:solidFill>
                <a:srgbClr val="22505F"/>
              </a:solidFill>
            </a:endParaRPr>
          </a:p>
        </p:txBody>
      </p:sp>
      <p:sp>
        <p:nvSpPr>
          <p:cNvPr id="75" name="TextBox 74">
            <a:extLst>
              <a:ext uri="{FF2B5EF4-FFF2-40B4-BE49-F238E27FC236}">
                <a16:creationId xmlns:a16="http://schemas.microsoft.com/office/drawing/2014/main" id="{C28B3D0B-1B01-424D-9B00-92CDBE92CE42}"/>
              </a:ext>
            </a:extLst>
          </p:cNvPr>
          <p:cNvSpPr txBox="1"/>
          <p:nvPr/>
        </p:nvSpPr>
        <p:spPr>
          <a:xfrm>
            <a:off x="2805948" y="2792719"/>
            <a:ext cx="354109" cy="215444"/>
          </a:xfrm>
          <a:prstGeom prst="rect">
            <a:avLst/>
          </a:prstGeom>
          <a:noFill/>
        </p:spPr>
        <p:txBody>
          <a:bodyPr wrap="square" lIns="0" tIns="0" rIns="0" bIns="0" rtlCol="0" anchor="ctr" anchorCtr="0">
            <a:spAutoFit/>
          </a:bodyPr>
          <a:lstStyle/>
          <a:p>
            <a:pPr algn="ctr"/>
            <a:r>
              <a:rPr lang="en-IE" sz="1400" dirty="0">
                <a:solidFill>
                  <a:srgbClr val="22505F"/>
                </a:solidFill>
              </a:rPr>
              <a:t>22%</a:t>
            </a:r>
            <a:endParaRPr lang="en-GB" sz="1400" dirty="0">
              <a:solidFill>
                <a:srgbClr val="22505F"/>
              </a:solidFill>
            </a:endParaRPr>
          </a:p>
        </p:txBody>
      </p:sp>
      <p:sp>
        <p:nvSpPr>
          <p:cNvPr id="78" name="Rectangle 77">
            <a:extLst>
              <a:ext uri="{FF2B5EF4-FFF2-40B4-BE49-F238E27FC236}">
                <a16:creationId xmlns:a16="http://schemas.microsoft.com/office/drawing/2014/main" id="{2AA497F5-8F33-43B2-86AF-B77ED0AA4B56}"/>
              </a:ext>
            </a:extLst>
          </p:cNvPr>
          <p:cNvSpPr/>
          <p:nvPr/>
        </p:nvSpPr>
        <p:spPr>
          <a:xfrm>
            <a:off x="2606366" y="2745149"/>
            <a:ext cx="785695" cy="313092"/>
          </a:xfrm>
          <a:prstGeom prst="rect">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22505F"/>
              </a:solidFill>
            </a:endParaRPr>
          </a:p>
        </p:txBody>
      </p:sp>
    </p:spTree>
    <p:extLst>
      <p:ext uri="{BB962C8B-B14F-4D97-AF65-F5344CB8AC3E}">
        <p14:creationId xmlns:p14="http://schemas.microsoft.com/office/powerpoint/2010/main" val="10736382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p:txBody>
          <a:bodyPr>
            <a:noAutofit/>
          </a:bodyPr>
          <a:lstStyle/>
          <a:p>
            <a:r>
              <a:rPr lang="en-IE" sz="1600" b="1" dirty="0">
                <a:latin typeface="Calibri" panose="020F0502020204030204" pitchFamily="34" charset="0"/>
                <a:cs typeface="Times New Roman" panose="02020603050405020304" pitchFamily="18" charset="0"/>
              </a:rPr>
              <a:t>Please select how strongly you agree or disagree with each of the following Staff Wellbeing Statements.</a:t>
            </a:r>
          </a:p>
        </p:txBody>
      </p:sp>
      <p:sp>
        <p:nvSpPr>
          <p:cNvPr id="3" name="Title 2"/>
          <p:cNvSpPr>
            <a:spLocks noGrp="1"/>
          </p:cNvSpPr>
          <p:nvPr>
            <p:ph type="title"/>
          </p:nvPr>
        </p:nvSpPr>
        <p:spPr>
          <a:xfrm>
            <a:off x="207296" y="574951"/>
            <a:ext cx="2749809" cy="275246"/>
          </a:xfrm>
        </p:spPr>
        <p:txBody>
          <a:bodyPr/>
          <a:lstStyle/>
          <a:p>
            <a:r>
              <a:rPr lang="en-IE" dirty="0">
                <a:solidFill>
                  <a:srgbClr val="22505F"/>
                </a:solidFill>
              </a:rPr>
              <a:t>Principals’ views on teacher wellbeing </a:t>
            </a:r>
            <a:br>
              <a:rPr lang="en-IE" dirty="0">
                <a:solidFill>
                  <a:srgbClr val="22505F"/>
                </a:solidFill>
              </a:rPr>
            </a:br>
            <a:endParaRPr lang="en-IE" dirty="0">
              <a:solidFill>
                <a:srgbClr val="22505F"/>
              </a:solidFill>
            </a:endParaRPr>
          </a:p>
        </p:txBody>
      </p:sp>
      <p:sp>
        <p:nvSpPr>
          <p:cNvPr id="20" name="Text Placeholder 3">
            <a:extLst>
              <a:ext uri="{FF2B5EF4-FFF2-40B4-BE49-F238E27FC236}">
                <a16:creationId xmlns:a16="http://schemas.microsoft.com/office/drawing/2014/main" id="{0FC9842B-6041-46DE-8881-6B9A8B70D0B2}"/>
              </a:ext>
            </a:extLst>
          </p:cNvPr>
          <p:cNvSpPr txBox="1">
            <a:spLocks/>
          </p:cNvSpPr>
          <p:nvPr/>
        </p:nvSpPr>
        <p:spPr>
          <a:xfrm>
            <a:off x="207296" y="715550"/>
            <a:ext cx="1476883" cy="265485"/>
          </a:xfrm>
        </p:spPr>
        <p:txBody>
          <a:bodyPr wrap="none">
            <a:spAutoFit/>
          </a:bodyPr>
          <a:lstStyle>
            <a:lvl1pPr marL="0" indent="0" algn="l" defTabSz="914400" rtl="0" eaLnBrk="1" latinLnBrk="0" hangingPunct="1">
              <a:lnSpc>
                <a:spcPts val="1240"/>
              </a:lnSpc>
              <a:spcBef>
                <a:spcPts val="0"/>
              </a:spcBef>
              <a:buFont typeface="Arial" panose="020B0604020202020204" pitchFamily="34" charset="0"/>
              <a:buNone/>
              <a:defRPr sz="868" kern="1200">
                <a:solidFill>
                  <a:srgbClr val="4B294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IE" sz="1200" dirty="0"/>
              <a:t>(Base: all principals, n=69)</a:t>
            </a:r>
          </a:p>
        </p:txBody>
      </p:sp>
      <p:graphicFrame>
        <p:nvGraphicFramePr>
          <p:cNvPr id="4" name="Table 3">
            <a:extLst>
              <a:ext uri="{FF2B5EF4-FFF2-40B4-BE49-F238E27FC236}">
                <a16:creationId xmlns:a16="http://schemas.microsoft.com/office/drawing/2014/main" id="{2D5B2A7F-D439-4D29-9702-5ACC7E29BADE}"/>
              </a:ext>
            </a:extLst>
          </p:cNvPr>
          <p:cNvGraphicFramePr>
            <a:graphicFrameLocks noGrp="1"/>
          </p:cNvGraphicFramePr>
          <p:nvPr>
            <p:extLst>
              <p:ext uri="{D42A27DB-BD31-4B8C-83A1-F6EECF244321}">
                <p14:modId xmlns:p14="http://schemas.microsoft.com/office/powerpoint/2010/main" val="3927769305"/>
              </p:ext>
            </p:extLst>
          </p:nvPr>
        </p:nvGraphicFramePr>
        <p:xfrm>
          <a:off x="1123022" y="822278"/>
          <a:ext cx="6354762" cy="803520"/>
        </p:xfrm>
        <a:graphic>
          <a:graphicData uri="http://schemas.openxmlformats.org/drawingml/2006/table">
            <a:tbl>
              <a:tblPr>
                <a:tableStyleId>{2D5ABB26-0587-4C30-8999-92F81FD0307C}</a:tableStyleId>
              </a:tblPr>
              <a:tblGrid>
                <a:gridCol w="1059127">
                  <a:extLst>
                    <a:ext uri="{9D8B030D-6E8A-4147-A177-3AD203B41FA5}">
                      <a16:colId xmlns:a16="http://schemas.microsoft.com/office/drawing/2014/main" val="2035394805"/>
                    </a:ext>
                  </a:extLst>
                </a:gridCol>
                <a:gridCol w="1059127">
                  <a:extLst>
                    <a:ext uri="{9D8B030D-6E8A-4147-A177-3AD203B41FA5}">
                      <a16:colId xmlns:a16="http://schemas.microsoft.com/office/drawing/2014/main" val="89591571"/>
                    </a:ext>
                  </a:extLst>
                </a:gridCol>
                <a:gridCol w="1059127">
                  <a:extLst>
                    <a:ext uri="{9D8B030D-6E8A-4147-A177-3AD203B41FA5}">
                      <a16:colId xmlns:a16="http://schemas.microsoft.com/office/drawing/2014/main" val="2383464980"/>
                    </a:ext>
                  </a:extLst>
                </a:gridCol>
                <a:gridCol w="1059127">
                  <a:extLst>
                    <a:ext uri="{9D8B030D-6E8A-4147-A177-3AD203B41FA5}">
                      <a16:colId xmlns:a16="http://schemas.microsoft.com/office/drawing/2014/main" val="3446904538"/>
                    </a:ext>
                  </a:extLst>
                </a:gridCol>
                <a:gridCol w="1059127">
                  <a:extLst>
                    <a:ext uri="{9D8B030D-6E8A-4147-A177-3AD203B41FA5}">
                      <a16:colId xmlns:a16="http://schemas.microsoft.com/office/drawing/2014/main" val="4214598479"/>
                    </a:ext>
                  </a:extLst>
                </a:gridCol>
                <a:gridCol w="1059127">
                  <a:extLst>
                    <a:ext uri="{9D8B030D-6E8A-4147-A177-3AD203B41FA5}">
                      <a16:colId xmlns:a16="http://schemas.microsoft.com/office/drawing/2014/main" val="1553189103"/>
                    </a:ext>
                  </a:extLst>
                </a:gridCol>
              </a:tblGrid>
              <a:tr h="275246">
                <a:tc>
                  <a:txBody>
                    <a:bodyPr/>
                    <a:lstStyle/>
                    <a:p>
                      <a:pPr algn="ctr" fontAlgn="b"/>
                      <a:r>
                        <a:rPr lang="en-IE" sz="800" u="none" strike="noStrike" dirty="0">
                          <a:effectLst/>
                        </a:rPr>
                        <a:t>Staff wellbeing is, in the circumstances, reasonably good in my school</a:t>
                      </a:r>
                      <a:endParaRPr lang="en-IE" sz="800" b="0" i="0" u="none" strike="noStrike" dirty="0">
                        <a:solidFill>
                          <a:srgbClr val="000000"/>
                        </a:solidFill>
                        <a:effectLst/>
                        <a:latin typeface="Calibri" panose="020F0502020204030204" pitchFamily="34" charset="0"/>
                      </a:endParaRPr>
                    </a:p>
                  </a:txBody>
                  <a:tcPr marL="36000" marR="36000" marT="36000" marB="36000" anchor="b"/>
                </a:tc>
                <a:tc>
                  <a:txBody>
                    <a:bodyPr/>
                    <a:lstStyle/>
                    <a:p>
                      <a:pPr algn="ctr" fontAlgn="b"/>
                      <a:r>
                        <a:rPr lang="en-IE" sz="800" u="none" strike="noStrike" dirty="0">
                          <a:effectLst/>
                        </a:rPr>
                        <a:t>Workload is having a negative impact on the wellbeing of staff</a:t>
                      </a:r>
                      <a:endParaRPr lang="en-IE" sz="800" b="0" i="0" u="none" strike="noStrike" dirty="0">
                        <a:solidFill>
                          <a:srgbClr val="000000"/>
                        </a:solidFill>
                        <a:effectLst/>
                        <a:latin typeface="Calibri" panose="020F0502020204030204" pitchFamily="34" charset="0"/>
                      </a:endParaRPr>
                    </a:p>
                  </a:txBody>
                  <a:tcPr marL="36000" marR="36000" marT="36000" marB="36000" anchor="b"/>
                </a:tc>
                <a:tc>
                  <a:txBody>
                    <a:bodyPr/>
                    <a:lstStyle/>
                    <a:p>
                      <a:pPr algn="ctr" fontAlgn="b"/>
                      <a:r>
                        <a:rPr lang="en-IE" sz="800" u="none" strike="noStrike" dirty="0">
                          <a:effectLst/>
                        </a:rPr>
                        <a:t>Some individual staff members are manifesting low levels of wellbeing</a:t>
                      </a:r>
                      <a:endParaRPr lang="en-IE" sz="800" b="0" i="0" u="none" strike="noStrike" dirty="0">
                        <a:solidFill>
                          <a:srgbClr val="000000"/>
                        </a:solidFill>
                        <a:effectLst/>
                        <a:latin typeface="Calibri" panose="020F0502020204030204" pitchFamily="34" charset="0"/>
                      </a:endParaRPr>
                    </a:p>
                  </a:txBody>
                  <a:tcPr marL="36000" marR="36000" marT="36000" marB="36000" anchor="b"/>
                </a:tc>
                <a:tc>
                  <a:txBody>
                    <a:bodyPr/>
                    <a:lstStyle/>
                    <a:p>
                      <a:pPr algn="ctr" fontAlgn="b"/>
                      <a:r>
                        <a:rPr lang="en-IE" sz="800" u="none" strike="noStrike" dirty="0">
                          <a:effectLst/>
                        </a:rPr>
                        <a:t>I am concerned about the wellbeing of my staff, but I am unsure of what measures can be taken to address this collective problem</a:t>
                      </a:r>
                      <a:endParaRPr lang="en-IE" sz="800" b="0" i="0" u="none" strike="noStrike" dirty="0">
                        <a:solidFill>
                          <a:srgbClr val="000000"/>
                        </a:solidFill>
                        <a:effectLst/>
                        <a:latin typeface="Calibri" panose="020F0502020204030204" pitchFamily="34" charset="0"/>
                      </a:endParaRPr>
                    </a:p>
                  </a:txBody>
                  <a:tcPr marL="36000" marR="36000" marT="36000" marB="36000" anchor="b"/>
                </a:tc>
                <a:tc>
                  <a:txBody>
                    <a:bodyPr/>
                    <a:lstStyle/>
                    <a:p>
                      <a:pPr algn="ctr" fontAlgn="b"/>
                      <a:r>
                        <a:rPr lang="en-IE" sz="800" u="none" strike="noStrike">
                          <a:effectLst/>
                        </a:rPr>
                        <a:t>Staff wellbeing has deteriorated in my school because of the pandemic</a:t>
                      </a:r>
                      <a:endParaRPr lang="en-IE" sz="800" b="0" i="0" u="none" strike="noStrike">
                        <a:solidFill>
                          <a:srgbClr val="000000"/>
                        </a:solidFill>
                        <a:effectLst/>
                        <a:latin typeface="Calibri" panose="020F0502020204030204" pitchFamily="34" charset="0"/>
                      </a:endParaRPr>
                    </a:p>
                  </a:txBody>
                  <a:tcPr marL="36000" marR="36000" marT="36000" marB="36000" anchor="b"/>
                </a:tc>
                <a:tc>
                  <a:txBody>
                    <a:bodyPr/>
                    <a:lstStyle/>
                    <a:p>
                      <a:pPr algn="ctr" fontAlgn="b"/>
                      <a:r>
                        <a:rPr lang="en-IE" sz="800" u="none" strike="noStrike" dirty="0">
                          <a:effectLst/>
                        </a:rPr>
                        <a:t>Some individual staff members have been/ are on sick leave due to stress/mental health issues</a:t>
                      </a:r>
                      <a:endParaRPr lang="en-IE" sz="800" b="0" i="0" u="none" strike="noStrike" dirty="0">
                        <a:solidFill>
                          <a:srgbClr val="000000"/>
                        </a:solidFill>
                        <a:effectLst/>
                        <a:latin typeface="Calibri" panose="020F0502020204030204" pitchFamily="34" charset="0"/>
                      </a:endParaRPr>
                    </a:p>
                  </a:txBody>
                  <a:tcPr marL="36000" marR="36000" marT="36000" marB="36000" anchor="b"/>
                </a:tc>
                <a:extLst>
                  <a:ext uri="{0D108BD9-81ED-4DB2-BD59-A6C34878D82A}">
                    <a16:rowId xmlns:a16="http://schemas.microsoft.com/office/drawing/2014/main" val="894218831"/>
                  </a:ext>
                </a:extLst>
              </a:tr>
            </a:tbl>
          </a:graphicData>
        </a:graphic>
      </p:graphicFrame>
      <p:graphicFrame>
        <p:nvGraphicFramePr>
          <p:cNvPr id="7" name="Table 6">
            <a:extLst>
              <a:ext uri="{FF2B5EF4-FFF2-40B4-BE49-F238E27FC236}">
                <a16:creationId xmlns:a16="http://schemas.microsoft.com/office/drawing/2014/main" id="{24FB670C-7207-497D-822E-7F92A3D14918}"/>
              </a:ext>
            </a:extLst>
          </p:cNvPr>
          <p:cNvGraphicFramePr>
            <a:graphicFrameLocks noGrp="1"/>
          </p:cNvGraphicFramePr>
          <p:nvPr>
            <p:extLst>
              <p:ext uri="{D42A27DB-BD31-4B8C-83A1-F6EECF244321}">
                <p14:modId xmlns:p14="http://schemas.microsoft.com/office/powerpoint/2010/main" val="3208429193"/>
              </p:ext>
            </p:extLst>
          </p:nvPr>
        </p:nvGraphicFramePr>
        <p:xfrm>
          <a:off x="1123020" y="3837422"/>
          <a:ext cx="6354762" cy="294744"/>
        </p:xfrm>
        <a:graphic>
          <a:graphicData uri="http://schemas.openxmlformats.org/drawingml/2006/table">
            <a:tbl>
              <a:tblPr>
                <a:tableStyleId>{2D5ABB26-0587-4C30-8999-92F81FD0307C}</a:tableStyleId>
              </a:tblPr>
              <a:tblGrid>
                <a:gridCol w="1059127">
                  <a:extLst>
                    <a:ext uri="{9D8B030D-6E8A-4147-A177-3AD203B41FA5}">
                      <a16:colId xmlns:a16="http://schemas.microsoft.com/office/drawing/2014/main" val="20000"/>
                    </a:ext>
                  </a:extLst>
                </a:gridCol>
                <a:gridCol w="1059127">
                  <a:extLst>
                    <a:ext uri="{9D8B030D-6E8A-4147-A177-3AD203B41FA5}">
                      <a16:colId xmlns:a16="http://schemas.microsoft.com/office/drawing/2014/main" val="20002"/>
                    </a:ext>
                  </a:extLst>
                </a:gridCol>
                <a:gridCol w="1059127">
                  <a:extLst>
                    <a:ext uri="{9D8B030D-6E8A-4147-A177-3AD203B41FA5}">
                      <a16:colId xmlns:a16="http://schemas.microsoft.com/office/drawing/2014/main" val="1735864496"/>
                    </a:ext>
                  </a:extLst>
                </a:gridCol>
                <a:gridCol w="1059127">
                  <a:extLst>
                    <a:ext uri="{9D8B030D-6E8A-4147-A177-3AD203B41FA5}">
                      <a16:colId xmlns:a16="http://schemas.microsoft.com/office/drawing/2014/main" val="3123971110"/>
                    </a:ext>
                  </a:extLst>
                </a:gridCol>
                <a:gridCol w="1059127">
                  <a:extLst>
                    <a:ext uri="{9D8B030D-6E8A-4147-A177-3AD203B41FA5}">
                      <a16:colId xmlns:a16="http://schemas.microsoft.com/office/drawing/2014/main" val="40453183"/>
                    </a:ext>
                  </a:extLst>
                </a:gridCol>
                <a:gridCol w="1059127">
                  <a:extLst>
                    <a:ext uri="{9D8B030D-6E8A-4147-A177-3AD203B41FA5}">
                      <a16:colId xmlns:a16="http://schemas.microsoft.com/office/drawing/2014/main" val="1216458210"/>
                    </a:ext>
                  </a:extLst>
                </a:gridCol>
              </a:tblGrid>
              <a:tr h="294744">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GB" sz="1400" b="1" i="0" u="none" strike="noStrike" kern="1200" cap="none" spc="0" normalizeH="0" baseline="0" dirty="0">
                          <a:ln>
                            <a:noFill/>
                          </a:ln>
                          <a:solidFill>
                            <a:srgbClr val="D0103A"/>
                          </a:solidFill>
                          <a:effectLst/>
                          <a:uLnTx/>
                          <a:uFillTx/>
                          <a:latin typeface="Calibri" panose="020F0502020204030204"/>
                          <a:ea typeface="+mn-ea"/>
                          <a:cs typeface="+mn-cs"/>
                        </a:rPr>
                        <a:t>3%</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GB" sz="1400" b="1" i="0" u="none" strike="noStrike" kern="1200" cap="none" spc="0" normalizeH="0" baseline="0">
                          <a:ln>
                            <a:noFill/>
                          </a:ln>
                          <a:solidFill>
                            <a:srgbClr val="D0103A"/>
                          </a:solidFill>
                          <a:effectLst/>
                          <a:uLnTx/>
                          <a:uFillTx/>
                          <a:latin typeface="Calibri" panose="020F0502020204030204"/>
                          <a:ea typeface="+mn-ea"/>
                          <a:cs typeface="+mn-cs"/>
                        </a:rPr>
                        <a:t>19%</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GB" sz="1400" b="1" i="0" u="none" strike="noStrike" kern="1200" cap="none" spc="0" normalizeH="0" baseline="0">
                          <a:ln>
                            <a:noFill/>
                          </a:ln>
                          <a:solidFill>
                            <a:srgbClr val="D0103A"/>
                          </a:solidFill>
                          <a:effectLst/>
                          <a:uLnTx/>
                          <a:uFillTx/>
                          <a:latin typeface="Calibri" panose="020F0502020204030204"/>
                          <a:ea typeface="+mn-ea"/>
                          <a:cs typeface="+mn-cs"/>
                        </a:rPr>
                        <a:t>13%</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GB" sz="1400" b="1" i="0" u="none" strike="noStrike" kern="1200" cap="none" spc="0" normalizeH="0" baseline="0">
                          <a:ln>
                            <a:noFill/>
                          </a:ln>
                          <a:solidFill>
                            <a:srgbClr val="D0103A"/>
                          </a:solidFill>
                          <a:effectLst/>
                          <a:uLnTx/>
                          <a:uFillTx/>
                          <a:latin typeface="Calibri" panose="020F0502020204030204"/>
                          <a:ea typeface="+mn-ea"/>
                          <a:cs typeface="+mn-cs"/>
                        </a:rPr>
                        <a:t>28%</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GB" sz="1400" b="1" i="0" u="none" strike="noStrike" kern="1200" cap="none" spc="0" normalizeH="0" baseline="0">
                          <a:ln>
                            <a:noFill/>
                          </a:ln>
                          <a:solidFill>
                            <a:srgbClr val="D0103A"/>
                          </a:solidFill>
                          <a:effectLst/>
                          <a:uLnTx/>
                          <a:uFillTx/>
                          <a:latin typeface="Calibri" panose="020F0502020204030204"/>
                          <a:ea typeface="+mn-ea"/>
                          <a:cs typeface="+mn-cs"/>
                        </a:rPr>
                        <a:t>19%</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GB" sz="1400" b="1" i="0" u="none" strike="noStrike" kern="1200" cap="none" spc="0" normalizeH="0" baseline="0" dirty="0">
                          <a:ln>
                            <a:noFill/>
                          </a:ln>
                          <a:solidFill>
                            <a:srgbClr val="D0103A"/>
                          </a:solidFill>
                          <a:effectLst/>
                          <a:uLnTx/>
                          <a:uFillTx/>
                          <a:latin typeface="Calibri" panose="020F0502020204030204"/>
                          <a:ea typeface="+mn-ea"/>
                          <a:cs typeface="+mn-cs"/>
                        </a:rPr>
                        <a:t>52%</a:t>
                      </a:r>
                    </a:p>
                  </a:txBody>
                  <a:tcPr marL="9525" marR="9525" marT="9525" marB="0" anchor="ctr"/>
                </a:tc>
                <a:extLst>
                  <a:ext uri="{0D108BD9-81ED-4DB2-BD59-A6C34878D82A}">
                    <a16:rowId xmlns:a16="http://schemas.microsoft.com/office/drawing/2014/main" val="10001"/>
                  </a:ext>
                </a:extLst>
              </a:tr>
            </a:tbl>
          </a:graphicData>
        </a:graphic>
      </p:graphicFrame>
      <p:sp>
        <p:nvSpPr>
          <p:cNvPr id="8" name="TextBox 7">
            <a:extLst>
              <a:ext uri="{FF2B5EF4-FFF2-40B4-BE49-F238E27FC236}">
                <a16:creationId xmlns:a16="http://schemas.microsoft.com/office/drawing/2014/main" id="{227EB5F3-3AD1-49B4-9232-D99C494CF154}"/>
              </a:ext>
            </a:extLst>
          </p:cNvPr>
          <p:cNvSpPr txBox="1"/>
          <p:nvPr/>
        </p:nvSpPr>
        <p:spPr>
          <a:xfrm>
            <a:off x="257249" y="2040843"/>
            <a:ext cx="857606" cy="169277"/>
          </a:xfrm>
          <a:prstGeom prst="rect">
            <a:avLst/>
          </a:prstGeom>
          <a:noFill/>
        </p:spPr>
        <p:txBody>
          <a:bodyPr wrap="none" lIns="0" tIns="0" rIns="0" bIns="0" rtlCol="0" anchor="ctr" anchorCtr="0">
            <a:spAutoFit/>
          </a:bodyPr>
          <a:lstStyle/>
          <a:p>
            <a:pPr algn="r"/>
            <a:r>
              <a:rPr lang="en-IE" sz="1100" dirty="0">
                <a:solidFill>
                  <a:srgbClr val="22505F"/>
                </a:solidFill>
              </a:rPr>
              <a:t> Strongly agree</a:t>
            </a:r>
            <a:endParaRPr lang="en-GB" sz="1100" dirty="0">
              <a:solidFill>
                <a:srgbClr val="22505F"/>
              </a:solidFill>
            </a:endParaRPr>
          </a:p>
        </p:txBody>
      </p:sp>
      <p:sp>
        <p:nvSpPr>
          <p:cNvPr id="9" name="TextBox 8">
            <a:extLst>
              <a:ext uri="{FF2B5EF4-FFF2-40B4-BE49-F238E27FC236}">
                <a16:creationId xmlns:a16="http://schemas.microsoft.com/office/drawing/2014/main" id="{86C6433D-FFA1-4E40-8AFE-2026CF5F5412}"/>
              </a:ext>
            </a:extLst>
          </p:cNvPr>
          <p:cNvSpPr txBox="1"/>
          <p:nvPr/>
        </p:nvSpPr>
        <p:spPr>
          <a:xfrm>
            <a:off x="776622" y="2477276"/>
            <a:ext cx="338233" cy="169277"/>
          </a:xfrm>
          <a:prstGeom prst="rect">
            <a:avLst/>
          </a:prstGeom>
          <a:noFill/>
        </p:spPr>
        <p:txBody>
          <a:bodyPr wrap="none" lIns="0" tIns="0" rIns="0" bIns="0" rtlCol="0" anchor="ctr" anchorCtr="0">
            <a:spAutoFit/>
          </a:bodyPr>
          <a:lstStyle/>
          <a:p>
            <a:pPr algn="r"/>
            <a:r>
              <a:rPr lang="en-IE" sz="1100" dirty="0">
                <a:solidFill>
                  <a:srgbClr val="22505F"/>
                </a:solidFill>
              </a:rPr>
              <a:t>Agree</a:t>
            </a:r>
            <a:endParaRPr lang="en-GB" sz="1100" dirty="0">
              <a:solidFill>
                <a:srgbClr val="22505F"/>
              </a:solidFill>
            </a:endParaRPr>
          </a:p>
        </p:txBody>
      </p:sp>
      <p:sp>
        <p:nvSpPr>
          <p:cNvPr id="10" name="TextBox 9">
            <a:extLst>
              <a:ext uri="{FF2B5EF4-FFF2-40B4-BE49-F238E27FC236}">
                <a16:creationId xmlns:a16="http://schemas.microsoft.com/office/drawing/2014/main" id="{E88DD02A-2C77-4457-A01F-05B1EE2D1CBC}"/>
              </a:ext>
            </a:extLst>
          </p:cNvPr>
          <p:cNvSpPr txBox="1"/>
          <p:nvPr/>
        </p:nvSpPr>
        <p:spPr>
          <a:xfrm>
            <a:off x="585865" y="3149835"/>
            <a:ext cx="528991" cy="169277"/>
          </a:xfrm>
          <a:prstGeom prst="rect">
            <a:avLst/>
          </a:prstGeom>
          <a:noFill/>
        </p:spPr>
        <p:txBody>
          <a:bodyPr wrap="none" lIns="0" tIns="0" rIns="0" bIns="0" rtlCol="0" anchor="ctr" anchorCtr="0">
            <a:spAutoFit/>
          </a:bodyPr>
          <a:lstStyle/>
          <a:p>
            <a:pPr algn="r"/>
            <a:r>
              <a:rPr lang="en-IE" sz="1100" dirty="0">
                <a:solidFill>
                  <a:srgbClr val="22505F"/>
                </a:solidFill>
              </a:rPr>
              <a:t> Disagree</a:t>
            </a:r>
            <a:endParaRPr lang="en-GB" sz="1100" dirty="0">
              <a:solidFill>
                <a:srgbClr val="22505F"/>
              </a:solidFill>
            </a:endParaRPr>
          </a:p>
        </p:txBody>
      </p:sp>
      <p:sp>
        <p:nvSpPr>
          <p:cNvPr id="11" name="TextBox 10">
            <a:extLst>
              <a:ext uri="{FF2B5EF4-FFF2-40B4-BE49-F238E27FC236}">
                <a16:creationId xmlns:a16="http://schemas.microsoft.com/office/drawing/2014/main" id="{8644340A-5C6C-4829-BD90-5C21CC1600CA}"/>
              </a:ext>
            </a:extLst>
          </p:cNvPr>
          <p:cNvSpPr txBox="1"/>
          <p:nvPr/>
        </p:nvSpPr>
        <p:spPr>
          <a:xfrm>
            <a:off x="6923" y="3283622"/>
            <a:ext cx="1107932" cy="169277"/>
          </a:xfrm>
          <a:prstGeom prst="rect">
            <a:avLst/>
          </a:prstGeom>
          <a:noFill/>
        </p:spPr>
        <p:txBody>
          <a:bodyPr wrap="square" lIns="0" tIns="0" rIns="0" bIns="0" rtlCol="0" anchor="ctr" anchorCtr="0">
            <a:spAutoFit/>
          </a:bodyPr>
          <a:lstStyle/>
          <a:p>
            <a:pPr algn="r"/>
            <a:r>
              <a:rPr lang="en-IE" sz="1100" dirty="0">
                <a:solidFill>
                  <a:srgbClr val="22505F"/>
                </a:solidFill>
              </a:rPr>
              <a:t> Strongly disagree</a:t>
            </a:r>
            <a:endParaRPr lang="en-GB" sz="1100" dirty="0">
              <a:solidFill>
                <a:srgbClr val="22505F"/>
              </a:solidFill>
            </a:endParaRPr>
          </a:p>
        </p:txBody>
      </p:sp>
      <p:sp>
        <p:nvSpPr>
          <p:cNvPr id="12" name="TextBox 11">
            <a:extLst>
              <a:ext uri="{FF2B5EF4-FFF2-40B4-BE49-F238E27FC236}">
                <a16:creationId xmlns:a16="http://schemas.microsoft.com/office/drawing/2014/main" id="{543FC639-A1D2-4114-BEAE-54C12E2A3861}"/>
              </a:ext>
            </a:extLst>
          </p:cNvPr>
          <p:cNvSpPr txBox="1"/>
          <p:nvPr/>
        </p:nvSpPr>
        <p:spPr>
          <a:xfrm>
            <a:off x="119966" y="2785526"/>
            <a:ext cx="973542" cy="338554"/>
          </a:xfrm>
          <a:prstGeom prst="rect">
            <a:avLst/>
          </a:prstGeom>
          <a:solidFill>
            <a:schemeClr val="bg1"/>
          </a:solidFill>
        </p:spPr>
        <p:txBody>
          <a:bodyPr wrap="square" lIns="0" tIns="0" rIns="0" bIns="0" rtlCol="0" anchor="ctr" anchorCtr="0">
            <a:spAutoFit/>
          </a:bodyPr>
          <a:lstStyle/>
          <a:p>
            <a:pPr algn="r"/>
            <a:r>
              <a:rPr lang="en-IE" sz="1100" dirty="0">
                <a:solidFill>
                  <a:srgbClr val="22505F"/>
                </a:solidFill>
              </a:rPr>
              <a:t> Neither agree nor disagree</a:t>
            </a:r>
            <a:endParaRPr lang="en-GB" sz="1100" dirty="0">
              <a:solidFill>
                <a:srgbClr val="22505F"/>
              </a:solidFill>
            </a:endParaRPr>
          </a:p>
        </p:txBody>
      </p:sp>
      <p:sp>
        <p:nvSpPr>
          <p:cNvPr id="13" name="TextBox 12">
            <a:extLst>
              <a:ext uri="{FF2B5EF4-FFF2-40B4-BE49-F238E27FC236}">
                <a16:creationId xmlns:a16="http://schemas.microsoft.com/office/drawing/2014/main" id="{5255799C-DBCA-46DE-8F10-0CA53C169A23}"/>
              </a:ext>
            </a:extLst>
          </p:cNvPr>
          <p:cNvSpPr txBox="1"/>
          <p:nvPr/>
        </p:nvSpPr>
        <p:spPr>
          <a:xfrm>
            <a:off x="337868" y="1717204"/>
            <a:ext cx="785151" cy="184666"/>
          </a:xfrm>
          <a:prstGeom prst="rect">
            <a:avLst/>
          </a:prstGeom>
          <a:noFill/>
        </p:spPr>
        <p:txBody>
          <a:bodyPr wrap="none" lIns="0" tIns="0" rIns="0" bIns="0" rtlCol="0" anchor="ctr" anchorCtr="0">
            <a:spAutoFit/>
          </a:bodyPr>
          <a:lstStyle/>
          <a:p>
            <a:pPr algn="r" fontAlgn="b"/>
            <a:r>
              <a:rPr lang="en-GB" sz="1200" b="1" u="none" strike="noStrike" dirty="0">
                <a:solidFill>
                  <a:schemeClr val="accent1">
                    <a:lumMod val="75000"/>
                  </a:schemeClr>
                </a:solidFill>
                <a:effectLst/>
              </a:rPr>
              <a:t> NET: AGREE</a:t>
            </a:r>
            <a:endParaRPr lang="en-GB" sz="1200" b="1" i="0" u="none" strike="noStrike" dirty="0">
              <a:solidFill>
                <a:schemeClr val="accent1">
                  <a:lumMod val="75000"/>
                </a:schemeClr>
              </a:solidFill>
              <a:effectLst/>
              <a:latin typeface="Calibri" panose="020F0502020204030204" pitchFamily="34" charset="0"/>
            </a:endParaRPr>
          </a:p>
        </p:txBody>
      </p:sp>
      <p:sp>
        <p:nvSpPr>
          <p:cNvPr id="14" name="TextBox 13">
            <a:extLst>
              <a:ext uri="{FF2B5EF4-FFF2-40B4-BE49-F238E27FC236}">
                <a16:creationId xmlns:a16="http://schemas.microsoft.com/office/drawing/2014/main" id="{DA1FC64B-D639-4A51-9343-F56D46C7031C}"/>
              </a:ext>
            </a:extLst>
          </p:cNvPr>
          <p:cNvSpPr txBox="1"/>
          <p:nvPr/>
        </p:nvSpPr>
        <p:spPr>
          <a:xfrm>
            <a:off x="128130" y="3881194"/>
            <a:ext cx="994889" cy="184666"/>
          </a:xfrm>
          <a:prstGeom prst="rect">
            <a:avLst/>
          </a:prstGeom>
          <a:noFill/>
        </p:spPr>
        <p:txBody>
          <a:bodyPr wrap="none" lIns="0" tIns="0" rIns="0" bIns="0" rtlCol="0" anchor="ctr" anchorCtr="0">
            <a:spAutoFit/>
          </a:bodyPr>
          <a:lstStyle/>
          <a:p>
            <a:pPr algn="r" fontAlgn="b"/>
            <a:r>
              <a:rPr lang="en-GB" sz="1200" b="1" u="none" strike="noStrike" dirty="0">
                <a:solidFill>
                  <a:schemeClr val="tx2"/>
                </a:solidFill>
                <a:effectLst/>
              </a:rPr>
              <a:t> NET: DISAGREE</a:t>
            </a:r>
            <a:endParaRPr lang="en-GB" sz="1200" b="1" i="0" u="none" strike="noStrike" dirty="0">
              <a:solidFill>
                <a:schemeClr val="tx2"/>
              </a:solidFill>
              <a:effectLst/>
              <a:latin typeface="Calibri" panose="020F0502020204030204" pitchFamily="34" charset="0"/>
            </a:endParaRPr>
          </a:p>
        </p:txBody>
      </p:sp>
      <p:graphicFrame>
        <p:nvGraphicFramePr>
          <p:cNvPr id="15" name="Table 14">
            <a:extLst>
              <a:ext uri="{FF2B5EF4-FFF2-40B4-BE49-F238E27FC236}">
                <a16:creationId xmlns:a16="http://schemas.microsoft.com/office/drawing/2014/main" id="{A992EF0A-DFC1-4FE2-8909-7E943242C58C}"/>
              </a:ext>
            </a:extLst>
          </p:cNvPr>
          <p:cNvGraphicFramePr>
            <a:graphicFrameLocks noGrp="1"/>
          </p:cNvGraphicFramePr>
          <p:nvPr>
            <p:extLst>
              <p:ext uri="{D42A27DB-BD31-4B8C-83A1-F6EECF244321}">
                <p14:modId xmlns:p14="http://schemas.microsoft.com/office/powerpoint/2010/main" val="3248731250"/>
              </p:ext>
            </p:extLst>
          </p:nvPr>
        </p:nvGraphicFramePr>
        <p:xfrm>
          <a:off x="1123022" y="1625798"/>
          <a:ext cx="6354762" cy="294744"/>
        </p:xfrm>
        <a:graphic>
          <a:graphicData uri="http://schemas.openxmlformats.org/drawingml/2006/table">
            <a:tbl>
              <a:tblPr>
                <a:tableStyleId>{2D5ABB26-0587-4C30-8999-92F81FD0307C}</a:tableStyleId>
              </a:tblPr>
              <a:tblGrid>
                <a:gridCol w="1059127">
                  <a:extLst>
                    <a:ext uri="{9D8B030D-6E8A-4147-A177-3AD203B41FA5}">
                      <a16:colId xmlns:a16="http://schemas.microsoft.com/office/drawing/2014/main" val="20000"/>
                    </a:ext>
                  </a:extLst>
                </a:gridCol>
                <a:gridCol w="1059127">
                  <a:extLst>
                    <a:ext uri="{9D8B030D-6E8A-4147-A177-3AD203B41FA5}">
                      <a16:colId xmlns:a16="http://schemas.microsoft.com/office/drawing/2014/main" val="20002"/>
                    </a:ext>
                  </a:extLst>
                </a:gridCol>
                <a:gridCol w="1059127">
                  <a:extLst>
                    <a:ext uri="{9D8B030D-6E8A-4147-A177-3AD203B41FA5}">
                      <a16:colId xmlns:a16="http://schemas.microsoft.com/office/drawing/2014/main" val="1735864496"/>
                    </a:ext>
                  </a:extLst>
                </a:gridCol>
                <a:gridCol w="1059127">
                  <a:extLst>
                    <a:ext uri="{9D8B030D-6E8A-4147-A177-3AD203B41FA5}">
                      <a16:colId xmlns:a16="http://schemas.microsoft.com/office/drawing/2014/main" val="3123971110"/>
                    </a:ext>
                  </a:extLst>
                </a:gridCol>
                <a:gridCol w="1059127">
                  <a:extLst>
                    <a:ext uri="{9D8B030D-6E8A-4147-A177-3AD203B41FA5}">
                      <a16:colId xmlns:a16="http://schemas.microsoft.com/office/drawing/2014/main" val="40453183"/>
                    </a:ext>
                  </a:extLst>
                </a:gridCol>
                <a:gridCol w="1059127">
                  <a:extLst>
                    <a:ext uri="{9D8B030D-6E8A-4147-A177-3AD203B41FA5}">
                      <a16:colId xmlns:a16="http://schemas.microsoft.com/office/drawing/2014/main" val="1216458210"/>
                    </a:ext>
                  </a:extLst>
                </a:gridCol>
              </a:tblGrid>
              <a:tr h="294744">
                <a:tc>
                  <a:txBody>
                    <a:bodyPr/>
                    <a:lstStyle/>
                    <a:p>
                      <a:pPr algn="ctr" fontAlgn="ctr"/>
                      <a:r>
                        <a:rPr kumimoji="0" lang="en-GB" sz="1400" b="1" i="0" u="none" strike="noStrike" kern="1200" cap="none" spc="0" normalizeH="0" baseline="0" dirty="0">
                          <a:ln>
                            <a:noFill/>
                          </a:ln>
                          <a:solidFill>
                            <a:srgbClr val="50C9B5">
                              <a:lumMod val="75000"/>
                            </a:srgbClr>
                          </a:solidFill>
                          <a:effectLst/>
                          <a:uLnTx/>
                          <a:uFillTx/>
                          <a:latin typeface="Calibri" panose="020F0502020204030204"/>
                          <a:ea typeface="+mn-ea"/>
                          <a:cs typeface="+mn-cs"/>
                        </a:rPr>
                        <a:t>81%</a:t>
                      </a:r>
                    </a:p>
                  </a:txBody>
                  <a:tcPr marL="9525" marR="9525" marT="9525" marB="0" anchor="ctr"/>
                </a:tc>
                <a:tc>
                  <a:txBody>
                    <a:bodyPr/>
                    <a:lstStyle/>
                    <a:p>
                      <a:pPr algn="ctr" fontAlgn="ctr"/>
                      <a:r>
                        <a:rPr kumimoji="0" lang="en-GB" sz="1400" b="1" i="0" u="none" strike="noStrike" kern="1200" cap="none" spc="0" normalizeH="0" baseline="0" dirty="0">
                          <a:ln>
                            <a:noFill/>
                          </a:ln>
                          <a:solidFill>
                            <a:srgbClr val="50C9B5">
                              <a:lumMod val="75000"/>
                            </a:srgbClr>
                          </a:solidFill>
                          <a:effectLst/>
                          <a:uLnTx/>
                          <a:uFillTx/>
                          <a:latin typeface="Calibri" panose="020F0502020204030204"/>
                          <a:ea typeface="+mn-ea"/>
                          <a:cs typeface="+mn-cs"/>
                        </a:rPr>
                        <a:t>67%</a:t>
                      </a:r>
                    </a:p>
                  </a:txBody>
                  <a:tcPr marL="9525" marR="9525" marT="9525" marB="0" anchor="ctr"/>
                </a:tc>
                <a:tc>
                  <a:txBody>
                    <a:bodyPr/>
                    <a:lstStyle/>
                    <a:p>
                      <a:pPr algn="ctr" fontAlgn="ctr"/>
                      <a:r>
                        <a:rPr kumimoji="0" lang="en-GB" sz="1400" b="1" i="0" u="none" strike="noStrike" kern="1200" cap="none" spc="0" normalizeH="0" baseline="0" dirty="0">
                          <a:ln>
                            <a:noFill/>
                          </a:ln>
                          <a:solidFill>
                            <a:srgbClr val="50C9B5">
                              <a:lumMod val="75000"/>
                            </a:srgbClr>
                          </a:solidFill>
                          <a:effectLst/>
                          <a:uLnTx/>
                          <a:uFillTx/>
                          <a:latin typeface="Calibri" panose="020F0502020204030204"/>
                          <a:ea typeface="+mn-ea"/>
                          <a:cs typeface="+mn-cs"/>
                        </a:rPr>
                        <a:t>64%</a:t>
                      </a:r>
                    </a:p>
                  </a:txBody>
                  <a:tcPr marL="9525" marR="9525" marT="9525" marB="0" anchor="ctr"/>
                </a:tc>
                <a:tc>
                  <a:txBody>
                    <a:bodyPr/>
                    <a:lstStyle/>
                    <a:p>
                      <a:pPr algn="ctr" fontAlgn="ctr"/>
                      <a:r>
                        <a:rPr kumimoji="0" lang="en-GB" sz="1400" b="1" i="0" u="none" strike="noStrike" kern="1200" cap="none" spc="0" normalizeH="0" baseline="0">
                          <a:ln>
                            <a:noFill/>
                          </a:ln>
                          <a:solidFill>
                            <a:srgbClr val="50C9B5">
                              <a:lumMod val="75000"/>
                            </a:srgbClr>
                          </a:solidFill>
                          <a:effectLst/>
                          <a:uLnTx/>
                          <a:uFillTx/>
                          <a:latin typeface="Calibri" panose="020F0502020204030204"/>
                          <a:ea typeface="+mn-ea"/>
                          <a:cs typeface="+mn-cs"/>
                        </a:rPr>
                        <a:t>51%</a:t>
                      </a:r>
                    </a:p>
                  </a:txBody>
                  <a:tcPr marL="9525" marR="9525" marT="9525" marB="0" anchor="ctr"/>
                </a:tc>
                <a:tc>
                  <a:txBody>
                    <a:bodyPr/>
                    <a:lstStyle/>
                    <a:p>
                      <a:pPr algn="ctr" fontAlgn="ctr"/>
                      <a:r>
                        <a:rPr kumimoji="0" lang="en-GB" sz="1400" b="1" i="0" u="none" strike="noStrike" kern="1200" cap="none" spc="0" normalizeH="0" baseline="0">
                          <a:ln>
                            <a:noFill/>
                          </a:ln>
                          <a:solidFill>
                            <a:srgbClr val="50C9B5">
                              <a:lumMod val="75000"/>
                            </a:srgbClr>
                          </a:solidFill>
                          <a:effectLst/>
                          <a:uLnTx/>
                          <a:uFillTx/>
                          <a:latin typeface="Calibri" panose="020F0502020204030204"/>
                          <a:ea typeface="+mn-ea"/>
                          <a:cs typeface="+mn-cs"/>
                        </a:rPr>
                        <a:t>49%</a:t>
                      </a:r>
                    </a:p>
                  </a:txBody>
                  <a:tcPr marL="9525" marR="9525" marT="9525" marB="0" anchor="ctr"/>
                </a:tc>
                <a:tc>
                  <a:txBody>
                    <a:bodyPr/>
                    <a:lstStyle/>
                    <a:p>
                      <a:pPr algn="ctr" fontAlgn="ctr"/>
                      <a:r>
                        <a:rPr kumimoji="0" lang="en-GB" sz="1400" b="1" i="0" u="none" strike="noStrike" kern="1200" cap="none" spc="0" normalizeH="0" baseline="0" dirty="0">
                          <a:ln>
                            <a:noFill/>
                          </a:ln>
                          <a:solidFill>
                            <a:srgbClr val="50C9B5">
                              <a:lumMod val="75000"/>
                            </a:srgbClr>
                          </a:solidFill>
                          <a:effectLst/>
                          <a:uLnTx/>
                          <a:uFillTx/>
                          <a:latin typeface="Calibri" panose="020F0502020204030204"/>
                          <a:ea typeface="+mn-ea"/>
                          <a:cs typeface="+mn-cs"/>
                        </a:rPr>
                        <a:t>35%</a:t>
                      </a:r>
                    </a:p>
                  </a:txBody>
                  <a:tcPr marL="9525" marR="9525" marT="9525" marB="0" anchor="ctr"/>
                </a:tc>
                <a:extLst>
                  <a:ext uri="{0D108BD9-81ED-4DB2-BD59-A6C34878D82A}">
                    <a16:rowId xmlns:a16="http://schemas.microsoft.com/office/drawing/2014/main" val="10000"/>
                  </a:ext>
                </a:extLst>
              </a:tr>
            </a:tbl>
          </a:graphicData>
        </a:graphic>
      </p:graphicFrame>
      <p:graphicFrame>
        <p:nvGraphicFramePr>
          <p:cNvPr id="16" name="Chart 15">
            <a:extLst>
              <a:ext uri="{FF2B5EF4-FFF2-40B4-BE49-F238E27FC236}">
                <a16:creationId xmlns:a16="http://schemas.microsoft.com/office/drawing/2014/main" id="{EA2AF8AB-ED8A-47AA-B546-643DE4C83C9D}"/>
              </a:ext>
            </a:extLst>
          </p:cNvPr>
          <p:cNvGraphicFramePr/>
          <p:nvPr>
            <p:extLst>
              <p:ext uri="{D42A27DB-BD31-4B8C-83A1-F6EECF244321}">
                <p14:modId xmlns:p14="http://schemas.microsoft.com/office/powerpoint/2010/main" val="1399647804"/>
              </p:ext>
            </p:extLst>
          </p:nvPr>
        </p:nvGraphicFramePr>
        <p:xfrm>
          <a:off x="954773" y="1752442"/>
          <a:ext cx="6670820" cy="2460599"/>
        </p:xfrm>
        <a:graphic>
          <a:graphicData uri="http://schemas.openxmlformats.org/drawingml/2006/chart">
            <c:chart xmlns:c="http://schemas.openxmlformats.org/drawingml/2006/chart" xmlns:r="http://schemas.openxmlformats.org/officeDocument/2006/relationships" r:id="rId2"/>
          </a:graphicData>
        </a:graphic>
      </p:graphicFrame>
      <p:sp>
        <p:nvSpPr>
          <p:cNvPr id="19" name="TextBox 18">
            <a:extLst>
              <a:ext uri="{FF2B5EF4-FFF2-40B4-BE49-F238E27FC236}">
                <a16:creationId xmlns:a16="http://schemas.microsoft.com/office/drawing/2014/main" id="{F6E0DDA0-4F35-4B71-9A1C-5748FE8157B0}"/>
              </a:ext>
            </a:extLst>
          </p:cNvPr>
          <p:cNvSpPr txBox="1"/>
          <p:nvPr/>
        </p:nvSpPr>
        <p:spPr>
          <a:xfrm>
            <a:off x="1501894" y="2891686"/>
            <a:ext cx="245259" cy="169277"/>
          </a:xfrm>
          <a:prstGeom prst="rect">
            <a:avLst/>
          </a:prstGeom>
          <a:solidFill>
            <a:schemeClr val="accent4"/>
          </a:solidFill>
        </p:spPr>
        <p:txBody>
          <a:bodyPr wrap="none" lIns="0" tIns="0" rIns="0" bIns="0" rtlCol="0">
            <a:spAutoFit/>
          </a:bodyPr>
          <a:lstStyle/>
          <a:p>
            <a:pPr algn="ctr"/>
            <a:r>
              <a:rPr lang="en-GB" sz="1100" dirty="0"/>
              <a:t>16%</a:t>
            </a:r>
          </a:p>
        </p:txBody>
      </p:sp>
      <p:sp>
        <p:nvSpPr>
          <p:cNvPr id="21" name="TextBox 20">
            <a:extLst>
              <a:ext uri="{FF2B5EF4-FFF2-40B4-BE49-F238E27FC236}">
                <a16:creationId xmlns:a16="http://schemas.microsoft.com/office/drawing/2014/main" id="{9318B9A6-112A-45C8-B2AC-EC0E005FE6ED}"/>
              </a:ext>
            </a:extLst>
          </p:cNvPr>
          <p:cNvSpPr txBox="1"/>
          <p:nvPr/>
        </p:nvSpPr>
        <p:spPr>
          <a:xfrm>
            <a:off x="2577675" y="2891686"/>
            <a:ext cx="245260" cy="169277"/>
          </a:xfrm>
          <a:prstGeom prst="rect">
            <a:avLst/>
          </a:prstGeom>
          <a:solidFill>
            <a:schemeClr val="accent4"/>
          </a:solidFill>
        </p:spPr>
        <p:txBody>
          <a:bodyPr wrap="none" lIns="0" tIns="0" rIns="0" bIns="0" rtlCol="0">
            <a:spAutoFit/>
          </a:bodyPr>
          <a:lstStyle/>
          <a:p>
            <a:pPr algn="ctr"/>
            <a:r>
              <a:rPr lang="en-GB" sz="1100" dirty="0"/>
              <a:t>14%</a:t>
            </a:r>
          </a:p>
        </p:txBody>
      </p:sp>
      <p:sp>
        <p:nvSpPr>
          <p:cNvPr id="22" name="TextBox 21">
            <a:extLst>
              <a:ext uri="{FF2B5EF4-FFF2-40B4-BE49-F238E27FC236}">
                <a16:creationId xmlns:a16="http://schemas.microsoft.com/office/drawing/2014/main" id="{6D02C1DB-F36D-4121-92B2-A31C91693821}"/>
              </a:ext>
            </a:extLst>
          </p:cNvPr>
          <p:cNvSpPr txBox="1"/>
          <p:nvPr/>
        </p:nvSpPr>
        <p:spPr>
          <a:xfrm>
            <a:off x="3631826" y="2891686"/>
            <a:ext cx="245260" cy="169277"/>
          </a:xfrm>
          <a:prstGeom prst="rect">
            <a:avLst/>
          </a:prstGeom>
          <a:solidFill>
            <a:schemeClr val="accent4"/>
          </a:solidFill>
        </p:spPr>
        <p:txBody>
          <a:bodyPr wrap="none" lIns="0" tIns="0" rIns="0" bIns="0" rtlCol="0">
            <a:spAutoFit/>
          </a:bodyPr>
          <a:lstStyle/>
          <a:p>
            <a:pPr algn="ctr"/>
            <a:r>
              <a:rPr lang="en-GB" sz="1100" dirty="0"/>
              <a:t>23%</a:t>
            </a:r>
          </a:p>
        </p:txBody>
      </p:sp>
      <p:sp>
        <p:nvSpPr>
          <p:cNvPr id="23" name="TextBox 22">
            <a:extLst>
              <a:ext uri="{FF2B5EF4-FFF2-40B4-BE49-F238E27FC236}">
                <a16:creationId xmlns:a16="http://schemas.microsoft.com/office/drawing/2014/main" id="{394AAF44-F7A0-4399-B35B-255B93D04FE8}"/>
              </a:ext>
            </a:extLst>
          </p:cNvPr>
          <p:cNvSpPr txBox="1"/>
          <p:nvPr/>
        </p:nvSpPr>
        <p:spPr>
          <a:xfrm>
            <a:off x="4707608" y="2891686"/>
            <a:ext cx="245260" cy="169277"/>
          </a:xfrm>
          <a:prstGeom prst="rect">
            <a:avLst/>
          </a:prstGeom>
          <a:solidFill>
            <a:schemeClr val="accent4"/>
          </a:solidFill>
        </p:spPr>
        <p:txBody>
          <a:bodyPr wrap="none" lIns="0" tIns="0" rIns="0" bIns="0" rtlCol="0">
            <a:spAutoFit/>
          </a:bodyPr>
          <a:lstStyle/>
          <a:p>
            <a:pPr algn="ctr"/>
            <a:r>
              <a:rPr lang="en-GB" sz="1100" dirty="0"/>
              <a:t>22%</a:t>
            </a:r>
          </a:p>
        </p:txBody>
      </p:sp>
      <p:sp>
        <p:nvSpPr>
          <p:cNvPr id="24" name="TextBox 23">
            <a:extLst>
              <a:ext uri="{FF2B5EF4-FFF2-40B4-BE49-F238E27FC236}">
                <a16:creationId xmlns:a16="http://schemas.microsoft.com/office/drawing/2014/main" id="{0DD8217D-9DAF-49AE-A716-F9D86F4CDB2F}"/>
              </a:ext>
            </a:extLst>
          </p:cNvPr>
          <p:cNvSpPr txBox="1"/>
          <p:nvPr/>
        </p:nvSpPr>
        <p:spPr>
          <a:xfrm>
            <a:off x="5761759" y="2891686"/>
            <a:ext cx="245260" cy="169277"/>
          </a:xfrm>
          <a:prstGeom prst="rect">
            <a:avLst/>
          </a:prstGeom>
          <a:solidFill>
            <a:schemeClr val="accent4"/>
          </a:solidFill>
        </p:spPr>
        <p:txBody>
          <a:bodyPr wrap="none" lIns="0" tIns="0" rIns="0" bIns="0" rtlCol="0">
            <a:spAutoFit/>
          </a:bodyPr>
          <a:lstStyle/>
          <a:p>
            <a:pPr algn="ctr"/>
            <a:r>
              <a:rPr lang="en-GB" sz="1100" dirty="0"/>
              <a:t>32%</a:t>
            </a:r>
          </a:p>
        </p:txBody>
      </p:sp>
      <p:sp>
        <p:nvSpPr>
          <p:cNvPr id="25" name="TextBox 24">
            <a:extLst>
              <a:ext uri="{FF2B5EF4-FFF2-40B4-BE49-F238E27FC236}">
                <a16:creationId xmlns:a16="http://schemas.microsoft.com/office/drawing/2014/main" id="{8E9EC6C9-964A-4CB8-A447-105222816EF2}"/>
              </a:ext>
            </a:extLst>
          </p:cNvPr>
          <p:cNvSpPr txBox="1"/>
          <p:nvPr/>
        </p:nvSpPr>
        <p:spPr>
          <a:xfrm>
            <a:off x="6837541" y="2891686"/>
            <a:ext cx="245260" cy="169277"/>
          </a:xfrm>
          <a:prstGeom prst="rect">
            <a:avLst/>
          </a:prstGeom>
          <a:solidFill>
            <a:schemeClr val="accent4"/>
          </a:solidFill>
        </p:spPr>
        <p:txBody>
          <a:bodyPr wrap="none" lIns="0" tIns="0" rIns="0" bIns="0" rtlCol="0">
            <a:spAutoFit/>
          </a:bodyPr>
          <a:lstStyle/>
          <a:p>
            <a:pPr algn="ctr"/>
            <a:r>
              <a:rPr lang="en-GB" sz="1100" dirty="0"/>
              <a:t>13%</a:t>
            </a:r>
          </a:p>
        </p:txBody>
      </p:sp>
      <p:sp>
        <p:nvSpPr>
          <p:cNvPr id="26" name="TextBox 25">
            <a:extLst>
              <a:ext uri="{FF2B5EF4-FFF2-40B4-BE49-F238E27FC236}">
                <a16:creationId xmlns:a16="http://schemas.microsoft.com/office/drawing/2014/main" id="{195EEBA9-6AD9-4E1C-9FAE-B130918C174C}"/>
              </a:ext>
            </a:extLst>
          </p:cNvPr>
          <p:cNvSpPr txBox="1"/>
          <p:nvPr/>
        </p:nvSpPr>
        <p:spPr>
          <a:xfrm>
            <a:off x="207296" y="9527"/>
            <a:ext cx="4847787" cy="461665"/>
          </a:xfrm>
          <a:prstGeom prst="rect">
            <a:avLst/>
          </a:prstGeom>
          <a:noFill/>
        </p:spPr>
        <p:txBody>
          <a:bodyPr wrap="square">
            <a:spAutoFit/>
          </a:bodyPr>
          <a:lstStyle/>
          <a:p>
            <a:pPr marL="0" marR="0" lvl="0" indent="0" algn="l" defTabSz="730240" rtl="0" eaLnBrk="1" fontAlgn="auto" latinLnBrk="0" hangingPunct="1">
              <a:lnSpc>
                <a:spcPct val="100000"/>
              </a:lnSpc>
              <a:spcBef>
                <a:spcPts val="0"/>
              </a:spcBef>
              <a:spcAft>
                <a:spcPts val="0"/>
              </a:spcAft>
              <a:buClrTx/>
              <a:buSzTx/>
              <a:buFontTx/>
              <a:buNone/>
              <a:tabLst/>
              <a:defRPr/>
            </a:pPr>
            <a:r>
              <a:rPr kumimoji="0" lang="en-IE" sz="2400" b="1" i="0" u="none" strike="noStrike" kern="1200" cap="none" spc="0" normalizeH="0" baseline="0" noProof="0" dirty="0">
                <a:ln>
                  <a:noFill/>
                </a:ln>
                <a:solidFill>
                  <a:srgbClr val="532E60"/>
                </a:solidFill>
                <a:effectLst/>
                <a:uLnTx/>
                <a:uFillTx/>
                <a:latin typeface="Calibri" panose="020F0502020204030204"/>
                <a:ea typeface="+mn-ea"/>
                <a:cs typeface="+mn-cs"/>
              </a:rPr>
              <a:t>School Leadership and Wellbeing</a:t>
            </a:r>
            <a:endParaRPr kumimoji="0" lang="en-IE" sz="1437" b="0" i="0" u="none" strike="noStrike" kern="1200" cap="none" spc="0" normalizeH="0" baseline="0" noProof="0" dirty="0">
              <a:ln>
                <a:noFill/>
              </a:ln>
              <a:solidFill>
                <a:srgbClr val="22505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94875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p:txBody>
          <a:bodyPr>
            <a:normAutofit/>
          </a:bodyPr>
          <a:lstStyle/>
          <a:p>
            <a:r>
              <a:rPr lang="en-IE" sz="1600" b="1" dirty="0"/>
              <a:t>Which of the following, if any, are most important for you in terms of promoting teacher wellbeing? </a:t>
            </a:r>
          </a:p>
        </p:txBody>
      </p:sp>
      <p:sp>
        <p:nvSpPr>
          <p:cNvPr id="3" name="Title 2"/>
          <p:cNvSpPr>
            <a:spLocks noGrp="1"/>
          </p:cNvSpPr>
          <p:nvPr>
            <p:ph type="title"/>
          </p:nvPr>
        </p:nvSpPr>
        <p:spPr/>
        <p:txBody>
          <a:bodyPr/>
          <a:lstStyle/>
          <a:p>
            <a:r>
              <a:rPr lang="en-IE" dirty="0"/>
              <a:t>Principals’ views on teacher wellbeing </a:t>
            </a:r>
          </a:p>
        </p:txBody>
      </p:sp>
      <p:sp>
        <p:nvSpPr>
          <p:cNvPr id="5" name="Rectangle 4"/>
          <p:cNvSpPr/>
          <p:nvPr/>
        </p:nvSpPr>
        <p:spPr>
          <a:xfrm>
            <a:off x="2476295" y="754757"/>
            <a:ext cx="2673472" cy="461665"/>
          </a:xfrm>
          <a:prstGeom prst="rect">
            <a:avLst/>
          </a:prstGeom>
        </p:spPr>
        <p:txBody>
          <a:bodyPr wrap="square">
            <a:spAutoFit/>
          </a:bodyPr>
          <a:lstStyle/>
          <a:p>
            <a:pPr algn="ctr"/>
            <a:r>
              <a:rPr lang="en-IE" sz="1200" b="1" dirty="0">
                <a:solidFill>
                  <a:schemeClr val="tx2"/>
                </a:solidFill>
              </a:rPr>
              <a:t>Most important in terms of promoting teacher wellbeing</a:t>
            </a:r>
          </a:p>
        </p:txBody>
      </p:sp>
      <p:graphicFrame>
        <p:nvGraphicFramePr>
          <p:cNvPr id="9" name="Chart 8"/>
          <p:cNvGraphicFramePr/>
          <p:nvPr>
            <p:extLst>
              <p:ext uri="{D42A27DB-BD31-4B8C-83A1-F6EECF244321}">
                <p14:modId xmlns:p14="http://schemas.microsoft.com/office/powerpoint/2010/main" val="3805075417"/>
              </p:ext>
            </p:extLst>
          </p:nvPr>
        </p:nvGraphicFramePr>
        <p:xfrm>
          <a:off x="3878118" y="1216422"/>
          <a:ext cx="3366762" cy="335985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520830148"/>
              </p:ext>
            </p:extLst>
          </p:nvPr>
        </p:nvGraphicFramePr>
        <p:xfrm>
          <a:off x="271309" y="1348611"/>
          <a:ext cx="3666785" cy="3051943"/>
        </p:xfrm>
        <a:graphic>
          <a:graphicData uri="http://schemas.openxmlformats.org/drawingml/2006/table">
            <a:tbl>
              <a:tblPr>
                <a:tableStyleId>{2D5ABB26-0587-4C30-8999-92F81FD0307C}</a:tableStyleId>
              </a:tblPr>
              <a:tblGrid>
                <a:gridCol w="3666785">
                  <a:extLst>
                    <a:ext uri="{9D8B030D-6E8A-4147-A177-3AD203B41FA5}">
                      <a16:colId xmlns:a16="http://schemas.microsoft.com/office/drawing/2014/main" val="20000"/>
                    </a:ext>
                  </a:extLst>
                </a:gridCol>
              </a:tblGrid>
              <a:tr h="319582">
                <a:tc>
                  <a:txBody>
                    <a:bodyPr/>
                    <a:lstStyle/>
                    <a:p>
                      <a:pPr algn="r" fontAlgn="ctr"/>
                      <a:r>
                        <a:rPr lang="en-IE" sz="1000" u="none" strike="noStrike" kern="1200">
                          <a:solidFill>
                            <a:schemeClr val="tx1"/>
                          </a:solidFill>
                          <a:effectLst/>
                          <a:latin typeface="+mn-lt"/>
                          <a:ea typeface="+mn-ea"/>
                          <a:cs typeface="+mn-cs"/>
                        </a:rPr>
                        <a:t>Ensure teachers have adequate resources for classroom teaching</a:t>
                      </a:r>
                    </a:p>
                  </a:txBody>
                  <a:tcPr marL="9525" marR="9525" marT="9525" marB="0" anchor="ctr"/>
                </a:tc>
                <a:extLst>
                  <a:ext uri="{0D108BD9-81ED-4DB2-BD59-A6C34878D82A}">
                    <a16:rowId xmlns:a16="http://schemas.microsoft.com/office/drawing/2014/main" val="10000"/>
                  </a:ext>
                </a:extLst>
              </a:tr>
              <a:tr h="332456">
                <a:tc>
                  <a:txBody>
                    <a:bodyPr/>
                    <a:lstStyle/>
                    <a:p>
                      <a:pPr algn="r" fontAlgn="ctr"/>
                      <a:r>
                        <a:rPr lang="en-IE" sz="1000" u="none" strike="noStrike" kern="1200" dirty="0">
                          <a:solidFill>
                            <a:schemeClr val="tx1"/>
                          </a:solidFill>
                          <a:effectLst/>
                          <a:latin typeface="+mn-lt"/>
                          <a:ea typeface="+mn-ea"/>
                          <a:cs typeface="+mn-cs"/>
                        </a:rPr>
                        <a:t>Consultation with staff on proposed changes which impact on workload and teachers’ time</a:t>
                      </a:r>
                    </a:p>
                  </a:txBody>
                  <a:tcPr marL="9525" marR="9525" marT="9525" marB="0" anchor="ctr"/>
                </a:tc>
                <a:extLst>
                  <a:ext uri="{0D108BD9-81ED-4DB2-BD59-A6C34878D82A}">
                    <a16:rowId xmlns:a16="http://schemas.microsoft.com/office/drawing/2014/main" val="10001"/>
                  </a:ext>
                </a:extLst>
              </a:tr>
              <a:tr h="285657">
                <a:tc>
                  <a:txBody>
                    <a:bodyPr/>
                    <a:lstStyle/>
                    <a:p>
                      <a:pPr algn="r" fontAlgn="ctr"/>
                      <a:r>
                        <a:rPr lang="en-IE" sz="1000" u="none" strike="noStrike" kern="1200">
                          <a:solidFill>
                            <a:schemeClr val="tx1"/>
                          </a:solidFill>
                          <a:effectLst/>
                          <a:latin typeface="+mn-lt"/>
                          <a:ea typeface="+mn-ea"/>
                          <a:cs typeface="+mn-cs"/>
                        </a:rPr>
                        <a:t>Strong dignity at work policy</a:t>
                      </a:r>
                    </a:p>
                  </a:txBody>
                  <a:tcPr marL="9525" marR="9525" marT="9525" marB="0" anchor="ctr"/>
                </a:tc>
                <a:extLst>
                  <a:ext uri="{0D108BD9-81ED-4DB2-BD59-A6C34878D82A}">
                    <a16:rowId xmlns:a16="http://schemas.microsoft.com/office/drawing/2014/main" val="10002"/>
                  </a:ext>
                </a:extLst>
              </a:tr>
              <a:tr h="319582">
                <a:tc>
                  <a:txBody>
                    <a:bodyPr/>
                    <a:lstStyle/>
                    <a:p>
                      <a:pPr algn="r" fontAlgn="ctr"/>
                      <a:r>
                        <a:rPr lang="en-GB" sz="1000" u="none" strike="noStrike" kern="1200">
                          <a:solidFill>
                            <a:schemeClr val="tx1"/>
                          </a:solidFill>
                          <a:effectLst/>
                          <a:latin typeface="+mn-lt"/>
                          <a:ea typeface="+mn-ea"/>
                          <a:cs typeface="+mn-cs"/>
                        </a:rPr>
                        <a:t>Improved communication with staff</a:t>
                      </a:r>
                    </a:p>
                  </a:txBody>
                  <a:tcPr marL="9525" marR="9525" marT="9525" marB="0" anchor="ctr"/>
                </a:tc>
                <a:extLst>
                  <a:ext uri="{0D108BD9-81ED-4DB2-BD59-A6C34878D82A}">
                    <a16:rowId xmlns:a16="http://schemas.microsoft.com/office/drawing/2014/main" val="10003"/>
                  </a:ext>
                </a:extLst>
              </a:tr>
              <a:tr h="285657">
                <a:tc>
                  <a:txBody>
                    <a:bodyPr/>
                    <a:lstStyle/>
                    <a:p>
                      <a:pPr algn="r" fontAlgn="ctr"/>
                      <a:r>
                        <a:rPr lang="en-IE" sz="1000" u="none" strike="noStrike" kern="1200">
                          <a:solidFill>
                            <a:schemeClr val="tx1"/>
                          </a:solidFill>
                          <a:effectLst/>
                          <a:latin typeface="+mn-lt"/>
                          <a:ea typeface="+mn-ea"/>
                          <a:cs typeface="+mn-cs"/>
                        </a:rPr>
                        <a:t>Identify stressors in our workplace and develop responses</a:t>
                      </a:r>
                    </a:p>
                  </a:txBody>
                  <a:tcPr marL="9525" marR="9525" marT="9525" marB="0" anchor="ctr"/>
                </a:tc>
                <a:extLst>
                  <a:ext uri="{0D108BD9-81ED-4DB2-BD59-A6C34878D82A}">
                    <a16:rowId xmlns:a16="http://schemas.microsoft.com/office/drawing/2014/main" val="10004"/>
                  </a:ext>
                </a:extLst>
              </a:tr>
              <a:tr h="285657">
                <a:tc>
                  <a:txBody>
                    <a:bodyPr/>
                    <a:lstStyle/>
                    <a:p>
                      <a:pPr algn="r" fontAlgn="ctr"/>
                      <a:r>
                        <a:rPr lang="en-IE" sz="1000" u="none" strike="noStrike" kern="1200">
                          <a:solidFill>
                            <a:schemeClr val="tx1"/>
                          </a:solidFill>
                          <a:effectLst/>
                          <a:latin typeface="+mn-lt"/>
                          <a:ea typeface="+mn-ea"/>
                          <a:cs typeface="+mn-cs"/>
                        </a:rPr>
                        <a:t>Promote whole-school approach to better work-life balance for staff</a:t>
                      </a:r>
                    </a:p>
                  </a:txBody>
                  <a:tcPr marL="9525" marR="9525" marT="9525" marB="0" anchor="ctr"/>
                </a:tc>
                <a:extLst>
                  <a:ext uri="{0D108BD9-81ED-4DB2-BD59-A6C34878D82A}">
                    <a16:rowId xmlns:a16="http://schemas.microsoft.com/office/drawing/2014/main" val="10005"/>
                  </a:ext>
                </a:extLst>
              </a:tr>
              <a:tr h="332456">
                <a:tc>
                  <a:txBody>
                    <a:bodyPr/>
                    <a:lstStyle/>
                    <a:p>
                      <a:pPr algn="r" fontAlgn="ctr"/>
                      <a:r>
                        <a:rPr lang="en-IE" sz="1000" u="none" strike="noStrike" kern="1200">
                          <a:solidFill>
                            <a:schemeClr val="tx1"/>
                          </a:solidFill>
                          <a:effectLst/>
                          <a:latin typeface="+mn-lt"/>
                          <a:ea typeface="+mn-ea"/>
                          <a:cs typeface="+mn-cs"/>
                        </a:rPr>
                        <a:t>Implement a ‘right-to-disconnect’ policy on communication from school after the end of the school day and at weekends</a:t>
                      </a:r>
                    </a:p>
                  </a:txBody>
                  <a:tcPr marL="9525" marR="9525" marT="9525" marB="0" anchor="ctr"/>
                </a:tc>
                <a:extLst>
                  <a:ext uri="{0D108BD9-81ED-4DB2-BD59-A6C34878D82A}">
                    <a16:rowId xmlns:a16="http://schemas.microsoft.com/office/drawing/2014/main" val="10006"/>
                  </a:ext>
                </a:extLst>
              </a:tr>
              <a:tr h="319582">
                <a:tc>
                  <a:txBody>
                    <a:bodyPr/>
                    <a:lstStyle/>
                    <a:p>
                      <a:pPr algn="r" fontAlgn="ctr"/>
                      <a:r>
                        <a:rPr lang="en-GB" sz="1000" u="none" strike="noStrike" kern="1200">
                          <a:solidFill>
                            <a:schemeClr val="tx1"/>
                          </a:solidFill>
                          <a:effectLst/>
                          <a:latin typeface="+mn-lt"/>
                          <a:ea typeface="+mn-ea"/>
                          <a:cs typeface="+mn-cs"/>
                        </a:rPr>
                        <a:t>Reduce teacher workload</a:t>
                      </a:r>
                    </a:p>
                  </a:txBody>
                  <a:tcPr marL="9525" marR="9525" marT="9525" marB="0" anchor="ctr"/>
                </a:tc>
                <a:extLst>
                  <a:ext uri="{0D108BD9-81ED-4DB2-BD59-A6C34878D82A}">
                    <a16:rowId xmlns:a16="http://schemas.microsoft.com/office/drawing/2014/main" val="10007"/>
                  </a:ext>
                </a:extLst>
              </a:tr>
              <a:tr h="285657">
                <a:tc>
                  <a:txBody>
                    <a:bodyPr/>
                    <a:lstStyle/>
                    <a:p>
                      <a:pPr algn="r" fontAlgn="ctr"/>
                      <a:r>
                        <a:rPr lang="en-GB" sz="1000" u="none" strike="noStrike" kern="1200">
                          <a:solidFill>
                            <a:schemeClr val="tx1"/>
                          </a:solidFill>
                          <a:effectLst/>
                          <a:latin typeface="+mn-lt"/>
                          <a:ea typeface="+mn-ea"/>
                          <a:cs typeface="+mn-cs"/>
                        </a:rPr>
                        <a:t>Other</a:t>
                      </a:r>
                    </a:p>
                  </a:txBody>
                  <a:tcPr marL="9525" marR="9525" marT="9525" marB="0" anchor="ctr"/>
                </a:tc>
                <a:extLst>
                  <a:ext uri="{0D108BD9-81ED-4DB2-BD59-A6C34878D82A}">
                    <a16:rowId xmlns:a16="http://schemas.microsoft.com/office/drawing/2014/main" val="10008"/>
                  </a:ext>
                </a:extLst>
              </a:tr>
              <a:tr h="285657">
                <a:tc>
                  <a:txBody>
                    <a:bodyPr/>
                    <a:lstStyle/>
                    <a:p>
                      <a:pPr algn="r" fontAlgn="ctr"/>
                      <a:r>
                        <a:rPr lang="en-GB" sz="1000" u="none" strike="noStrike" kern="1200" dirty="0">
                          <a:solidFill>
                            <a:schemeClr val="tx1"/>
                          </a:solidFill>
                          <a:effectLst/>
                          <a:latin typeface="+mn-lt"/>
                          <a:ea typeface="+mn-ea"/>
                          <a:cs typeface="+mn-cs"/>
                        </a:rPr>
                        <a:t>None of these</a:t>
                      </a:r>
                    </a:p>
                  </a:txBody>
                  <a:tcPr marL="9525" marR="9525" marT="9525" marB="0" anchor="ctr"/>
                </a:tc>
                <a:extLst>
                  <a:ext uri="{0D108BD9-81ED-4DB2-BD59-A6C34878D82A}">
                    <a16:rowId xmlns:a16="http://schemas.microsoft.com/office/drawing/2014/main" val="10009"/>
                  </a:ext>
                </a:extLst>
              </a:tr>
            </a:tbl>
          </a:graphicData>
        </a:graphic>
      </p:graphicFrame>
      <p:sp>
        <p:nvSpPr>
          <p:cNvPr id="11" name="Text Placeholder 3">
            <a:extLst>
              <a:ext uri="{FF2B5EF4-FFF2-40B4-BE49-F238E27FC236}">
                <a16:creationId xmlns:a16="http://schemas.microsoft.com/office/drawing/2014/main" id="{207569AA-7DB2-4BF0-AE41-AE537347E96E}"/>
              </a:ext>
            </a:extLst>
          </p:cNvPr>
          <p:cNvSpPr txBox="1">
            <a:spLocks/>
          </p:cNvSpPr>
          <p:nvPr/>
        </p:nvSpPr>
        <p:spPr>
          <a:xfrm>
            <a:off x="298646" y="556793"/>
            <a:ext cx="1476883" cy="265485"/>
          </a:xfrm>
        </p:spPr>
        <p:txBody>
          <a:bodyPr wrap="none">
            <a:spAutoFit/>
          </a:bodyPr>
          <a:lstStyle>
            <a:lvl1pPr marL="0" indent="0" algn="l" defTabSz="914400" rtl="0" eaLnBrk="1" latinLnBrk="0" hangingPunct="1">
              <a:lnSpc>
                <a:spcPts val="1240"/>
              </a:lnSpc>
              <a:spcBef>
                <a:spcPts val="0"/>
              </a:spcBef>
              <a:buFont typeface="Arial" panose="020B0604020202020204" pitchFamily="34" charset="0"/>
              <a:buNone/>
              <a:defRPr sz="868" kern="1200">
                <a:solidFill>
                  <a:srgbClr val="4B294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IE" sz="1200"/>
              <a:t>(Base: all principals, n=69)</a:t>
            </a:r>
            <a:endParaRPr lang="en-IE" sz="1200" dirty="0"/>
          </a:p>
        </p:txBody>
      </p:sp>
    </p:spTree>
    <p:extLst>
      <p:ext uri="{BB962C8B-B14F-4D97-AF65-F5344CB8AC3E}">
        <p14:creationId xmlns:p14="http://schemas.microsoft.com/office/powerpoint/2010/main" val="23811398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a:xfrm>
            <a:off x="146246" y="4507295"/>
            <a:ext cx="6087377" cy="475664"/>
          </a:xfrm>
        </p:spPr>
        <p:txBody>
          <a:bodyPr>
            <a:noAutofit/>
          </a:bodyPr>
          <a:lstStyle/>
          <a:p>
            <a:r>
              <a:rPr lang="en-IE" sz="1100" b="1" dirty="0"/>
              <a:t>Which of the following actions, if any, have you taken to support your wellbeing during the current school year? </a:t>
            </a:r>
          </a:p>
        </p:txBody>
      </p:sp>
      <p:sp>
        <p:nvSpPr>
          <p:cNvPr id="3" name="Title 2"/>
          <p:cNvSpPr>
            <a:spLocks noGrp="1"/>
          </p:cNvSpPr>
          <p:nvPr>
            <p:ph type="title"/>
          </p:nvPr>
        </p:nvSpPr>
        <p:spPr>
          <a:xfrm>
            <a:off x="159716" y="251014"/>
            <a:ext cx="6599169" cy="275246"/>
          </a:xfrm>
        </p:spPr>
        <p:txBody>
          <a:bodyPr/>
          <a:lstStyle/>
          <a:p>
            <a:r>
              <a:rPr lang="en-IE" dirty="0"/>
              <a:t>Principals took a number of measures to support their wellbeing </a:t>
            </a:r>
          </a:p>
        </p:txBody>
      </p:sp>
      <p:sp>
        <p:nvSpPr>
          <p:cNvPr id="5" name="Rectangle 4"/>
          <p:cNvSpPr/>
          <p:nvPr/>
        </p:nvSpPr>
        <p:spPr>
          <a:xfrm>
            <a:off x="2248396" y="979387"/>
            <a:ext cx="2421811" cy="461665"/>
          </a:xfrm>
          <a:prstGeom prst="rect">
            <a:avLst/>
          </a:prstGeom>
        </p:spPr>
        <p:txBody>
          <a:bodyPr wrap="square">
            <a:spAutoFit/>
          </a:bodyPr>
          <a:lstStyle/>
          <a:p>
            <a:pPr algn="ctr"/>
            <a:r>
              <a:rPr lang="en-GB" sz="1200" b="1" dirty="0">
                <a:solidFill>
                  <a:schemeClr val="tx2"/>
                </a:solidFill>
              </a:rPr>
              <a:t>Actions taken to </a:t>
            </a:r>
            <a:r>
              <a:rPr lang="en-IE" sz="1200" b="1" dirty="0">
                <a:solidFill>
                  <a:schemeClr val="tx2"/>
                </a:solidFill>
              </a:rPr>
              <a:t>support personal wellbeing</a:t>
            </a:r>
          </a:p>
        </p:txBody>
      </p:sp>
      <p:sp>
        <p:nvSpPr>
          <p:cNvPr id="13" name="Text Placeholder 3">
            <a:extLst>
              <a:ext uri="{FF2B5EF4-FFF2-40B4-BE49-F238E27FC236}">
                <a16:creationId xmlns:a16="http://schemas.microsoft.com/office/drawing/2014/main" id="{C3E19782-F7AB-4EBE-9C88-132BA2374273}"/>
              </a:ext>
            </a:extLst>
          </p:cNvPr>
          <p:cNvSpPr>
            <a:spLocks noGrp="1"/>
          </p:cNvSpPr>
          <p:nvPr>
            <p:ph type="body" sz="quarter" idx="13"/>
          </p:nvPr>
        </p:nvSpPr>
        <p:spPr>
          <a:xfrm>
            <a:off x="146246" y="846645"/>
            <a:ext cx="1476883" cy="265485"/>
          </a:xfrm>
        </p:spPr>
        <p:txBody>
          <a:bodyPr/>
          <a:lstStyle/>
          <a:p>
            <a:r>
              <a:rPr lang="en-IE" sz="1200" dirty="0"/>
              <a:t>(Base: all principals, n=69)</a:t>
            </a:r>
          </a:p>
        </p:txBody>
      </p:sp>
      <p:graphicFrame>
        <p:nvGraphicFramePr>
          <p:cNvPr id="14" name="Chart 13">
            <a:extLst>
              <a:ext uri="{FF2B5EF4-FFF2-40B4-BE49-F238E27FC236}">
                <a16:creationId xmlns:a16="http://schemas.microsoft.com/office/drawing/2014/main" id="{CE7AFE88-AE38-47FA-9E7E-31B05B3D0181}"/>
              </a:ext>
            </a:extLst>
          </p:cNvPr>
          <p:cNvGraphicFramePr/>
          <p:nvPr>
            <p:extLst>
              <p:ext uri="{D42A27DB-BD31-4B8C-83A1-F6EECF244321}">
                <p14:modId xmlns:p14="http://schemas.microsoft.com/office/powerpoint/2010/main" val="127720233"/>
              </p:ext>
            </p:extLst>
          </p:nvPr>
        </p:nvGraphicFramePr>
        <p:xfrm>
          <a:off x="3639978" y="1315125"/>
          <a:ext cx="1914915" cy="315447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5" name="Table 14">
            <a:extLst>
              <a:ext uri="{FF2B5EF4-FFF2-40B4-BE49-F238E27FC236}">
                <a16:creationId xmlns:a16="http://schemas.microsoft.com/office/drawing/2014/main" id="{145473AF-8E96-4E90-9DC1-C38B09F3DCF6}"/>
              </a:ext>
            </a:extLst>
          </p:cNvPr>
          <p:cNvGraphicFramePr>
            <a:graphicFrameLocks noGrp="1"/>
          </p:cNvGraphicFramePr>
          <p:nvPr>
            <p:extLst>
              <p:ext uri="{D42A27DB-BD31-4B8C-83A1-F6EECF244321}">
                <p14:modId xmlns:p14="http://schemas.microsoft.com/office/powerpoint/2010/main" val="1919958363"/>
              </p:ext>
            </p:extLst>
          </p:nvPr>
        </p:nvGraphicFramePr>
        <p:xfrm>
          <a:off x="1198015" y="1441052"/>
          <a:ext cx="2489287" cy="2902616"/>
        </p:xfrm>
        <a:graphic>
          <a:graphicData uri="http://schemas.openxmlformats.org/drawingml/2006/table">
            <a:tbl>
              <a:tblPr>
                <a:tableStyleId>{2D5ABB26-0587-4C30-8999-92F81FD0307C}</a:tableStyleId>
              </a:tblPr>
              <a:tblGrid>
                <a:gridCol w="2489287">
                  <a:extLst>
                    <a:ext uri="{9D8B030D-6E8A-4147-A177-3AD203B41FA5}">
                      <a16:colId xmlns:a16="http://schemas.microsoft.com/office/drawing/2014/main" val="20000"/>
                    </a:ext>
                  </a:extLst>
                </a:gridCol>
              </a:tblGrid>
              <a:tr h="231439">
                <a:tc>
                  <a:txBody>
                    <a:bodyPr/>
                    <a:lstStyle/>
                    <a:p>
                      <a:pPr algn="r" fontAlgn="ctr"/>
                      <a:r>
                        <a:rPr lang="en-IE" sz="800" u="none" strike="noStrike" kern="1200" dirty="0">
                          <a:solidFill>
                            <a:schemeClr val="tx1"/>
                          </a:solidFill>
                          <a:effectLst/>
                          <a:latin typeface="+mn-lt"/>
                          <a:ea typeface="+mn-ea"/>
                          <a:cs typeface="+mn-cs"/>
                        </a:rPr>
                        <a:t>I took new action to support my physical health</a:t>
                      </a:r>
                    </a:p>
                  </a:txBody>
                  <a:tcPr marL="8628" marR="8628" marT="8628" marB="0" anchor="ctr"/>
                </a:tc>
                <a:extLst>
                  <a:ext uri="{0D108BD9-81ED-4DB2-BD59-A6C34878D82A}">
                    <a16:rowId xmlns:a16="http://schemas.microsoft.com/office/drawing/2014/main" val="10000"/>
                  </a:ext>
                </a:extLst>
              </a:tr>
              <a:tr h="257216">
                <a:tc>
                  <a:txBody>
                    <a:bodyPr/>
                    <a:lstStyle/>
                    <a:p>
                      <a:pPr algn="r" fontAlgn="ctr"/>
                      <a:r>
                        <a:rPr lang="en-GB" sz="800" u="none" strike="noStrike" kern="1200">
                          <a:solidFill>
                            <a:schemeClr val="tx1"/>
                          </a:solidFill>
                          <a:effectLst/>
                          <a:latin typeface="+mn-lt"/>
                          <a:ea typeface="+mn-ea"/>
                          <a:cs typeface="+mn-cs"/>
                        </a:rPr>
                        <a:t>I spoke to colleagues</a:t>
                      </a:r>
                    </a:p>
                  </a:txBody>
                  <a:tcPr marL="8628" marR="8628" marT="8628" marB="0" anchor="ctr"/>
                </a:tc>
                <a:extLst>
                  <a:ext uri="{0D108BD9-81ED-4DB2-BD59-A6C34878D82A}">
                    <a16:rowId xmlns:a16="http://schemas.microsoft.com/office/drawing/2014/main" val="10001"/>
                  </a:ext>
                </a:extLst>
              </a:tr>
              <a:tr h="257216">
                <a:tc>
                  <a:txBody>
                    <a:bodyPr/>
                    <a:lstStyle/>
                    <a:p>
                      <a:pPr algn="r" fontAlgn="ctr"/>
                      <a:r>
                        <a:rPr lang="en-IE" sz="800" u="none" strike="noStrike" kern="1200">
                          <a:solidFill>
                            <a:schemeClr val="tx1"/>
                          </a:solidFill>
                          <a:effectLst/>
                          <a:latin typeface="+mn-lt"/>
                          <a:ea typeface="+mn-ea"/>
                          <a:cs typeface="+mn-cs"/>
                        </a:rPr>
                        <a:t>I spoke to my Deputy Principal</a:t>
                      </a:r>
                    </a:p>
                  </a:txBody>
                  <a:tcPr marL="8628" marR="8628" marT="8628" marB="0" anchor="ctr"/>
                </a:tc>
                <a:extLst>
                  <a:ext uri="{0D108BD9-81ED-4DB2-BD59-A6C34878D82A}">
                    <a16:rowId xmlns:a16="http://schemas.microsoft.com/office/drawing/2014/main" val="10002"/>
                  </a:ext>
                </a:extLst>
              </a:tr>
              <a:tr h="257216">
                <a:tc>
                  <a:txBody>
                    <a:bodyPr/>
                    <a:lstStyle/>
                    <a:p>
                      <a:pPr algn="r" fontAlgn="ctr"/>
                      <a:r>
                        <a:rPr lang="en-IE" sz="800" u="none" strike="noStrike" kern="1200">
                          <a:solidFill>
                            <a:schemeClr val="tx1"/>
                          </a:solidFill>
                          <a:effectLst/>
                          <a:latin typeface="+mn-lt"/>
                          <a:ea typeface="+mn-ea"/>
                          <a:cs typeface="+mn-cs"/>
                        </a:rPr>
                        <a:t>I took new action to support my mental health</a:t>
                      </a:r>
                    </a:p>
                  </a:txBody>
                  <a:tcPr marL="8628" marR="8628" marT="8628" marB="0" anchor="ctr"/>
                </a:tc>
                <a:extLst>
                  <a:ext uri="{0D108BD9-81ED-4DB2-BD59-A6C34878D82A}">
                    <a16:rowId xmlns:a16="http://schemas.microsoft.com/office/drawing/2014/main" val="10003"/>
                  </a:ext>
                </a:extLst>
              </a:tr>
              <a:tr h="287348">
                <a:tc>
                  <a:txBody>
                    <a:bodyPr/>
                    <a:lstStyle/>
                    <a:p>
                      <a:pPr algn="r" fontAlgn="ctr"/>
                      <a:r>
                        <a:rPr lang="en-IE" sz="800" u="none" strike="noStrike" kern="1200">
                          <a:solidFill>
                            <a:schemeClr val="tx1"/>
                          </a:solidFill>
                          <a:effectLst/>
                          <a:latin typeface="+mn-lt"/>
                          <a:ea typeface="+mn-ea"/>
                          <a:cs typeface="+mn-cs"/>
                        </a:rPr>
                        <a:t>I disconnected from work emails/communication after my working day</a:t>
                      </a:r>
                    </a:p>
                  </a:txBody>
                  <a:tcPr marL="8628" marR="8628" marT="8628" marB="0" anchor="ctr"/>
                </a:tc>
                <a:extLst>
                  <a:ext uri="{0D108BD9-81ED-4DB2-BD59-A6C34878D82A}">
                    <a16:rowId xmlns:a16="http://schemas.microsoft.com/office/drawing/2014/main" val="10004"/>
                  </a:ext>
                </a:extLst>
              </a:tr>
              <a:tr h="257216">
                <a:tc>
                  <a:txBody>
                    <a:bodyPr/>
                    <a:lstStyle/>
                    <a:p>
                      <a:pPr algn="r" fontAlgn="ctr"/>
                      <a:r>
                        <a:rPr lang="en-GB" sz="800" u="none" strike="noStrike" kern="1200">
                          <a:solidFill>
                            <a:schemeClr val="tx1"/>
                          </a:solidFill>
                          <a:effectLst/>
                          <a:latin typeface="+mn-lt"/>
                          <a:ea typeface="+mn-ea"/>
                          <a:cs typeface="+mn-cs"/>
                        </a:rPr>
                        <a:t>I addressed workload issues</a:t>
                      </a:r>
                    </a:p>
                  </a:txBody>
                  <a:tcPr marL="8628" marR="8628" marT="8628" marB="0" anchor="ctr"/>
                </a:tc>
                <a:extLst>
                  <a:ext uri="{0D108BD9-81ED-4DB2-BD59-A6C34878D82A}">
                    <a16:rowId xmlns:a16="http://schemas.microsoft.com/office/drawing/2014/main" val="10005"/>
                  </a:ext>
                </a:extLst>
              </a:tr>
              <a:tr h="257216">
                <a:tc>
                  <a:txBody>
                    <a:bodyPr/>
                    <a:lstStyle/>
                    <a:p>
                      <a:pPr algn="r" fontAlgn="ctr"/>
                      <a:r>
                        <a:rPr lang="en-GB" sz="800" u="none" strike="noStrike" kern="1200">
                          <a:solidFill>
                            <a:schemeClr val="tx1"/>
                          </a:solidFill>
                          <a:effectLst/>
                          <a:latin typeface="+mn-lt"/>
                          <a:ea typeface="+mn-ea"/>
                          <a:cs typeface="+mn-cs"/>
                        </a:rPr>
                        <a:t>I obtained professional advice</a:t>
                      </a:r>
                    </a:p>
                  </a:txBody>
                  <a:tcPr marL="8628" marR="8628" marT="8628" marB="0" anchor="ctr"/>
                </a:tc>
                <a:extLst>
                  <a:ext uri="{0D108BD9-81ED-4DB2-BD59-A6C34878D82A}">
                    <a16:rowId xmlns:a16="http://schemas.microsoft.com/office/drawing/2014/main" val="10006"/>
                  </a:ext>
                </a:extLst>
              </a:tr>
              <a:tr h="297433">
                <a:tc>
                  <a:txBody>
                    <a:bodyPr/>
                    <a:lstStyle/>
                    <a:p>
                      <a:pPr algn="r" fontAlgn="ctr"/>
                      <a:r>
                        <a:rPr lang="en-IE" sz="800" u="none" strike="noStrike" kern="1200" dirty="0">
                          <a:solidFill>
                            <a:schemeClr val="tx1"/>
                          </a:solidFill>
                          <a:effectLst/>
                          <a:latin typeface="+mn-lt"/>
                          <a:ea typeface="+mn-ea"/>
                          <a:cs typeface="+mn-cs"/>
                        </a:rPr>
                        <a:t>I obtained GP/medical advice</a:t>
                      </a:r>
                    </a:p>
                  </a:txBody>
                  <a:tcPr marL="8628" marR="8628" marT="8628" marB="0" anchor="ctr"/>
                </a:tc>
                <a:extLst>
                  <a:ext uri="{0D108BD9-81ED-4DB2-BD59-A6C34878D82A}">
                    <a16:rowId xmlns:a16="http://schemas.microsoft.com/office/drawing/2014/main" val="10007"/>
                  </a:ext>
                </a:extLst>
              </a:tr>
              <a:tr h="271550">
                <a:tc>
                  <a:txBody>
                    <a:bodyPr/>
                    <a:lstStyle/>
                    <a:p>
                      <a:pPr algn="r" fontAlgn="ctr"/>
                      <a:r>
                        <a:rPr lang="en-IE" sz="800" u="none" strike="noStrike" kern="1200">
                          <a:solidFill>
                            <a:schemeClr val="tx1"/>
                          </a:solidFill>
                          <a:effectLst/>
                          <a:latin typeface="+mn-lt"/>
                          <a:ea typeface="+mn-ea"/>
                          <a:cs typeface="+mn-cs"/>
                        </a:rPr>
                        <a:t>I contacted the Spectrum Life/employee assistance programme</a:t>
                      </a:r>
                    </a:p>
                  </a:txBody>
                  <a:tcPr marL="8628" marR="8628" marT="8628" marB="0" anchor="ctr"/>
                </a:tc>
                <a:extLst>
                  <a:ext uri="{0D108BD9-81ED-4DB2-BD59-A6C34878D82A}">
                    <a16:rowId xmlns:a16="http://schemas.microsoft.com/office/drawing/2014/main" val="1768634289"/>
                  </a:ext>
                </a:extLst>
              </a:tr>
              <a:tr h="257216">
                <a:tc>
                  <a:txBody>
                    <a:bodyPr/>
                    <a:lstStyle/>
                    <a:p>
                      <a:pPr algn="r" fontAlgn="ctr"/>
                      <a:r>
                        <a:rPr lang="en-IE" sz="800" u="none" strike="noStrike" kern="1200">
                          <a:solidFill>
                            <a:schemeClr val="tx1"/>
                          </a:solidFill>
                          <a:effectLst/>
                          <a:latin typeface="+mn-lt"/>
                          <a:ea typeface="+mn-ea"/>
                          <a:cs typeface="+mn-cs"/>
                        </a:rPr>
                        <a:t>I contacted ASTI Head Office for assistance on my issue</a:t>
                      </a:r>
                    </a:p>
                  </a:txBody>
                  <a:tcPr marL="8628" marR="8628" marT="8628" marB="0" anchor="ctr"/>
                </a:tc>
                <a:extLst>
                  <a:ext uri="{0D108BD9-81ED-4DB2-BD59-A6C34878D82A}">
                    <a16:rowId xmlns:a16="http://schemas.microsoft.com/office/drawing/2014/main" val="2270365434"/>
                  </a:ext>
                </a:extLst>
              </a:tr>
              <a:tr h="271550">
                <a:tc>
                  <a:txBody>
                    <a:bodyPr/>
                    <a:lstStyle/>
                    <a:p>
                      <a:pPr algn="r" fontAlgn="ctr"/>
                      <a:r>
                        <a:rPr lang="en-GB" sz="800" u="none" strike="noStrike" kern="1200" dirty="0">
                          <a:solidFill>
                            <a:schemeClr val="tx1"/>
                          </a:solidFill>
                          <a:effectLst/>
                          <a:latin typeface="+mn-lt"/>
                          <a:ea typeface="+mn-ea"/>
                          <a:cs typeface="+mn-cs"/>
                        </a:rPr>
                        <a:t>None of these</a:t>
                      </a:r>
                    </a:p>
                  </a:txBody>
                  <a:tcPr marL="8628" marR="8628" marT="8628" marB="0" anchor="ctr"/>
                </a:tc>
                <a:extLst>
                  <a:ext uri="{0D108BD9-81ED-4DB2-BD59-A6C34878D82A}">
                    <a16:rowId xmlns:a16="http://schemas.microsoft.com/office/drawing/2014/main" val="1434554505"/>
                  </a:ext>
                </a:extLst>
              </a:tr>
            </a:tbl>
          </a:graphicData>
        </a:graphic>
      </p:graphicFrame>
      <p:graphicFrame>
        <p:nvGraphicFramePr>
          <p:cNvPr id="16" name="Chart 15">
            <a:extLst>
              <a:ext uri="{FF2B5EF4-FFF2-40B4-BE49-F238E27FC236}">
                <a16:creationId xmlns:a16="http://schemas.microsoft.com/office/drawing/2014/main" id="{8C8A271C-FF1E-40C3-BC13-394AFAE671D7}"/>
              </a:ext>
            </a:extLst>
          </p:cNvPr>
          <p:cNvGraphicFramePr/>
          <p:nvPr>
            <p:extLst>
              <p:ext uri="{D42A27DB-BD31-4B8C-83A1-F6EECF244321}">
                <p14:modId xmlns:p14="http://schemas.microsoft.com/office/powerpoint/2010/main" val="1417693547"/>
              </p:ext>
            </p:extLst>
          </p:nvPr>
        </p:nvGraphicFramePr>
        <p:xfrm>
          <a:off x="755223" y="1642490"/>
          <a:ext cx="1823671" cy="266243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62118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 name="Chart 50"/>
          <p:cNvGraphicFramePr/>
          <p:nvPr>
            <p:extLst>
              <p:ext uri="{D42A27DB-BD31-4B8C-83A1-F6EECF244321}">
                <p14:modId xmlns:p14="http://schemas.microsoft.com/office/powerpoint/2010/main" val="4202364012"/>
              </p:ext>
            </p:extLst>
          </p:nvPr>
        </p:nvGraphicFramePr>
        <p:xfrm>
          <a:off x="397021" y="1490551"/>
          <a:ext cx="1358329" cy="233040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3" name="Chart 52"/>
          <p:cNvGraphicFramePr/>
          <p:nvPr>
            <p:extLst>
              <p:ext uri="{D42A27DB-BD31-4B8C-83A1-F6EECF244321}">
                <p14:modId xmlns:p14="http://schemas.microsoft.com/office/powerpoint/2010/main" val="1525563759"/>
              </p:ext>
            </p:extLst>
          </p:nvPr>
        </p:nvGraphicFramePr>
        <p:xfrm>
          <a:off x="3117186" y="1490551"/>
          <a:ext cx="1358329" cy="2330402"/>
        </p:xfrm>
        <a:graphic>
          <a:graphicData uri="http://schemas.openxmlformats.org/drawingml/2006/chart">
            <c:chart xmlns:c="http://schemas.openxmlformats.org/drawingml/2006/chart" xmlns:r="http://schemas.openxmlformats.org/officeDocument/2006/relationships" r:id="rId4"/>
          </a:graphicData>
        </a:graphic>
      </p:graphicFrame>
      <p:sp>
        <p:nvSpPr>
          <p:cNvPr id="42" name="Text Placeholder 4"/>
          <p:cNvSpPr>
            <a:spLocks noGrp="1"/>
          </p:cNvSpPr>
          <p:nvPr>
            <p:ph type="body" sz="quarter" idx="14"/>
          </p:nvPr>
        </p:nvSpPr>
        <p:spPr>
          <a:xfrm>
            <a:off x="179462" y="4517196"/>
            <a:ext cx="6185620" cy="579738"/>
          </a:xfrm>
        </p:spPr>
        <p:txBody>
          <a:bodyPr>
            <a:noAutofit/>
          </a:bodyPr>
          <a:lstStyle/>
          <a:p>
            <a:pPr>
              <a:lnSpc>
                <a:spcPct val="100000"/>
              </a:lnSpc>
            </a:pPr>
            <a:r>
              <a:rPr lang="en-IE" sz="1600" b="1" dirty="0"/>
              <a:t>How many years are you teaching / served as principal?</a:t>
            </a:r>
            <a:r>
              <a:rPr lang="en-GB" sz="1600" b="1" dirty="0"/>
              <a:t> </a:t>
            </a:r>
          </a:p>
          <a:p>
            <a:pPr>
              <a:lnSpc>
                <a:spcPct val="100000"/>
              </a:lnSpc>
            </a:pPr>
            <a:r>
              <a:rPr lang="en-GB" sz="1600" b="1" dirty="0"/>
              <a:t>Your gender?</a:t>
            </a:r>
          </a:p>
        </p:txBody>
      </p:sp>
      <p:sp>
        <p:nvSpPr>
          <p:cNvPr id="9" name="Title 8"/>
          <p:cNvSpPr>
            <a:spLocks noGrp="1"/>
          </p:cNvSpPr>
          <p:nvPr>
            <p:ph type="title"/>
          </p:nvPr>
        </p:nvSpPr>
        <p:spPr>
          <a:xfrm>
            <a:off x="124234" y="243508"/>
            <a:ext cx="2749809" cy="275246"/>
          </a:xfrm>
        </p:spPr>
        <p:txBody>
          <a:bodyPr/>
          <a:lstStyle/>
          <a:p>
            <a:r>
              <a:rPr lang="en-IE" sz="2400" dirty="0"/>
              <a:t>Profile of respondents </a:t>
            </a:r>
          </a:p>
        </p:txBody>
      </p:sp>
      <p:sp>
        <p:nvSpPr>
          <p:cNvPr id="8" name="Text Placeholder 7"/>
          <p:cNvSpPr>
            <a:spLocks noGrp="1"/>
          </p:cNvSpPr>
          <p:nvPr>
            <p:ph type="body" sz="quarter" idx="13"/>
          </p:nvPr>
        </p:nvSpPr>
        <p:spPr>
          <a:xfrm>
            <a:off x="124234" y="544910"/>
            <a:ext cx="1476883" cy="265485"/>
          </a:xfrm>
        </p:spPr>
        <p:txBody>
          <a:bodyPr/>
          <a:lstStyle/>
          <a:p>
            <a:r>
              <a:rPr lang="en-IE" sz="1200" dirty="0"/>
              <a:t>(Base: all respondents – n=2,565)</a:t>
            </a:r>
          </a:p>
        </p:txBody>
      </p:sp>
      <p:sp>
        <p:nvSpPr>
          <p:cNvPr id="33" name="Text Box 53"/>
          <p:cNvSpPr txBox="1">
            <a:spLocks noChangeArrowheads="1"/>
          </p:cNvSpPr>
          <p:nvPr/>
        </p:nvSpPr>
        <p:spPr bwMode="auto">
          <a:xfrm>
            <a:off x="345011" y="1800351"/>
            <a:ext cx="317395" cy="184666"/>
          </a:xfrm>
          <a:prstGeom prst="rect">
            <a:avLst/>
          </a:prstGeom>
          <a:noFill/>
          <a:ln w="9525">
            <a:noFill/>
            <a:miter lim="800000"/>
            <a:headEnd/>
            <a:tailEnd/>
          </a:ln>
        </p:spPr>
        <p:txBody>
          <a:bodyPr wrap="none" lIns="0" tIns="0" rIns="0" bIns="0" anchor="ctr" anchorCtr="0">
            <a:spAutoFit/>
          </a:bodyPr>
          <a:lstStyle/>
          <a:p>
            <a:pPr algn="r"/>
            <a:r>
              <a:rPr lang="en-IE" sz="1200" dirty="0">
                <a:solidFill>
                  <a:srgbClr val="22505F"/>
                </a:solidFill>
                <a:cs typeface="Calibri" pitchFamily="34" charset="0"/>
              </a:rPr>
              <a:t>Male</a:t>
            </a:r>
          </a:p>
        </p:txBody>
      </p:sp>
      <p:sp>
        <p:nvSpPr>
          <p:cNvPr id="34" name="Text Box 53"/>
          <p:cNvSpPr txBox="1">
            <a:spLocks noChangeArrowheads="1"/>
          </p:cNvSpPr>
          <p:nvPr/>
        </p:nvSpPr>
        <p:spPr bwMode="auto">
          <a:xfrm>
            <a:off x="207795" y="2821458"/>
            <a:ext cx="454612" cy="184666"/>
          </a:xfrm>
          <a:prstGeom prst="rect">
            <a:avLst/>
          </a:prstGeom>
          <a:noFill/>
          <a:ln w="9525">
            <a:noFill/>
            <a:miter lim="800000"/>
            <a:headEnd/>
            <a:tailEnd/>
          </a:ln>
        </p:spPr>
        <p:txBody>
          <a:bodyPr wrap="none" lIns="0" tIns="0" rIns="0" bIns="0" anchor="ctr" anchorCtr="0">
            <a:spAutoFit/>
          </a:bodyPr>
          <a:lstStyle/>
          <a:p>
            <a:pPr algn="r"/>
            <a:r>
              <a:rPr lang="en-IE" sz="1200" dirty="0">
                <a:solidFill>
                  <a:srgbClr val="22505F"/>
                </a:solidFill>
                <a:cs typeface="Calibri" pitchFamily="34" charset="0"/>
              </a:rPr>
              <a:t>Female</a:t>
            </a:r>
          </a:p>
        </p:txBody>
      </p:sp>
      <p:sp>
        <p:nvSpPr>
          <p:cNvPr id="35" name="Text Box 48"/>
          <p:cNvSpPr txBox="1">
            <a:spLocks noChangeArrowheads="1"/>
          </p:cNvSpPr>
          <p:nvPr/>
        </p:nvSpPr>
        <p:spPr bwMode="auto">
          <a:xfrm>
            <a:off x="3338692" y="1310385"/>
            <a:ext cx="915315" cy="184666"/>
          </a:xfrm>
          <a:prstGeom prst="rect">
            <a:avLst/>
          </a:prstGeom>
          <a:noFill/>
          <a:ln w="9525">
            <a:noFill/>
            <a:miter lim="800000"/>
            <a:headEnd/>
            <a:tailEnd/>
          </a:ln>
        </p:spPr>
        <p:txBody>
          <a:bodyPr wrap="none" lIns="0" tIns="0" rIns="0" bIns="0" anchor="b" anchorCtr="1">
            <a:spAutoFit/>
          </a:bodyPr>
          <a:lstStyle/>
          <a:p>
            <a:pPr algn="ctr"/>
            <a:r>
              <a:rPr lang="en-IE" sz="1200" b="1" dirty="0">
                <a:solidFill>
                  <a:srgbClr val="D0103A"/>
                </a:solidFill>
                <a:cs typeface="Calibri" pitchFamily="34" charset="0"/>
              </a:rPr>
              <a:t>Years teaching</a:t>
            </a:r>
            <a:endParaRPr lang="en-IE" sz="1050" b="1" dirty="0">
              <a:solidFill>
                <a:srgbClr val="D0103A"/>
              </a:solidFill>
              <a:cs typeface="Calibri" pitchFamily="34" charset="0"/>
            </a:endParaRPr>
          </a:p>
        </p:txBody>
      </p:sp>
      <p:sp>
        <p:nvSpPr>
          <p:cNvPr id="50" name="Text Box 48"/>
          <p:cNvSpPr txBox="1">
            <a:spLocks noChangeArrowheads="1"/>
          </p:cNvSpPr>
          <p:nvPr/>
        </p:nvSpPr>
        <p:spPr bwMode="auto">
          <a:xfrm>
            <a:off x="825514" y="1343106"/>
            <a:ext cx="472886" cy="184666"/>
          </a:xfrm>
          <a:prstGeom prst="rect">
            <a:avLst/>
          </a:prstGeom>
          <a:noFill/>
          <a:ln w="9525">
            <a:noFill/>
            <a:miter lim="800000"/>
            <a:headEnd/>
            <a:tailEnd/>
          </a:ln>
        </p:spPr>
        <p:txBody>
          <a:bodyPr wrap="none" lIns="0" tIns="0" rIns="0" bIns="0" anchor="b" anchorCtr="1">
            <a:spAutoFit/>
          </a:bodyPr>
          <a:lstStyle/>
          <a:p>
            <a:pPr algn="ctr"/>
            <a:r>
              <a:rPr lang="en-IE" sz="1200" b="1" dirty="0">
                <a:solidFill>
                  <a:srgbClr val="D0103A"/>
                </a:solidFill>
                <a:cs typeface="Calibri" pitchFamily="34" charset="0"/>
              </a:rPr>
              <a:t>Gender</a:t>
            </a:r>
            <a:endParaRPr lang="en-IE" sz="1050" b="1" dirty="0">
              <a:solidFill>
                <a:srgbClr val="D0103A"/>
              </a:solidFill>
              <a:cs typeface="Calibri" pitchFamily="34" charset="0"/>
            </a:endParaRPr>
          </a:p>
        </p:txBody>
      </p:sp>
      <p:graphicFrame>
        <p:nvGraphicFramePr>
          <p:cNvPr id="24" name="Chart 23"/>
          <p:cNvGraphicFramePr/>
          <p:nvPr>
            <p:extLst>
              <p:ext uri="{D42A27DB-BD31-4B8C-83A1-F6EECF244321}">
                <p14:modId xmlns:p14="http://schemas.microsoft.com/office/powerpoint/2010/main" val="1659965336"/>
              </p:ext>
            </p:extLst>
          </p:nvPr>
        </p:nvGraphicFramePr>
        <p:xfrm>
          <a:off x="3975468" y="1435439"/>
          <a:ext cx="1358329" cy="2330402"/>
        </p:xfrm>
        <a:graphic>
          <a:graphicData uri="http://schemas.openxmlformats.org/drawingml/2006/chart">
            <c:chart xmlns:c="http://schemas.openxmlformats.org/drawingml/2006/chart" xmlns:r="http://schemas.openxmlformats.org/officeDocument/2006/relationships" r:id="rId5"/>
          </a:graphicData>
        </a:graphic>
      </p:graphicFrame>
      <p:sp>
        <p:nvSpPr>
          <p:cNvPr id="44" name="Text Box 53">
            <a:extLst>
              <a:ext uri="{FF2B5EF4-FFF2-40B4-BE49-F238E27FC236}">
                <a16:creationId xmlns:a16="http://schemas.microsoft.com/office/drawing/2014/main" id="{8D491A17-75D8-420C-A2D2-592389611F56}"/>
              </a:ext>
            </a:extLst>
          </p:cNvPr>
          <p:cNvSpPr txBox="1">
            <a:spLocks noChangeArrowheads="1"/>
          </p:cNvSpPr>
          <p:nvPr/>
        </p:nvSpPr>
        <p:spPr bwMode="auto">
          <a:xfrm>
            <a:off x="2599459" y="1615685"/>
            <a:ext cx="824393" cy="184666"/>
          </a:xfrm>
          <a:prstGeom prst="rect">
            <a:avLst/>
          </a:prstGeom>
          <a:noFill/>
          <a:ln w="9525">
            <a:noFill/>
            <a:miter lim="800000"/>
            <a:headEnd/>
            <a:tailEnd/>
          </a:ln>
        </p:spPr>
        <p:txBody>
          <a:bodyPr wrap="none" lIns="0" tIns="0" rIns="0" bIns="0" anchor="ctr" anchorCtr="0">
            <a:spAutoFit/>
          </a:bodyPr>
          <a:lstStyle/>
          <a:p>
            <a:pPr algn="r"/>
            <a:r>
              <a:rPr lang="en-IE" sz="1200" dirty="0">
                <a:solidFill>
                  <a:srgbClr val="22505F"/>
                </a:solidFill>
                <a:cs typeface="Calibri" pitchFamily="34" charset="0"/>
              </a:rPr>
              <a:t>Up to 5 years</a:t>
            </a:r>
          </a:p>
        </p:txBody>
      </p:sp>
      <p:sp>
        <p:nvSpPr>
          <p:cNvPr id="45" name="Text Box 53">
            <a:extLst>
              <a:ext uri="{FF2B5EF4-FFF2-40B4-BE49-F238E27FC236}">
                <a16:creationId xmlns:a16="http://schemas.microsoft.com/office/drawing/2014/main" id="{6956DAA9-F77E-4498-99D8-5BD7918D6F22}"/>
              </a:ext>
            </a:extLst>
          </p:cNvPr>
          <p:cNvSpPr txBox="1">
            <a:spLocks noChangeArrowheads="1"/>
          </p:cNvSpPr>
          <p:nvPr/>
        </p:nvSpPr>
        <p:spPr bwMode="auto">
          <a:xfrm>
            <a:off x="1932041" y="1855411"/>
            <a:ext cx="1493742" cy="184666"/>
          </a:xfrm>
          <a:prstGeom prst="rect">
            <a:avLst/>
          </a:prstGeom>
          <a:noFill/>
          <a:ln w="9525">
            <a:noFill/>
            <a:miter lim="800000"/>
            <a:headEnd/>
            <a:tailEnd/>
          </a:ln>
        </p:spPr>
        <p:txBody>
          <a:bodyPr wrap="none" lIns="0" tIns="0" rIns="0" bIns="0" anchor="ctr" anchorCtr="0">
            <a:spAutoFit/>
          </a:bodyPr>
          <a:lstStyle/>
          <a:p>
            <a:pPr algn="r"/>
            <a:r>
              <a:rPr lang="en-IE" sz="1200" dirty="0">
                <a:solidFill>
                  <a:srgbClr val="22505F"/>
                </a:solidFill>
                <a:cs typeface="Calibri" pitchFamily="34" charset="0"/>
              </a:rPr>
              <a:t>Between 6 and 10 years</a:t>
            </a:r>
          </a:p>
        </p:txBody>
      </p:sp>
      <p:sp>
        <p:nvSpPr>
          <p:cNvPr id="47" name="Text Box 53">
            <a:extLst>
              <a:ext uri="{FF2B5EF4-FFF2-40B4-BE49-F238E27FC236}">
                <a16:creationId xmlns:a16="http://schemas.microsoft.com/office/drawing/2014/main" id="{712FA184-6645-434F-8C9D-C6D12B719870}"/>
              </a:ext>
            </a:extLst>
          </p:cNvPr>
          <p:cNvSpPr txBox="1">
            <a:spLocks noChangeArrowheads="1"/>
          </p:cNvSpPr>
          <p:nvPr/>
        </p:nvSpPr>
        <p:spPr bwMode="auto">
          <a:xfrm>
            <a:off x="1851562" y="2367636"/>
            <a:ext cx="1572290" cy="184666"/>
          </a:xfrm>
          <a:prstGeom prst="rect">
            <a:avLst/>
          </a:prstGeom>
          <a:noFill/>
          <a:ln w="9525">
            <a:noFill/>
            <a:miter lim="800000"/>
            <a:headEnd/>
            <a:tailEnd/>
          </a:ln>
        </p:spPr>
        <p:txBody>
          <a:bodyPr wrap="none" lIns="0" tIns="0" rIns="0" bIns="0" anchor="ctr" anchorCtr="0">
            <a:spAutoFit/>
          </a:bodyPr>
          <a:lstStyle/>
          <a:p>
            <a:pPr algn="r"/>
            <a:r>
              <a:rPr lang="en-IE" sz="1200" dirty="0">
                <a:solidFill>
                  <a:srgbClr val="22505F"/>
                </a:solidFill>
                <a:cs typeface="Calibri" pitchFamily="34" charset="0"/>
              </a:rPr>
              <a:t>Between 11 and 20 years</a:t>
            </a:r>
          </a:p>
        </p:txBody>
      </p:sp>
      <p:sp>
        <p:nvSpPr>
          <p:cNvPr id="49" name="Text Box 53">
            <a:extLst>
              <a:ext uri="{FF2B5EF4-FFF2-40B4-BE49-F238E27FC236}">
                <a16:creationId xmlns:a16="http://schemas.microsoft.com/office/drawing/2014/main" id="{D2D96E2C-BA59-4710-BC33-1F1FD430F691}"/>
              </a:ext>
            </a:extLst>
          </p:cNvPr>
          <p:cNvSpPr txBox="1">
            <a:spLocks noChangeArrowheads="1"/>
          </p:cNvSpPr>
          <p:nvPr/>
        </p:nvSpPr>
        <p:spPr bwMode="auto">
          <a:xfrm>
            <a:off x="2207629" y="3156212"/>
            <a:ext cx="1218154" cy="184666"/>
          </a:xfrm>
          <a:prstGeom prst="rect">
            <a:avLst/>
          </a:prstGeom>
          <a:noFill/>
          <a:ln w="9525">
            <a:noFill/>
            <a:miter lim="800000"/>
            <a:headEnd/>
            <a:tailEnd/>
          </a:ln>
        </p:spPr>
        <p:txBody>
          <a:bodyPr wrap="none" lIns="0" tIns="0" rIns="0" bIns="0" anchor="ctr" anchorCtr="0">
            <a:spAutoFit/>
          </a:bodyPr>
          <a:lstStyle/>
          <a:p>
            <a:pPr algn="r"/>
            <a:r>
              <a:rPr lang="en-IE" sz="1200" dirty="0">
                <a:solidFill>
                  <a:srgbClr val="22505F"/>
                </a:solidFill>
                <a:cs typeface="Calibri" pitchFamily="34" charset="0"/>
              </a:rPr>
              <a:t>More than 20 years</a:t>
            </a:r>
          </a:p>
        </p:txBody>
      </p:sp>
      <p:sp>
        <p:nvSpPr>
          <p:cNvPr id="25" name="Text Box 53">
            <a:extLst>
              <a:ext uri="{FF2B5EF4-FFF2-40B4-BE49-F238E27FC236}">
                <a16:creationId xmlns:a16="http://schemas.microsoft.com/office/drawing/2014/main" id="{D2D96E2C-BA59-4710-BC33-1F1FD430F691}"/>
              </a:ext>
            </a:extLst>
          </p:cNvPr>
          <p:cNvSpPr txBox="1">
            <a:spLocks noChangeArrowheads="1"/>
          </p:cNvSpPr>
          <p:nvPr/>
        </p:nvSpPr>
        <p:spPr bwMode="auto">
          <a:xfrm>
            <a:off x="330709" y="3695915"/>
            <a:ext cx="363882" cy="184666"/>
          </a:xfrm>
          <a:prstGeom prst="rect">
            <a:avLst/>
          </a:prstGeom>
          <a:noFill/>
          <a:ln w="9525">
            <a:noFill/>
            <a:miter lim="800000"/>
            <a:headEnd/>
            <a:tailEnd/>
          </a:ln>
        </p:spPr>
        <p:txBody>
          <a:bodyPr wrap="none" lIns="0" tIns="0" rIns="0" bIns="0" anchor="ctr" anchorCtr="0">
            <a:spAutoFit/>
          </a:bodyPr>
          <a:lstStyle/>
          <a:p>
            <a:pPr algn="r"/>
            <a:r>
              <a:rPr lang="en-IE" sz="1200" dirty="0">
                <a:solidFill>
                  <a:srgbClr val="22505F"/>
                </a:solidFill>
                <a:cs typeface="Calibri" pitchFamily="34" charset="0"/>
              </a:rPr>
              <a:t>Other</a:t>
            </a:r>
          </a:p>
        </p:txBody>
      </p:sp>
      <p:sp>
        <p:nvSpPr>
          <p:cNvPr id="26" name="Text Box 53">
            <a:extLst>
              <a:ext uri="{FF2B5EF4-FFF2-40B4-BE49-F238E27FC236}">
                <a16:creationId xmlns:a16="http://schemas.microsoft.com/office/drawing/2014/main" id="{D2D96E2C-BA59-4710-BC33-1F1FD430F691}"/>
              </a:ext>
            </a:extLst>
          </p:cNvPr>
          <p:cNvSpPr txBox="1">
            <a:spLocks noChangeArrowheads="1"/>
          </p:cNvSpPr>
          <p:nvPr/>
        </p:nvSpPr>
        <p:spPr bwMode="auto">
          <a:xfrm>
            <a:off x="862676" y="3695915"/>
            <a:ext cx="418384" cy="184666"/>
          </a:xfrm>
          <a:prstGeom prst="rect">
            <a:avLst/>
          </a:prstGeom>
          <a:noFill/>
          <a:ln w="9525">
            <a:noFill/>
            <a:miter lim="800000"/>
            <a:headEnd/>
            <a:tailEnd/>
          </a:ln>
        </p:spPr>
        <p:txBody>
          <a:bodyPr wrap="none" lIns="0" tIns="0" rIns="0" bIns="0" anchor="ctr" anchorCtr="0">
            <a:spAutoFit/>
          </a:bodyPr>
          <a:lstStyle/>
          <a:p>
            <a:pPr algn="r"/>
            <a:r>
              <a:rPr lang="en-GB" sz="1200" dirty="0">
                <a:solidFill>
                  <a:srgbClr val="22505F"/>
                </a:solidFill>
                <a:cs typeface="Calibri" pitchFamily="34" charset="0"/>
              </a:rPr>
              <a:t>&lt; 0.5%</a:t>
            </a:r>
            <a:endParaRPr lang="en-IE" sz="1200" dirty="0">
              <a:solidFill>
                <a:srgbClr val="22505F"/>
              </a:solidFill>
              <a:cs typeface="Calibri" pitchFamily="34" charset="0"/>
            </a:endParaRPr>
          </a:p>
        </p:txBody>
      </p:sp>
      <p:sp>
        <p:nvSpPr>
          <p:cNvPr id="28" name="Text Box 48">
            <a:extLst>
              <a:ext uri="{FF2B5EF4-FFF2-40B4-BE49-F238E27FC236}">
                <a16:creationId xmlns:a16="http://schemas.microsoft.com/office/drawing/2014/main" id="{6267BD71-FED6-4F67-AEC4-2AC54D53D02E}"/>
              </a:ext>
            </a:extLst>
          </p:cNvPr>
          <p:cNvSpPr txBox="1">
            <a:spLocks noChangeArrowheads="1"/>
          </p:cNvSpPr>
          <p:nvPr/>
        </p:nvSpPr>
        <p:spPr bwMode="auto">
          <a:xfrm>
            <a:off x="5405333" y="1310385"/>
            <a:ext cx="1099918" cy="184666"/>
          </a:xfrm>
          <a:prstGeom prst="rect">
            <a:avLst/>
          </a:prstGeom>
          <a:noFill/>
          <a:ln w="9525">
            <a:noFill/>
            <a:miter lim="800000"/>
            <a:headEnd/>
            <a:tailEnd/>
          </a:ln>
        </p:spPr>
        <p:txBody>
          <a:bodyPr wrap="none" lIns="0" tIns="0" rIns="0" bIns="0" anchor="b" anchorCtr="1">
            <a:spAutoFit/>
          </a:bodyPr>
          <a:lstStyle/>
          <a:p>
            <a:pPr algn="ctr"/>
            <a:r>
              <a:rPr lang="en-IE" sz="1200" b="1" dirty="0">
                <a:solidFill>
                  <a:srgbClr val="D0103A"/>
                </a:solidFill>
                <a:cs typeface="Calibri" pitchFamily="34" charset="0"/>
              </a:rPr>
              <a:t>Years as principal</a:t>
            </a:r>
            <a:endParaRPr lang="en-IE" sz="1050" b="1" dirty="0">
              <a:solidFill>
                <a:srgbClr val="D0103A"/>
              </a:solidFill>
              <a:cs typeface="Calibri" pitchFamily="34" charset="0"/>
            </a:endParaRPr>
          </a:p>
        </p:txBody>
      </p:sp>
      <p:sp>
        <p:nvSpPr>
          <p:cNvPr id="22" name="Text Box 53">
            <a:extLst>
              <a:ext uri="{FF2B5EF4-FFF2-40B4-BE49-F238E27FC236}">
                <a16:creationId xmlns:a16="http://schemas.microsoft.com/office/drawing/2014/main" id="{AD0F45F3-C192-4DAF-9027-368CD8C04C0E}"/>
              </a:ext>
            </a:extLst>
          </p:cNvPr>
          <p:cNvSpPr txBox="1">
            <a:spLocks noChangeArrowheads="1"/>
          </p:cNvSpPr>
          <p:nvPr/>
        </p:nvSpPr>
        <p:spPr bwMode="auto">
          <a:xfrm>
            <a:off x="4833342" y="1808515"/>
            <a:ext cx="1061509" cy="184666"/>
          </a:xfrm>
          <a:prstGeom prst="rect">
            <a:avLst/>
          </a:prstGeom>
          <a:noFill/>
          <a:ln w="9525">
            <a:noFill/>
            <a:miter lim="800000"/>
            <a:headEnd/>
            <a:tailEnd/>
          </a:ln>
        </p:spPr>
        <p:txBody>
          <a:bodyPr wrap="none" lIns="0" tIns="0" rIns="0" bIns="0" anchor="ctr" anchorCtr="0">
            <a:spAutoFit/>
          </a:bodyPr>
          <a:lstStyle/>
          <a:p>
            <a:pPr algn="r"/>
            <a:r>
              <a:rPr lang="en-IE" sz="1200" dirty="0">
                <a:solidFill>
                  <a:srgbClr val="22505F"/>
                </a:solidFill>
                <a:cs typeface="Calibri" pitchFamily="34" charset="0"/>
              </a:rPr>
              <a:t>Less than 5 years</a:t>
            </a:r>
          </a:p>
        </p:txBody>
      </p:sp>
      <p:sp>
        <p:nvSpPr>
          <p:cNvPr id="27" name="Text Box 53">
            <a:extLst>
              <a:ext uri="{FF2B5EF4-FFF2-40B4-BE49-F238E27FC236}">
                <a16:creationId xmlns:a16="http://schemas.microsoft.com/office/drawing/2014/main" id="{A1B09D2C-6473-4B4F-BE02-A745C244FE27}"/>
              </a:ext>
            </a:extLst>
          </p:cNvPr>
          <p:cNvSpPr txBox="1">
            <a:spLocks noChangeArrowheads="1"/>
          </p:cNvSpPr>
          <p:nvPr/>
        </p:nvSpPr>
        <p:spPr bwMode="auto">
          <a:xfrm>
            <a:off x="4403040" y="2459969"/>
            <a:ext cx="1493742" cy="184666"/>
          </a:xfrm>
          <a:prstGeom prst="rect">
            <a:avLst/>
          </a:prstGeom>
          <a:noFill/>
          <a:ln w="9525">
            <a:noFill/>
            <a:miter lim="800000"/>
            <a:headEnd/>
            <a:tailEnd/>
          </a:ln>
        </p:spPr>
        <p:txBody>
          <a:bodyPr wrap="none" lIns="0" tIns="0" rIns="0" bIns="0" anchor="ctr" anchorCtr="0">
            <a:spAutoFit/>
          </a:bodyPr>
          <a:lstStyle/>
          <a:p>
            <a:pPr algn="r"/>
            <a:r>
              <a:rPr lang="en-IE" sz="1200" dirty="0">
                <a:solidFill>
                  <a:srgbClr val="22505F"/>
                </a:solidFill>
                <a:cs typeface="Calibri" pitchFamily="34" charset="0"/>
              </a:rPr>
              <a:t>Between 5 and 10 years</a:t>
            </a:r>
          </a:p>
        </p:txBody>
      </p:sp>
      <p:sp>
        <p:nvSpPr>
          <p:cNvPr id="29" name="Text Box 53">
            <a:extLst>
              <a:ext uri="{FF2B5EF4-FFF2-40B4-BE49-F238E27FC236}">
                <a16:creationId xmlns:a16="http://schemas.microsoft.com/office/drawing/2014/main" id="{C1AABE39-3F53-459C-A13F-C21ACE625F0B}"/>
              </a:ext>
            </a:extLst>
          </p:cNvPr>
          <p:cNvSpPr txBox="1">
            <a:spLocks noChangeArrowheads="1"/>
          </p:cNvSpPr>
          <p:nvPr/>
        </p:nvSpPr>
        <p:spPr bwMode="auto">
          <a:xfrm>
            <a:off x="4676697" y="3184702"/>
            <a:ext cx="1218154" cy="184666"/>
          </a:xfrm>
          <a:prstGeom prst="rect">
            <a:avLst/>
          </a:prstGeom>
          <a:noFill/>
          <a:ln w="9525">
            <a:noFill/>
            <a:miter lim="800000"/>
            <a:headEnd/>
            <a:tailEnd/>
          </a:ln>
        </p:spPr>
        <p:txBody>
          <a:bodyPr wrap="none" lIns="0" tIns="0" rIns="0" bIns="0" anchor="ctr" anchorCtr="0">
            <a:spAutoFit/>
          </a:bodyPr>
          <a:lstStyle/>
          <a:p>
            <a:pPr algn="r"/>
            <a:r>
              <a:rPr lang="en-IE" sz="1200" dirty="0">
                <a:solidFill>
                  <a:srgbClr val="22505F"/>
                </a:solidFill>
                <a:cs typeface="Calibri" pitchFamily="34" charset="0"/>
              </a:rPr>
              <a:t>More than 10 years</a:t>
            </a:r>
          </a:p>
        </p:txBody>
      </p:sp>
      <p:graphicFrame>
        <p:nvGraphicFramePr>
          <p:cNvPr id="4" name="Chart 3">
            <a:extLst>
              <a:ext uri="{FF2B5EF4-FFF2-40B4-BE49-F238E27FC236}">
                <a16:creationId xmlns:a16="http://schemas.microsoft.com/office/drawing/2014/main" id="{CC809A84-8506-43F3-ADDA-CC4B7CA99535}"/>
              </a:ext>
            </a:extLst>
          </p:cNvPr>
          <p:cNvGraphicFramePr/>
          <p:nvPr>
            <p:extLst>
              <p:ext uri="{D42A27DB-BD31-4B8C-83A1-F6EECF244321}">
                <p14:modId xmlns:p14="http://schemas.microsoft.com/office/powerpoint/2010/main" val="3554947997"/>
              </p:ext>
            </p:extLst>
          </p:nvPr>
        </p:nvGraphicFramePr>
        <p:xfrm>
          <a:off x="5563555" y="1434736"/>
          <a:ext cx="1627549" cy="2330402"/>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2788150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3670" y="-171699"/>
            <a:ext cx="2749809" cy="1014986"/>
          </a:xfrm>
        </p:spPr>
        <p:txBody>
          <a:bodyPr/>
          <a:lstStyle/>
          <a:p>
            <a:r>
              <a:rPr lang="en-IE" sz="2400" dirty="0"/>
              <a:t>Employment Status</a:t>
            </a:r>
            <a:endParaRPr lang="en-GB" sz="2400" dirty="0"/>
          </a:p>
        </p:txBody>
      </p:sp>
      <p:sp>
        <p:nvSpPr>
          <p:cNvPr id="4" name="Text Placeholder 3"/>
          <p:cNvSpPr>
            <a:spLocks noGrp="1"/>
          </p:cNvSpPr>
          <p:nvPr>
            <p:ph type="body" sz="quarter" idx="13"/>
          </p:nvPr>
        </p:nvSpPr>
        <p:spPr>
          <a:xfrm>
            <a:off x="146246" y="463674"/>
            <a:ext cx="1476883" cy="265485"/>
          </a:xfrm>
        </p:spPr>
        <p:txBody>
          <a:bodyPr/>
          <a:lstStyle/>
          <a:p>
            <a:r>
              <a:rPr lang="en-GB" sz="1200" dirty="0"/>
              <a:t>(Base: All respondents - n=</a:t>
            </a:r>
            <a:r>
              <a:rPr lang="en-IE" sz="1200" dirty="0"/>
              <a:t> 2,565</a:t>
            </a:r>
            <a:r>
              <a:rPr lang="en-GB" sz="1200" dirty="0"/>
              <a:t>)</a:t>
            </a:r>
            <a:endParaRPr lang="en-IE" sz="1200" dirty="0"/>
          </a:p>
        </p:txBody>
      </p:sp>
      <p:graphicFrame>
        <p:nvGraphicFramePr>
          <p:cNvPr id="8" name="Chart 7"/>
          <p:cNvGraphicFramePr/>
          <p:nvPr>
            <p:extLst>
              <p:ext uri="{D42A27DB-BD31-4B8C-83A1-F6EECF244321}">
                <p14:modId xmlns:p14="http://schemas.microsoft.com/office/powerpoint/2010/main" val="1946379500"/>
              </p:ext>
            </p:extLst>
          </p:nvPr>
        </p:nvGraphicFramePr>
        <p:xfrm>
          <a:off x="2435611" y="1436868"/>
          <a:ext cx="2753253" cy="2714978"/>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p:cNvSpPr txBox="1"/>
          <p:nvPr/>
        </p:nvSpPr>
        <p:spPr>
          <a:xfrm>
            <a:off x="4990782" y="2992475"/>
            <a:ext cx="939800" cy="646331"/>
          </a:xfrm>
          <a:prstGeom prst="rect">
            <a:avLst/>
          </a:prstGeom>
          <a:noFill/>
        </p:spPr>
        <p:txBody>
          <a:bodyPr wrap="square" rtlCol="0">
            <a:spAutoFit/>
          </a:bodyPr>
          <a:lstStyle/>
          <a:p>
            <a:pPr algn="r"/>
            <a:r>
              <a:rPr lang="en-GB" sz="1200" dirty="0"/>
              <a:t>Permanent/CID – full-time hours</a:t>
            </a:r>
          </a:p>
        </p:txBody>
      </p:sp>
      <p:sp>
        <p:nvSpPr>
          <p:cNvPr id="10" name="TextBox 9"/>
          <p:cNvSpPr txBox="1"/>
          <p:nvPr/>
        </p:nvSpPr>
        <p:spPr>
          <a:xfrm>
            <a:off x="1611583" y="1478142"/>
            <a:ext cx="1319568" cy="461665"/>
          </a:xfrm>
          <a:prstGeom prst="rect">
            <a:avLst/>
          </a:prstGeom>
          <a:noFill/>
        </p:spPr>
        <p:txBody>
          <a:bodyPr wrap="square" rtlCol="0">
            <a:spAutoFit/>
          </a:bodyPr>
          <a:lstStyle/>
          <a:p>
            <a:r>
              <a:rPr lang="en-IE" sz="1200" dirty="0"/>
              <a:t>Fixed term – full-time hours</a:t>
            </a:r>
            <a:endParaRPr lang="en-GB" sz="1200" dirty="0"/>
          </a:p>
        </p:txBody>
      </p:sp>
      <p:sp>
        <p:nvSpPr>
          <p:cNvPr id="11" name="TextBox 10"/>
          <p:cNvSpPr txBox="1"/>
          <p:nvPr/>
        </p:nvSpPr>
        <p:spPr>
          <a:xfrm>
            <a:off x="1761539" y="929882"/>
            <a:ext cx="1348143" cy="461665"/>
          </a:xfrm>
          <a:prstGeom prst="rect">
            <a:avLst/>
          </a:prstGeom>
          <a:noFill/>
        </p:spPr>
        <p:txBody>
          <a:bodyPr wrap="square" rtlCol="0">
            <a:spAutoFit/>
          </a:bodyPr>
          <a:lstStyle/>
          <a:p>
            <a:r>
              <a:rPr lang="en-IE" sz="1200" dirty="0"/>
              <a:t>Permanent/CID – less than full-time</a:t>
            </a:r>
            <a:endParaRPr lang="en-GB" sz="1200" dirty="0"/>
          </a:p>
        </p:txBody>
      </p:sp>
      <p:sp>
        <p:nvSpPr>
          <p:cNvPr id="12" name="TextBox 11"/>
          <p:cNvSpPr txBox="1"/>
          <p:nvPr/>
        </p:nvSpPr>
        <p:spPr>
          <a:xfrm>
            <a:off x="3191877" y="884562"/>
            <a:ext cx="1014761" cy="461665"/>
          </a:xfrm>
          <a:prstGeom prst="rect">
            <a:avLst/>
          </a:prstGeom>
          <a:noFill/>
        </p:spPr>
        <p:txBody>
          <a:bodyPr wrap="square" rtlCol="0">
            <a:spAutoFit/>
          </a:bodyPr>
          <a:lstStyle/>
          <a:p>
            <a:r>
              <a:rPr lang="en-IE" sz="1200" dirty="0"/>
              <a:t>Fixed term – part-time</a:t>
            </a:r>
            <a:endParaRPr lang="en-GB" sz="1200" dirty="0"/>
          </a:p>
        </p:txBody>
      </p:sp>
      <p:sp>
        <p:nvSpPr>
          <p:cNvPr id="13" name="TextBox 12"/>
          <p:cNvSpPr txBox="1"/>
          <p:nvPr/>
        </p:nvSpPr>
        <p:spPr>
          <a:xfrm>
            <a:off x="3906043" y="1166913"/>
            <a:ext cx="1301750" cy="461665"/>
          </a:xfrm>
          <a:prstGeom prst="rect">
            <a:avLst/>
          </a:prstGeom>
          <a:noFill/>
        </p:spPr>
        <p:txBody>
          <a:bodyPr wrap="square" rtlCol="0">
            <a:spAutoFit/>
          </a:bodyPr>
          <a:lstStyle/>
          <a:p>
            <a:pPr defTabSz="357188"/>
            <a:r>
              <a:rPr lang="en-IE" sz="1200" dirty="0"/>
              <a:t>Casual part-time/ 	substitute</a:t>
            </a:r>
            <a:endParaRPr lang="en-GB" sz="1200" dirty="0"/>
          </a:p>
        </p:txBody>
      </p:sp>
      <p:sp>
        <p:nvSpPr>
          <p:cNvPr id="16" name="Text Placeholder 6">
            <a:extLst>
              <a:ext uri="{FF2B5EF4-FFF2-40B4-BE49-F238E27FC236}">
                <a16:creationId xmlns:a16="http://schemas.microsoft.com/office/drawing/2014/main" id="{D716A81E-BE58-4CA1-B436-AAC547264EAC}"/>
              </a:ext>
            </a:extLst>
          </p:cNvPr>
          <p:cNvSpPr>
            <a:spLocks noGrp="1"/>
          </p:cNvSpPr>
          <p:nvPr>
            <p:ph type="body" sz="quarter" idx="14"/>
          </p:nvPr>
        </p:nvSpPr>
        <p:spPr>
          <a:xfrm>
            <a:off x="146246" y="4624215"/>
            <a:ext cx="6262352" cy="595485"/>
          </a:xfrm>
        </p:spPr>
        <p:txBody>
          <a:bodyPr lIns="36000" tIns="36000" rIns="36000" bIns="36000">
            <a:noAutofit/>
          </a:bodyPr>
          <a:lstStyle/>
          <a:p>
            <a:r>
              <a:rPr lang="en-GB" sz="1600" b="1" dirty="0">
                <a:latin typeface="Calibri" panose="020F0502020204030204" pitchFamily="34" charset="0"/>
                <a:ea typeface="Calibri" panose="020F0502020204030204" pitchFamily="34" charset="0"/>
                <a:cs typeface="Times New Roman" panose="02020603050405020304" pitchFamily="18" charset="0"/>
              </a:rPr>
              <a:t>What is your employment status?</a:t>
            </a:r>
          </a:p>
        </p:txBody>
      </p:sp>
      <p:sp>
        <p:nvSpPr>
          <p:cNvPr id="14" name="Text Placeholder 3"/>
          <p:cNvSpPr txBox="1">
            <a:spLocks/>
          </p:cNvSpPr>
          <p:nvPr/>
        </p:nvSpPr>
        <p:spPr>
          <a:xfrm>
            <a:off x="83901" y="588409"/>
            <a:ext cx="6458484" cy="205512"/>
          </a:xfrm>
        </p:spPr>
        <p:txBody>
          <a:bodyPr wrap="none">
            <a:noAutofit/>
          </a:bodyPr>
          <a:lstStyle>
            <a:lvl1pPr marL="0" indent="0" algn="l" defTabSz="914400" rtl="0" eaLnBrk="1" latinLnBrk="0" hangingPunct="1">
              <a:lnSpc>
                <a:spcPts val="1240"/>
              </a:lnSpc>
              <a:spcBef>
                <a:spcPts val="0"/>
              </a:spcBef>
              <a:buFont typeface="Arial" panose="020B0604020202020204" pitchFamily="34" charset="0"/>
              <a:buNone/>
              <a:defRPr sz="868" kern="1200">
                <a:solidFill>
                  <a:srgbClr val="4B294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730240"/>
            <a:endParaRPr lang="en-IE" sz="1200" b="1" dirty="0"/>
          </a:p>
        </p:txBody>
      </p:sp>
      <p:cxnSp>
        <p:nvCxnSpPr>
          <p:cNvPr id="5" name="Straight Arrow Connector 4"/>
          <p:cNvCxnSpPr/>
          <p:nvPr/>
        </p:nvCxnSpPr>
        <p:spPr>
          <a:xfrm>
            <a:off x="2589592" y="1708974"/>
            <a:ext cx="467832" cy="137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2956524" y="1346227"/>
            <a:ext cx="470706" cy="3309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3545762" y="1305412"/>
            <a:ext cx="94425" cy="3286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3812237" y="1391547"/>
            <a:ext cx="336460" cy="1654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21672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IE" sz="2400" b="1" dirty="0"/>
              <a:t>Employment Status</a:t>
            </a:r>
          </a:p>
        </p:txBody>
      </p:sp>
      <p:sp>
        <p:nvSpPr>
          <p:cNvPr id="8" name="Text Placeholder 7"/>
          <p:cNvSpPr>
            <a:spLocks noGrp="1"/>
          </p:cNvSpPr>
          <p:nvPr>
            <p:ph type="body" sz="quarter" idx="13"/>
          </p:nvPr>
        </p:nvSpPr>
        <p:spPr>
          <a:xfrm>
            <a:off x="146246" y="511645"/>
            <a:ext cx="6669147" cy="318183"/>
          </a:xfrm>
        </p:spPr>
        <p:txBody>
          <a:bodyPr/>
          <a:lstStyle/>
          <a:p>
            <a:pPr defTabSz="685800">
              <a:lnSpc>
                <a:spcPct val="100000"/>
              </a:lnSpc>
              <a:buClr>
                <a:schemeClr val="bg2"/>
              </a:buClr>
            </a:pPr>
            <a:r>
              <a:rPr lang="en-GB" sz="1200" b="1" dirty="0"/>
              <a:t>Among those teaching for less than 5 years, almost a quarter have only part-time hours, and less than half</a:t>
            </a:r>
          </a:p>
          <a:p>
            <a:pPr defTabSz="685800">
              <a:lnSpc>
                <a:spcPct val="100000"/>
              </a:lnSpc>
              <a:buClr>
                <a:schemeClr val="bg2"/>
              </a:buClr>
            </a:pPr>
            <a:r>
              <a:rPr lang="en-GB" sz="1200" b="1" dirty="0"/>
              <a:t>have a permanent contract.</a:t>
            </a:r>
            <a:endParaRPr lang="en-IE" sz="1200" b="1" dirty="0"/>
          </a:p>
        </p:txBody>
      </p:sp>
      <p:sp>
        <p:nvSpPr>
          <p:cNvPr id="21" name="Text Box 53"/>
          <p:cNvSpPr txBox="1">
            <a:spLocks noChangeArrowheads="1"/>
          </p:cNvSpPr>
          <p:nvPr/>
        </p:nvSpPr>
        <p:spPr bwMode="auto">
          <a:xfrm>
            <a:off x="209534" y="1754249"/>
            <a:ext cx="1978005" cy="145168"/>
          </a:xfrm>
          <a:prstGeom prst="rect">
            <a:avLst/>
          </a:prstGeom>
          <a:noFill/>
          <a:ln w="9525">
            <a:noFill/>
            <a:miter lim="800000"/>
            <a:headEnd/>
            <a:tailEnd/>
          </a:ln>
        </p:spPr>
        <p:txBody>
          <a:bodyPr wrap="square" lIns="0" tIns="0" rIns="0" bIns="0" anchor="ctr" anchorCtr="0">
            <a:spAutoFit/>
          </a:bodyPr>
          <a:lstStyle/>
          <a:p>
            <a:pPr algn="r">
              <a:lnSpc>
                <a:spcPct val="85000"/>
              </a:lnSpc>
            </a:pPr>
            <a:r>
              <a:rPr lang="en-IE" sz="1100" dirty="0">
                <a:solidFill>
                  <a:srgbClr val="22505F"/>
                </a:solidFill>
                <a:cs typeface="Calibri" pitchFamily="34" charset="0"/>
              </a:rPr>
              <a:t>Permanent– full-time hours</a:t>
            </a:r>
          </a:p>
        </p:txBody>
      </p:sp>
      <p:sp>
        <p:nvSpPr>
          <p:cNvPr id="23" name="Rectangle 22">
            <a:extLst>
              <a:ext uri="{FF2B5EF4-FFF2-40B4-BE49-F238E27FC236}">
                <a16:creationId xmlns:a16="http://schemas.microsoft.com/office/drawing/2014/main" id="{833D4EF0-319D-4A6B-892F-113E66E57007}"/>
              </a:ext>
            </a:extLst>
          </p:cNvPr>
          <p:cNvSpPr/>
          <p:nvPr/>
        </p:nvSpPr>
        <p:spPr>
          <a:xfrm>
            <a:off x="146246" y="319297"/>
            <a:ext cx="2910278" cy="276999"/>
          </a:xfrm>
          <a:prstGeom prst="rect">
            <a:avLst/>
          </a:prstGeom>
        </p:spPr>
        <p:txBody>
          <a:bodyPr wrap="square">
            <a:spAutoFit/>
          </a:bodyPr>
          <a:lstStyle/>
          <a:p>
            <a:r>
              <a:rPr lang="en-GB" sz="1200" dirty="0"/>
              <a:t>(Base: all respondents – n=</a:t>
            </a:r>
            <a:r>
              <a:rPr lang="en-IE" sz="1200" dirty="0"/>
              <a:t> 2,565</a:t>
            </a:r>
            <a:r>
              <a:rPr lang="en-GB" sz="1200" dirty="0"/>
              <a:t>)</a:t>
            </a:r>
          </a:p>
        </p:txBody>
      </p:sp>
      <p:graphicFrame>
        <p:nvGraphicFramePr>
          <p:cNvPr id="5" name="Chart 4"/>
          <p:cNvGraphicFramePr/>
          <p:nvPr>
            <p:extLst>
              <p:ext uri="{D42A27DB-BD31-4B8C-83A1-F6EECF244321}">
                <p14:modId xmlns:p14="http://schemas.microsoft.com/office/powerpoint/2010/main" val="2525541603"/>
              </p:ext>
            </p:extLst>
          </p:nvPr>
        </p:nvGraphicFramePr>
        <p:xfrm>
          <a:off x="1930865" y="854495"/>
          <a:ext cx="5389507" cy="3156031"/>
        </p:xfrm>
        <a:graphic>
          <a:graphicData uri="http://schemas.openxmlformats.org/drawingml/2006/chart">
            <c:chart xmlns:c="http://schemas.openxmlformats.org/drawingml/2006/chart" xmlns:r="http://schemas.openxmlformats.org/officeDocument/2006/relationships" r:id="rId3"/>
          </a:graphicData>
        </a:graphic>
      </p:graphicFrame>
      <p:sp>
        <p:nvSpPr>
          <p:cNvPr id="18" name="Text Box 53"/>
          <p:cNvSpPr txBox="1">
            <a:spLocks noChangeArrowheads="1"/>
          </p:cNvSpPr>
          <p:nvPr/>
        </p:nvSpPr>
        <p:spPr bwMode="auto">
          <a:xfrm>
            <a:off x="209534" y="2808208"/>
            <a:ext cx="1978005" cy="131959"/>
          </a:xfrm>
          <a:prstGeom prst="rect">
            <a:avLst/>
          </a:prstGeom>
          <a:noFill/>
          <a:ln w="9525">
            <a:noFill/>
            <a:miter lim="800000"/>
            <a:headEnd/>
            <a:tailEnd/>
          </a:ln>
        </p:spPr>
        <p:txBody>
          <a:bodyPr wrap="square" lIns="0" tIns="0" rIns="0" bIns="0" anchor="ctr" anchorCtr="0">
            <a:spAutoFit/>
          </a:bodyPr>
          <a:lstStyle/>
          <a:p>
            <a:pPr algn="r">
              <a:lnSpc>
                <a:spcPct val="85000"/>
              </a:lnSpc>
            </a:pPr>
            <a:r>
              <a:rPr lang="en-GB" sz="1000" dirty="0">
                <a:solidFill>
                  <a:srgbClr val="22505F"/>
                </a:solidFill>
                <a:cs typeface="Calibri" pitchFamily="34" charset="0"/>
              </a:rPr>
              <a:t>Fixed Term – full-time hours</a:t>
            </a:r>
            <a:endParaRPr lang="en-IE" sz="1000" dirty="0">
              <a:solidFill>
                <a:srgbClr val="22505F"/>
              </a:solidFill>
              <a:cs typeface="Calibri" pitchFamily="34" charset="0"/>
            </a:endParaRPr>
          </a:p>
        </p:txBody>
      </p:sp>
      <p:sp>
        <p:nvSpPr>
          <p:cNvPr id="24" name="Text Box 53"/>
          <p:cNvSpPr txBox="1">
            <a:spLocks noChangeArrowheads="1"/>
          </p:cNvSpPr>
          <p:nvPr/>
        </p:nvSpPr>
        <p:spPr bwMode="auto">
          <a:xfrm>
            <a:off x="209534" y="3252681"/>
            <a:ext cx="1978005" cy="131959"/>
          </a:xfrm>
          <a:prstGeom prst="rect">
            <a:avLst/>
          </a:prstGeom>
          <a:noFill/>
          <a:ln w="9525">
            <a:noFill/>
            <a:miter lim="800000"/>
            <a:headEnd/>
            <a:tailEnd/>
          </a:ln>
        </p:spPr>
        <p:txBody>
          <a:bodyPr wrap="square" lIns="0" tIns="0" rIns="0" bIns="0" anchor="ctr" anchorCtr="0">
            <a:spAutoFit/>
          </a:bodyPr>
          <a:lstStyle/>
          <a:p>
            <a:pPr algn="r">
              <a:lnSpc>
                <a:spcPct val="85000"/>
              </a:lnSpc>
            </a:pPr>
            <a:r>
              <a:rPr lang="en-GB" sz="1000" dirty="0">
                <a:solidFill>
                  <a:srgbClr val="22505F"/>
                </a:solidFill>
                <a:cs typeface="Calibri" pitchFamily="34" charset="0"/>
              </a:rPr>
              <a:t>Permanent / – part-time hours</a:t>
            </a:r>
            <a:endParaRPr lang="en-IE" sz="1000" dirty="0">
              <a:solidFill>
                <a:srgbClr val="22505F"/>
              </a:solidFill>
              <a:cs typeface="Calibri" pitchFamily="34" charset="0"/>
            </a:endParaRPr>
          </a:p>
        </p:txBody>
      </p:sp>
      <p:sp>
        <p:nvSpPr>
          <p:cNvPr id="25" name="Text Box 53"/>
          <p:cNvSpPr txBox="1">
            <a:spLocks noChangeArrowheads="1"/>
          </p:cNvSpPr>
          <p:nvPr/>
        </p:nvSpPr>
        <p:spPr bwMode="auto">
          <a:xfrm>
            <a:off x="209534" y="3471577"/>
            <a:ext cx="1978005" cy="131959"/>
          </a:xfrm>
          <a:prstGeom prst="rect">
            <a:avLst/>
          </a:prstGeom>
          <a:noFill/>
          <a:ln w="9525">
            <a:noFill/>
            <a:miter lim="800000"/>
            <a:headEnd/>
            <a:tailEnd/>
          </a:ln>
        </p:spPr>
        <p:txBody>
          <a:bodyPr wrap="square" lIns="0" tIns="0" rIns="0" bIns="0" anchor="ctr" anchorCtr="0">
            <a:spAutoFit/>
          </a:bodyPr>
          <a:lstStyle/>
          <a:p>
            <a:pPr algn="r">
              <a:lnSpc>
                <a:spcPct val="85000"/>
              </a:lnSpc>
            </a:pPr>
            <a:r>
              <a:rPr lang="en-GB" sz="1000" dirty="0">
                <a:solidFill>
                  <a:srgbClr val="22505F"/>
                </a:solidFill>
                <a:cs typeface="Calibri" pitchFamily="34" charset="0"/>
              </a:rPr>
              <a:t>Fixed term – part-time hours</a:t>
            </a:r>
            <a:endParaRPr lang="en-IE" sz="1000" dirty="0">
              <a:solidFill>
                <a:srgbClr val="22505F"/>
              </a:solidFill>
              <a:cs typeface="Calibri" pitchFamily="34" charset="0"/>
            </a:endParaRPr>
          </a:p>
        </p:txBody>
      </p:sp>
      <p:sp>
        <p:nvSpPr>
          <p:cNvPr id="26" name="Text Box 53"/>
          <p:cNvSpPr txBox="1">
            <a:spLocks noChangeArrowheads="1"/>
          </p:cNvSpPr>
          <p:nvPr/>
        </p:nvSpPr>
        <p:spPr bwMode="auto">
          <a:xfrm>
            <a:off x="209534" y="3711193"/>
            <a:ext cx="1978005" cy="131959"/>
          </a:xfrm>
          <a:prstGeom prst="rect">
            <a:avLst/>
          </a:prstGeom>
          <a:noFill/>
          <a:ln w="9525">
            <a:noFill/>
            <a:miter lim="800000"/>
            <a:headEnd/>
            <a:tailEnd/>
          </a:ln>
        </p:spPr>
        <p:txBody>
          <a:bodyPr wrap="square" lIns="0" tIns="0" rIns="0" bIns="0" anchor="ctr" anchorCtr="0">
            <a:spAutoFit/>
          </a:bodyPr>
          <a:lstStyle/>
          <a:p>
            <a:pPr algn="r">
              <a:lnSpc>
                <a:spcPct val="85000"/>
              </a:lnSpc>
            </a:pPr>
            <a:r>
              <a:rPr lang="en-GB" sz="1000" dirty="0">
                <a:solidFill>
                  <a:srgbClr val="22505F"/>
                </a:solidFill>
                <a:cs typeface="Calibri" pitchFamily="34" charset="0"/>
              </a:rPr>
              <a:t>Casual part-time/substitute</a:t>
            </a:r>
            <a:endParaRPr lang="en-IE" sz="1000" dirty="0">
              <a:solidFill>
                <a:srgbClr val="22505F"/>
              </a:solidFill>
              <a:cs typeface="Calibri" pitchFamily="34" charset="0"/>
            </a:endParaRPr>
          </a:p>
        </p:txBody>
      </p:sp>
      <p:sp>
        <p:nvSpPr>
          <p:cNvPr id="27" name="Text Box 53"/>
          <p:cNvSpPr txBox="1">
            <a:spLocks noChangeArrowheads="1"/>
          </p:cNvSpPr>
          <p:nvPr/>
        </p:nvSpPr>
        <p:spPr bwMode="auto">
          <a:xfrm>
            <a:off x="209534" y="4112957"/>
            <a:ext cx="1978005" cy="156966"/>
          </a:xfrm>
          <a:prstGeom prst="rect">
            <a:avLst/>
          </a:prstGeom>
          <a:noFill/>
          <a:ln w="9525">
            <a:noFill/>
            <a:miter lim="800000"/>
            <a:headEnd/>
            <a:tailEnd/>
          </a:ln>
        </p:spPr>
        <p:txBody>
          <a:bodyPr wrap="square" lIns="0" tIns="0" rIns="0" bIns="0" anchor="ctr" anchorCtr="0">
            <a:spAutoFit/>
          </a:bodyPr>
          <a:lstStyle/>
          <a:p>
            <a:pPr algn="r">
              <a:lnSpc>
                <a:spcPct val="85000"/>
              </a:lnSpc>
            </a:pPr>
            <a:r>
              <a:rPr lang="en-IE" sz="1200" b="1" dirty="0">
                <a:solidFill>
                  <a:srgbClr val="22505F"/>
                </a:solidFill>
                <a:cs typeface="Calibri" pitchFamily="34" charset="0"/>
              </a:rPr>
              <a:t>NET: FULL-TIME</a:t>
            </a:r>
          </a:p>
        </p:txBody>
      </p:sp>
      <p:sp>
        <p:nvSpPr>
          <p:cNvPr id="28" name="Text Box 53"/>
          <p:cNvSpPr txBox="1">
            <a:spLocks noChangeArrowheads="1"/>
          </p:cNvSpPr>
          <p:nvPr/>
        </p:nvSpPr>
        <p:spPr bwMode="auto">
          <a:xfrm>
            <a:off x="209534" y="4341378"/>
            <a:ext cx="1978005" cy="156966"/>
          </a:xfrm>
          <a:prstGeom prst="rect">
            <a:avLst/>
          </a:prstGeom>
          <a:noFill/>
          <a:ln w="9525">
            <a:noFill/>
            <a:miter lim="800000"/>
            <a:headEnd/>
            <a:tailEnd/>
          </a:ln>
        </p:spPr>
        <p:txBody>
          <a:bodyPr wrap="square" lIns="0" tIns="0" rIns="0" bIns="0" anchor="ctr" anchorCtr="0">
            <a:spAutoFit/>
          </a:bodyPr>
          <a:lstStyle/>
          <a:p>
            <a:pPr algn="r">
              <a:lnSpc>
                <a:spcPct val="85000"/>
              </a:lnSpc>
            </a:pPr>
            <a:r>
              <a:rPr lang="en-IE" sz="1200" b="1" dirty="0">
                <a:solidFill>
                  <a:srgbClr val="22505F"/>
                </a:solidFill>
                <a:cs typeface="Calibri" pitchFamily="34" charset="0"/>
              </a:rPr>
              <a:t>NET: PART-TIME</a:t>
            </a:r>
          </a:p>
        </p:txBody>
      </p:sp>
      <p:graphicFrame>
        <p:nvGraphicFramePr>
          <p:cNvPr id="6" name="Table 5"/>
          <p:cNvGraphicFramePr>
            <a:graphicFrameLocks noGrp="1"/>
          </p:cNvGraphicFramePr>
          <p:nvPr>
            <p:extLst>
              <p:ext uri="{D42A27DB-BD31-4B8C-83A1-F6EECF244321}">
                <p14:modId xmlns:p14="http://schemas.microsoft.com/office/powerpoint/2010/main" val="2403937651"/>
              </p:ext>
            </p:extLst>
          </p:nvPr>
        </p:nvGraphicFramePr>
        <p:xfrm>
          <a:off x="2081378" y="4078268"/>
          <a:ext cx="5169655" cy="384810"/>
        </p:xfrm>
        <a:graphic>
          <a:graphicData uri="http://schemas.openxmlformats.org/drawingml/2006/table">
            <a:tbl>
              <a:tblPr>
                <a:tableStyleId>{2D5ABB26-0587-4C30-8999-92F81FD0307C}</a:tableStyleId>
              </a:tblPr>
              <a:tblGrid>
                <a:gridCol w="1033931">
                  <a:extLst>
                    <a:ext uri="{9D8B030D-6E8A-4147-A177-3AD203B41FA5}">
                      <a16:colId xmlns:a16="http://schemas.microsoft.com/office/drawing/2014/main" val="20000"/>
                    </a:ext>
                  </a:extLst>
                </a:gridCol>
                <a:gridCol w="1033931">
                  <a:extLst>
                    <a:ext uri="{9D8B030D-6E8A-4147-A177-3AD203B41FA5}">
                      <a16:colId xmlns:a16="http://schemas.microsoft.com/office/drawing/2014/main" val="20001"/>
                    </a:ext>
                  </a:extLst>
                </a:gridCol>
                <a:gridCol w="1033931">
                  <a:extLst>
                    <a:ext uri="{9D8B030D-6E8A-4147-A177-3AD203B41FA5}">
                      <a16:colId xmlns:a16="http://schemas.microsoft.com/office/drawing/2014/main" val="20002"/>
                    </a:ext>
                  </a:extLst>
                </a:gridCol>
                <a:gridCol w="1033931">
                  <a:extLst>
                    <a:ext uri="{9D8B030D-6E8A-4147-A177-3AD203B41FA5}">
                      <a16:colId xmlns:a16="http://schemas.microsoft.com/office/drawing/2014/main" val="20003"/>
                    </a:ext>
                  </a:extLst>
                </a:gridCol>
                <a:gridCol w="1033931">
                  <a:extLst>
                    <a:ext uri="{9D8B030D-6E8A-4147-A177-3AD203B41FA5}">
                      <a16:colId xmlns:a16="http://schemas.microsoft.com/office/drawing/2014/main" val="20004"/>
                    </a:ext>
                  </a:extLst>
                </a:gridCol>
              </a:tblGrid>
              <a:tr h="190500">
                <a:tc>
                  <a:txBody>
                    <a:bodyPr/>
                    <a:lstStyle/>
                    <a:p>
                      <a:pPr marL="0" algn="ctr" defTabSz="914400" rtl="0" eaLnBrk="1" fontAlgn="ctr" latinLnBrk="0" hangingPunct="1"/>
                      <a:r>
                        <a:rPr lang="en-GB" sz="1200" b="1" u="none" strike="noStrike" kern="1200" dirty="0">
                          <a:solidFill>
                            <a:schemeClr val="tx1"/>
                          </a:solidFill>
                          <a:effectLst/>
                          <a:latin typeface="+mn-lt"/>
                          <a:ea typeface="+mn-ea"/>
                          <a:cs typeface="+mn-cs"/>
                        </a:rPr>
                        <a:t>78%</a:t>
                      </a:r>
                    </a:p>
                  </a:txBody>
                  <a:tcPr marL="9525" marR="9525" marT="9525" marB="0" anchor="ctr"/>
                </a:tc>
                <a:tc>
                  <a:txBody>
                    <a:bodyPr/>
                    <a:lstStyle/>
                    <a:p>
                      <a:pPr marL="0" algn="ctr" defTabSz="914400" rtl="0" eaLnBrk="1" fontAlgn="ctr" latinLnBrk="0" hangingPunct="1"/>
                      <a:r>
                        <a:rPr lang="en-GB" sz="1200" b="1" u="none" strike="noStrike" kern="1200" dirty="0">
                          <a:solidFill>
                            <a:schemeClr val="tx1"/>
                          </a:solidFill>
                          <a:effectLst/>
                          <a:latin typeface="+mn-lt"/>
                          <a:ea typeface="+mn-ea"/>
                          <a:cs typeface="+mn-cs"/>
                        </a:rPr>
                        <a:t>91%</a:t>
                      </a:r>
                    </a:p>
                  </a:txBody>
                  <a:tcPr marL="9525" marR="9525" marT="9525" marB="0" anchor="ctr"/>
                </a:tc>
                <a:tc>
                  <a:txBody>
                    <a:bodyPr/>
                    <a:lstStyle/>
                    <a:p>
                      <a:pPr marL="0" algn="ctr" defTabSz="914400" rtl="0" eaLnBrk="1" fontAlgn="ctr" latinLnBrk="0" hangingPunct="1"/>
                      <a:r>
                        <a:rPr lang="en-GB" sz="1200" b="1" u="none" strike="noStrike" kern="1200" dirty="0">
                          <a:solidFill>
                            <a:schemeClr val="tx1"/>
                          </a:solidFill>
                          <a:effectLst/>
                          <a:latin typeface="+mn-lt"/>
                          <a:ea typeface="+mn-ea"/>
                          <a:cs typeface="+mn-cs"/>
                        </a:rPr>
                        <a:t>93%</a:t>
                      </a:r>
                    </a:p>
                  </a:txBody>
                  <a:tcPr marL="9525" marR="9525" marT="9525" marB="0" anchor="ctr"/>
                </a:tc>
                <a:tc>
                  <a:txBody>
                    <a:bodyPr/>
                    <a:lstStyle/>
                    <a:p>
                      <a:pPr marL="0" algn="ctr" defTabSz="914400" rtl="0" eaLnBrk="1" fontAlgn="ctr" latinLnBrk="0" hangingPunct="1"/>
                      <a:r>
                        <a:rPr lang="en-GB" sz="1200" b="1" u="none" strike="noStrike" kern="1200" dirty="0">
                          <a:solidFill>
                            <a:schemeClr val="tx1"/>
                          </a:solidFill>
                          <a:effectLst/>
                          <a:latin typeface="+mn-lt"/>
                          <a:ea typeface="+mn-ea"/>
                          <a:cs typeface="+mn-cs"/>
                        </a:rPr>
                        <a:t>94%</a:t>
                      </a:r>
                    </a:p>
                  </a:txBody>
                  <a:tcPr marL="9525" marR="9525" marT="9525" marB="0" anchor="ctr"/>
                </a:tc>
                <a:tc>
                  <a:txBody>
                    <a:bodyPr/>
                    <a:lstStyle/>
                    <a:p>
                      <a:pPr marL="0" algn="ctr" defTabSz="914400" rtl="0" eaLnBrk="1" fontAlgn="ctr" latinLnBrk="0" hangingPunct="1"/>
                      <a:r>
                        <a:rPr lang="en-GB" sz="1200" b="1" u="none" strike="noStrike" kern="1200" dirty="0">
                          <a:solidFill>
                            <a:schemeClr val="tx1"/>
                          </a:solidFill>
                          <a:effectLst/>
                          <a:latin typeface="+mn-lt"/>
                          <a:ea typeface="+mn-ea"/>
                          <a:cs typeface="+mn-cs"/>
                        </a:rPr>
                        <a:t>92%</a:t>
                      </a:r>
                    </a:p>
                  </a:txBody>
                  <a:tcPr marL="9525" marR="9525" marT="9525" marB="0" anchor="ctr"/>
                </a:tc>
                <a:extLst>
                  <a:ext uri="{0D108BD9-81ED-4DB2-BD59-A6C34878D82A}">
                    <a16:rowId xmlns:a16="http://schemas.microsoft.com/office/drawing/2014/main" val="10000"/>
                  </a:ext>
                </a:extLst>
              </a:tr>
              <a:tr h="190500">
                <a:tc>
                  <a:txBody>
                    <a:bodyPr/>
                    <a:lstStyle/>
                    <a:p>
                      <a:pPr marL="0" algn="ctr" defTabSz="914400" rtl="0" eaLnBrk="1" fontAlgn="ctr" latinLnBrk="0" hangingPunct="1"/>
                      <a:r>
                        <a:rPr lang="en-GB" sz="1200" b="1" u="none" strike="noStrike" kern="1200">
                          <a:solidFill>
                            <a:schemeClr val="tx1"/>
                          </a:solidFill>
                          <a:effectLst/>
                          <a:latin typeface="+mn-lt"/>
                          <a:ea typeface="+mn-ea"/>
                          <a:cs typeface="+mn-cs"/>
                        </a:rPr>
                        <a:t>22%</a:t>
                      </a:r>
                    </a:p>
                  </a:txBody>
                  <a:tcPr marL="9525" marR="9525" marT="9525" marB="0" anchor="ctr"/>
                </a:tc>
                <a:tc>
                  <a:txBody>
                    <a:bodyPr/>
                    <a:lstStyle/>
                    <a:p>
                      <a:pPr marL="0" algn="ctr" defTabSz="914400" rtl="0" eaLnBrk="1" fontAlgn="ctr" latinLnBrk="0" hangingPunct="1"/>
                      <a:r>
                        <a:rPr lang="en-GB" sz="1200" b="1" u="none" strike="noStrike" kern="1200">
                          <a:solidFill>
                            <a:schemeClr val="tx1"/>
                          </a:solidFill>
                          <a:effectLst/>
                          <a:latin typeface="+mn-lt"/>
                          <a:ea typeface="+mn-ea"/>
                          <a:cs typeface="+mn-cs"/>
                        </a:rPr>
                        <a:t>9%</a:t>
                      </a:r>
                    </a:p>
                  </a:txBody>
                  <a:tcPr marL="9525" marR="9525" marT="9525" marB="0" anchor="ctr"/>
                </a:tc>
                <a:tc>
                  <a:txBody>
                    <a:bodyPr/>
                    <a:lstStyle/>
                    <a:p>
                      <a:pPr marL="0" algn="ctr" defTabSz="914400" rtl="0" eaLnBrk="1" fontAlgn="ctr" latinLnBrk="0" hangingPunct="1"/>
                      <a:r>
                        <a:rPr lang="en-GB" sz="1200" b="1" u="none" strike="noStrike" kern="1200" dirty="0">
                          <a:solidFill>
                            <a:schemeClr val="tx1"/>
                          </a:solidFill>
                          <a:effectLst/>
                          <a:latin typeface="+mn-lt"/>
                          <a:ea typeface="+mn-ea"/>
                          <a:cs typeface="+mn-cs"/>
                        </a:rPr>
                        <a:t>7%</a:t>
                      </a:r>
                    </a:p>
                  </a:txBody>
                  <a:tcPr marL="9525" marR="9525" marT="9525" marB="0" anchor="ctr"/>
                </a:tc>
                <a:tc>
                  <a:txBody>
                    <a:bodyPr/>
                    <a:lstStyle/>
                    <a:p>
                      <a:pPr marL="0" algn="ctr" defTabSz="914400" rtl="0" eaLnBrk="1" fontAlgn="ctr" latinLnBrk="0" hangingPunct="1"/>
                      <a:r>
                        <a:rPr lang="en-GB" sz="1200" b="1" u="none" strike="noStrike" kern="1200" dirty="0">
                          <a:solidFill>
                            <a:schemeClr val="tx1"/>
                          </a:solidFill>
                          <a:effectLst/>
                          <a:latin typeface="+mn-lt"/>
                          <a:ea typeface="+mn-ea"/>
                          <a:cs typeface="+mn-cs"/>
                        </a:rPr>
                        <a:t>6%</a:t>
                      </a:r>
                    </a:p>
                  </a:txBody>
                  <a:tcPr marL="9525" marR="9525" marT="9525" marB="0" anchor="ctr"/>
                </a:tc>
                <a:tc>
                  <a:txBody>
                    <a:bodyPr/>
                    <a:lstStyle/>
                    <a:p>
                      <a:pPr marL="0" algn="ctr" defTabSz="914400" rtl="0" eaLnBrk="1" fontAlgn="ctr" latinLnBrk="0" hangingPunct="1"/>
                      <a:r>
                        <a:rPr lang="en-GB" sz="1200" b="1" u="none" strike="noStrike" kern="1200" dirty="0">
                          <a:solidFill>
                            <a:schemeClr val="tx1"/>
                          </a:solidFill>
                          <a:effectLst/>
                          <a:latin typeface="+mn-lt"/>
                          <a:ea typeface="+mn-ea"/>
                          <a:cs typeface="+mn-cs"/>
                        </a:rPr>
                        <a:t>8%</a:t>
                      </a:r>
                    </a:p>
                  </a:txBody>
                  <a:tcPr marL="9525" marR="9525" marT="9525" marB="0" anchor="ctr"/>
                </a:tc>
                <a:extLst>
                  <a:ext uri="{0D108BD9-81ED-4DB2-BD59-A6C34878D82A}">
                    <a16:rowId xmlns:a16="http://schemas.microsoft.com/office/drawing/2014/main" val="10001"/>
                  </a:ext>
                </a:extLst>
              </a:tr>
            </a:tbl>
          </a:graphicData>
        </a:graphic>
      </p:graphicFrame>
      <p:sp>
        <p:nvSpPr>
          <p:cNvPr id="15" name="TextBox 14">
            <a:extLst>
              <a:ext uri="{FF2B5EF4-FFF2-40B4-BE49-F238E27FC236}">
                <a16:creationId xmlns:a16="http://schemas.microsoft.com/office/drawing/2014/main" id="{E43896D0-3B67-4F8B-BFFC-6E8BA3D8FDD4}"/>
              </a:ext>
            </a:extLst>
          </p:cNvPr>
          <p:cNvSpPr txBox="1"/>
          <p:nvPr/>
        </p:nvSpPr>
        <p:spPr>
          <a:xfrm>
            <a:off x="3277422" y="706065"/>
            <a:ext cx="1578622" cy="276999"/>
          </a:xfrm>
          <a:prstGeom prst="rect">
            <a:avLst/>
          </a:prstGeom>
          <a:noFill/>
        </p:spPr>
        <p:txBody>
          <a:bodyPr wrap="square" rtlCol="0">
            <a:spAutoFit/>
          </a:bodyPr>
          <a:lstStyle/>
          <a:p>
            <a:pPr algn="ctr"/>
            <a:r>
              <a:rPr lang="en-GB" sz="1200" dirty="0"/>
              <a:t>Time Teaching</a:t>
            </a:r>
          </a:p>
        </p:txBody>
      </p:sp>
      <p:sp>
        <p:nvSpPr>
          <p:cNvPr id="19" name="Text Placeholder 6">
            <a:extLst>
              <a:ext uri="{FF2B5EF4-FFF2-40B4-BE49-F238E27FC236}">
                <a16:creationId xmlns:a16="http://schemas.microsoft.com/office/drawing/2014/main" id="{D716A81E-BE58-4CA1-B436-AAC547264EAC}"/>
              </a:ext>
            </a:extLst>
          </p:cNvPr>
          <p:cNvSpPr>
            <a:spLocks noGrp="1"/>
          </p:cNvSpPr>
          <p:nvPr>
            <p:ph type="body" sz="quarter" idx="14"/>
          </p:nvPr>
        </p:nvSpPr>
        <p:spPr>
          <a:xfrm>
            <a:off x="146246" y="4624215"/>
            <a:ext cx="6262352" cy="595485"/>
          </a:xfrm>
        </p:spPr>
        <p:txBody>
          <a:bodyPr lIns="36000" tIns="36000" rIns="36000" bIns="36000">
            <a:noAutofit/>
          </a:bodyPr>
          <a:lstStyle/>
          <a:p>
            <a:r>
              <a:rPr lang="en-GB" sz="1600" b="1" dirty="0">
                <a:latin typeface="Calibri" panose="020F0502020204030204" pitchFamily="34" charset="0"/>
                <a:ea typeface="Calibri" panose="020F0502020204030204" pitchFamily="34" charset="0"/>
                <a:cs typeface="Times New Roman" panose="02020603050405020304" pitchFamily="18" charset="0"/>
              </a:rPr>
              <a:t>What is your employment status?</a:t>
            </a:r>
          </a:p>
        </p:txBody>
      </p:sp>
    </p:spTree>
    <p:extLst>
      <p:ext uri="{BB962C8B-B14F-4D97-AF65-F5344CB8AC3E}">
        <p14:creationId xmlns:p14="http://schemas.microsoft.com/office/powerpoint/2010/main" val="24790364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p:txBody>
          <a:bodyPr>
            <a:normAutofit/>
          </a:bodyPr>
          <a:lstStyle/>
          <a:p>
            <a:r>
              <a:rPr lang="en-GB" sz="1600" b="1" dirty="0"/>
              <a:t>How many hours are you timetabled to teach?</a:t>
            </a:r>
            <a:endParaRPr lang="en-IE" sz="1600" b="1" dirty="0"/>
          </a:p>
        </p:txBody>
      </p:sp>
      <p:sp>
        <p:nvSpPr>
          <p:cNvPr id="3" name="Title 2"/>
          <p:cNvSpPr>
            <a:spLocks noGrp="1"/>
          </p:cNvSpPr>
          <p:nvPr>
            <p:ph type="title"/>
          </p:nvPr>
        </p:nvSpPr>
        <p:spPr/>
        <p:txBody>
          <a:bodyPr/>
          <a:lstStyle/>
          <a:p>
            <a:r>
              <a:rPr lang="en-IE" dirty="0"/>
              <a:t>Most teachers are timetabled to teach full-time hours</a:t>
            </a:r>
          </a:p>
        </p:txBody>
      </p:sp>
      <p:sp>
        <p:nvSpPr>
          <p:cNvPr id="4" name="Text Placeholder 3"/>
          <p:cNvSpPr>
            <a:spLocks noGrp="1"/>
          </p:cNvSpPr>
          <p:nvPr>
            <p:ph type="body" sz="quarter" idx="13"/>
          </p:nvPr>
        </p:nvSpPr>
        <p:spPr/>
        <p:txBody>
          <a:bodyPr/>
          <a:lstStyle/>
          <a:p>
            <a:r>
              <a:rPr lang="en-IE" sz="1200" dirty="0"/>
              <a:t>(Base: all teachers, n=2,496)</a:t>
            </a:r>
          </a:p>
        </p:txBody>
      </p:sp>
      <p:graphicFrame>
        <p:nvGraphicFramePr>
          <p:cNvPr id="5" name="Chart 4"/>
          <p:cNvGraphicFramePr/>
          <p:nvPr>
            <p:extLst>
              <p:ext uri="{D42A27DB-BD31-4B8C-83A1-F6EECF244321}">
                <p14:modId xmlns:p14="http://schemas.microsoft.com/office/powerpoint/2010/main" val="2805779814"/>
              </p:ext>
            </p:extLst>
          </p:nvPr>
        </p:nvGraphicFramePr>
        <p:xfrm>
          <a:off x="2538817" y="1365826"/>
          <a:ext cx="2629422" cy="2435588"/>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2538817" y="1123355"/>
            <a:ext cx="2673472" cy="276999"/>
          </a:xfrm>
          <a:prstGeom prst="rect">
            <a:avLst/>
          </a:prstGeom>
        </p:spPr>
        <p:txBody>
          <a:bodyPr wrap="square">
            <a:spAutoFit/>
          </a:bodyPr>
          <a:lstStyle/>
          <a:p>
            <a:pPr algn="ctr"/>
            <a:r>
              <a:rPr lang="en-GB" sz="1200" b="1" dirty="0">
                <a:solidFill>
                  <a:schemeClr val="tx2"/>
                </a:solidFill>
              </a:rPr>
              <a:t>Hours timetabled to teach</a:t>
            </a:r>
            <a:endParaRPr lang="en-IE" sz="1200" b="1" dirty="0">
              <a:solidFill>
                <a:schemeClr val="tx2"/>
              </a:solidFill>
            </a:endParaRPr>
          </a:p>
        </p:txBody>
      </p:sp>
      <p:sp>
        <p:nvSpPr>
          <p:cNvPr id="7" name="TextBox 6">
            <a:extLst>
              <a:ext uri="{FF2B5EF4-FFF2-40B4-BE49-F238E27FC236}">
                <a16:creationId xmlns:a16="http://schemas.microsoft.com/office/drawing/2014/main" id="{E43896D0-3B67-4F8B-BFFC-6E8BA3D8FDD4}"/>
              </a:ext>
            </a:extLst>
          </p:cNvPr>
          <p:cNvSpPr txBox="1"/>
          <p:nvPr/>
        </p:nvSpPr>
        <p:spPr>
          <a:xfrm>
            <a:off x="4841323" y="2428252"/>
            <a:ext cx="1723525" cy="261610"/>
          </a:xfrm>
          <a:prstGeom prst="rect">
            <a:avLst/>
          </a:prstGeom>
          <a:noFill/>
        </p:spPr>
        <p:txBody>
          <a:bodyPr wrap="square" rtlCol="0">
            <a:spAutoFit/>
          </a:bodyPr>
          <a:lstStyle/>
          <a:p>
            <a:pPr algn="r"/>
            <a:r>
              <a:rPr lang="en-GB" sz="1100" dirty="0"/>
              <a:t>Full-time teaching hours</a:t>
            </a:r>
          </a:p>
        </p:txBody>
      </p:sp>
      <p:sp>
        <p:nvSpPr>
          <p:cNvPr id="8" name="TextBox 7">
            <a:extLst>
              <a:ext uri="{FF2B5EF4-FFF2-40B4-BE49-F238E27FC236}">
                <a16:creationId xmlns:a16="http://schemas.microsoft.com/office/drawing/2014/main" id="{E43896D0-3B67-4F8B-BFFC-6E8BA3D8FDD4}"/>
              </a:ext>
            </a:extLst>
          </p:cNvPr>
          <p:cNvSpPr txBox="1"/>
          <p:nvPr/>
        </p:nvSpPr>
        <p:spPr>
          <a:xfrm>
            <a:off x="1400081" y="2428252"/>
            <a:ext cx="1618632" cy="261610"/>
          </a:xfrm>
          <a:prstGeom prst="rect">
            <a:avLst/>
          </a:prstGeom>
          <a:noFill/>
        </p:spPr>
        <p:txBody>
          <a:bodyPr wrap="square" rtlCol="0">
            <a:spAutoFit/>
          </a:bodyPr>
          <a:lstStyle/>
          <a:p>
            <a:r>
              <a:rPr lang="en-GB" sz="1100" dirty="0"/>
              <a:t>Less than full hours</a:t>
            </a:r>
          </a:p>
        </p:txBody>
      </p:sp>
    </p:spTree>
    <p:extLst>
      <p:ext uri="{BB962C8B-B14F-4D97-AF65-F5344CB8AC3E}">
        <p14:creationId xmlns:p14="http://schemas.microsoft.com/office/powerpoint/2010/main" val="29876382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46246" y="-134899"/>
            <a:ext cx="2749809" cy="1014986"/>
          </a:xfrm>
        </p:spPr>
        <p:txBody>
          <a:bodyPr/>
          <a:lstStyle/>
          <a:p>
            <a:r>
              <a:rPr lang="en-GB" sz="2400" dirty="0"/>
              <a:t>Type of School</a:t>
            </a:r>
          </a:p>
        </p:txBody>
      </p:sp>
      <p:sp>
        <p:nvSpPr>
          <p:cNvPr id="4" name="Text Placeholder 3"/>
          <p:cNvSpPr>
            <a:spLocks noGrp="1"/>
          </p:cNvSpPr>
          <p:nvPr>
            <p:ph type="body" sz="quarter" idx="13"/>
          </p:nvPr>
        </p:nvSpPr>
        <p:spPr>
          <a:xfrm>
            <a:off x="146246" y="502243"/>
            <a:ext cx="1476883" cy="265485"/>
          </a:xfrm>
        </p:spPr>
        <p:txBody>
          <a:bodyPr/>
          <a:lstStyle/>
          <a:p>
            <a:r>
              <a:rPr lang="en-GB" sz="1200" dirty="0"/>
              <a:t>(Base: All respondents - n=</a:t>
            </a:r>
            <a:r>
              <a:rPr lang="en-IE" sz="1200" dirty="0"/>
              <a:t> 2,565</a:t>
            </a:r>
            <a:r>
              <a:rPr lang="en-GB" sz="1200" dirty="0"/>
              <a:t>)</a:t>
            </a:r>
            <a:endParaRPr lang="en-IE" sz="1200" dirty="0"/>
          </a:p>
        </p:txBody>
      </p:sp>
      <p:graphicFrame>
        <p:nvGraphicFramePr>
          <p:cNvPr id="8" name="Chart 7"/>
          <p:cNvGraphicFramePr/>
          <p:nvPr>
            <p:extLst>
              <p:ext uri="{D42A27DB-BD31-4B8C-83A1-F6EECF244321}">
                <p14:modId xmlns:p14="http://schemas.microsoft.com/office/powerpoint/2010/main" val="2693463069"/>
              </p:ext>
            </p:extLst>
          </p:nvPr>
        </p:nvGraphicFramePr>
        <p:xfrm>
          <a:off x="2435611" y="1436868"/>
          <a:ext cx="2753253" cy="2714978"/>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p:cNvSpPr txBox="1"/>
          <p:nvPr/>
        </p:nvSpPr>
        <p:spPr>
          <a:xfrm>
            <a:off x="4718964" y="3207107"/>
            <a:ext cx="939800" cy="646331"/>
          </a:xfrm>
          <a:prstGeom prst="rect">
            <a:avLst/>
          </a:prstGeom>
          <a:noFill/>
        </p:spPr>
        <p:txBody>
          <a:bodyPr wrap="square" rtlCol="0">
            <a:spAutoFit/>
          </a:bodyPr>
          <a:lstStyle/>
          <a:p>
            <a:pPr algn="r"/>
            <a:r>
              <a:rPr lang="en-GB" sz="1200" dirty="0"/>
              <a:t>Voluntary Secondary School</a:t>
            </a:r>
          </a:p>
        </p:txBody>
      </p:sp>
      <p:sp>
        <p:nvSpPr>
          <p:cNvPr id="10" name="TextBox 9"/>
          <p:cNvSpPr txBox="1"/>
          <p:nvPr/>
        </p:nvSpPr>
        <p:spPr>
          <a:xfrm>
            <a:off x="1499514" y="2717941"/>
            <a:ext cx="1155700" cy="646331"/>
          </a:xfrm>
          <a:prstGeom prst="rect">
            <a:avLst/>
          </a:prstGeom>
          <a:noFill/>
        </p:spPr>
        <p:txBody>
          <a:bodyPr wrap="square" rtlCol="0">
            <a:spAutoFit/>
          </a:bodyPr>
          <a:lstStyle/>
          <a:p>
            <a:r>
              <a:rPr lang="en-IE" sz="1200" dirty="0"/>
              <a:t>Voluntary Secondary Fee Paying School</a:t>
            </a:r>
            <a:endParaRPr lang="en-GB" sz="1200" dirty="0"/>
          </a:p>
        </p:txBody>
      </p:sp>
      <p:sp>
        <p:nvSpPr>
          <p:cNvPr id="11" name="TextBox 10"/>
          <p:cNvSpPr txBox="1"/>
          <p:nvPr/>
        </p:nvSpPr>
        <p:spPr>
          <a:xfrm>
            <a:off x="1693893" y="1652723"/>
            <a:ext cx="1155700" cy="646331"/>
          </a:xfrm>
          <a:prstGeom prst="rect">
            <a:avLst/>
          </a:prstGeom>
          <a:noFill/>
        </p:spPr>
        <p:txBody>
          <a:bodyPr wrap="square" rtlCol="0">
            <a:spAutoFit/>
          </a:bodyPr>
          <a:lstStyle/>
          <a:p>
            <a:r>
              <a:rPr lang="en-IE" sz="1200" dirty="0"/>
              <a:t>Community / Comprehensive School</a:t>
            </a:r>
            <a:endParaRPr lang="en-GB" sz="1200" dirty="0"/>
          </a:p>
        </p:txBody>
      </p:sp>
      <p:sp>
        <p:nvSpPr>
          <p:cNvPr id="12" name="TextBox 11"/>
          <p:cNvSpPr txBox="1"/>
          <p:nvPr/>
        </p:nvSpPr>
        <p:spPr>
          <a:xfrm>
            <a:off x="2532093" y="1160168"/>
            <a:ext cx="1155700" cy="461665"/>
          </a:xfrm>
          <a:prstGeom prst="rect">
            <a:avLst/>
          </a:prstGeom>
          <a:noFill/>
        </p:spPr>
        <p:txBody>
          <a:bodyPr wrap="square" rtlCol="0">
            <a:spAutoFit/>
          </a:bodyPr>
          <a:lstStyle/>
          <a:p>
            <a:r>
              <a:rPr lang="en-IE" sz="1200" dirty="0"/>
              <a:t>Community College (ETB)</a:t>
            </a:r>
            <a:endParaRPr lang="en-GB" sz="1200" dirty="0"/>
          </a:p>
        </p:txBody>
      </p:sp>
      <p:sp>
        <p:nvSpPr>
          <p:cNvPr id="13" name="TextBox 12"/>
          <p:cNvSpPr txBox="1"/>
          <p:nvPr/>
        </p:nvSpPr>
        <p:spPr>
          <a:xfrm>
            <a:off x="3523487" y="1298368"/>
            <a:ext cx="1301750" cy="276999"/>
          </a:xfrm>
          <a:prstGeom prst="rect">
            <a:avLst/>
          </a:prstGeom>
          <a:noFill/>
        </p:spPr>
        <p:txBody>
          <a:bodyPr wrap="square" rtlCol="0">
            <a:spAutoFit/>
          </a:bodyPr>
          <a:lstStyle/>
          <a:p>
            <a:r>
              <a:rPr lang="en-IE" sz="1200" dirty="0"/>
              <a:t>Some other type</a:t>
            </a:r>
            <a:endParaRPr lang="en-GB" sz="1200" dirty="0"/>
          </a:p>
        </p:txBody>
      </p:sp>
      <p:sp>
        <p:nvSpPr>
          <p:cNvPr id="16" name="Text Placeholder 6">
            <a:extLst>
              <a:ext uri="{FF2B5EF4-FFF2-40B4-BE49-F238E27FC236}">
                <a16:creationId xmlns:a16="http://schemas.microsoft.com/office/drawing/2014/main" id="{D716A81E-BE58-4CA1-B436-AAC547264EAC}"/>
              </a:ext>
            </a:extLst>
          </p:cNvPr>
          <p:cNvSpPr>
            <a:spLocks noGrp="1"/>
          </p:cNvSpPr>
          <p:nvPr>
            <p:ph type="body" sz="quarter" idx="14"/>
          </p:nvPr>
        </p:nvSpPr>
        <p:spPr>
          <a:xfrm>
            <a:off x="146246" y="4624215"/>
            <a:ext cx="6262352" cy="595485"/>
          </a:xfrm>
        </p:spPr>
        <p:txBody>
          <a:bodyPr lIns="36000" tIns="36000" rIns="36000" bIns="36000">
            <a:noAutofit/>
          </a:bodyPr>
          <a:lstStyle/>
          <a:p>
            <a:pPr>
              <a:lnSpc>
                <a:spcPct val="120000"/>
              </a:lnSpc>
            </a:pPr>
            <a:r>
              <a:rPr lang="en-IE" sz="1600" b="1" dirty="0"/>
              <a:t>What type of school do you teach in?</a:t>
            </a:r>
            <a:endParaRPr lang="en-GB" sz="1600" b="1" dirty="0"/>
          </a:p>
        </p:txBody>
      </p:sp>
      <p:sp>
        <p:nvSpPr>
          <p:cNvPr id="14" name="Text Placeholder 3"/>
          <p:cNvSpPr txBox="1">
            <a:spLocks/>
          </p:cNvSpPr>
          <p:nvPr/>
        </p:nvSpPr>
        <p:spPr>
          <a:xfrm>
            <a:off x="83901" y="588409"/>
            <a:ext cx="6458484" cy="205512"/>
          </a:xfrm>
        </p:spPr>
        <p:txBody>
          <a:bodyPr wrap="none">
            <a:noAutofit/>
          </a:bodyPr>
          <a:lstStyle>
            <a:lvl1pPr marL="0" indent="0" algn="l" defTabSz="914400" rtl="0" eaLnBrk="1" latinLnBrk="0" hangingPunct="1">
              <a:lnSpc>
                <a:spcPts val="1240"/>
              </a:lnSpc>
              <a:spcBef>
                <a:spcPts val="0"/>
              </a:spcBef>
              <a:buFont typeface="Arial" panose="020B0604020202020204" pitchFamily="34" charset="0"/>
              <a:buNone/>
              <a:defRPr sz="868" kern="1200">
                <a:solidFill>
                  <a:srgbClr val="4B294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730240"/>
            <a:endParaRPr lang="en-IE" sz="1200" b="1" dirty="0"/>
          </a:p>
        </p:txBody>
      </p:sp>
    </p:spTree>
    <p:extLst>
      <p:ext uri="{BB962C8B-B14F-4D97-AF65-F5344CB8AC3E}">
        <p14:creationId xmlns:p14="http://schemas.microsoft.com/office/powerpoint/2010/main" val="30455650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716A81E-BE58-4CA1-B436-AAC547264EAC}"/>
              </a:ext>
            </a:extLst>
          </p:cNvPr>
          <p:cNvSpPr>
            <a:spLocks noGrp="1"/>
          </p:cNvSpPr>
          <p:nvPr>
            <p:ph type="body" sz="quarter" idx="14"/>
          </p:nvPr>
        </p:nvSpPr>
        <p:spPr>
          <a:xfrm>
            <a:off x="146246" y="4624215"/>
            <a:ext cx="6262352" cy="595485"/>
          </a:xfrm>
        </p:spPr>
        <p:txBody>
          <a:bodyPr lIns="36000" tIns="36000" rIns="36000" bIns="36000">
            <a:noAutofit/>
          </a:bodyPr>
          <a:lstStyle/>
          <a:p>
            <a:pPr>
              <a:lnSpc>
                <a:spcPct val="120000"/>
              </a:lnSpc>
            </a:pPr>
            <a:r>
              <a:rPr lang="en-IE" sz="1600" b="1" dirty="0"/>
              <a:t>Do you have a Post of Responsibility?</a:t>
            </a:r>
          </a:p>
        </p:txBody>
      </p:sp>
      <p:sp>
        <p:nvSpPr>
          <p:cNvPr id="2" name="Title 1"/>
          <p:cNvSpPr>
            <a:spLocks noGrp="1"/>
          </p:cNvSpPr>
          <p:nvPr>
            <p:ph type="title"/>
          </p:nvPr>
        </p:nvSpPr>
        <p:spPr/>
        <p:txBody>
          <a:bodyPr/>
          <a:lstStyle/>
          <a:p>
            <a:r>
              <a:rPr lang="en-IE" sz="2400" dirty="0"/>
              <a:t>Posts of Responsibility </a:t>
            </a:r>
          </a:p>
        </p:txBody>
      </p:sp>
      <p:sp>
        <p:nvSpPr>
          <p:cNvPr id="4" name="Text Placeholder 3"/>
          <p:cNvSpPr>
            <a:spLocks noGrp="1"/>
          </p:cNvSpPr>
          <p:nvPr>
            <p:ph type="body" sz="quarter" idx="13"/>
          </p:nvPr>
        </p:nvSpPr>
        <p:spPr>
          <a:xfrm>
            <a:off x="139771" y="409180"/>
            <a:ext cx="1476883" cy="265485"/>
          </a:xfrm>
        </p:spPr>
        <p:txBody>
          <a:bodyPr/>
          <a:lstStyle/>
          <a:p>
            <a:r>
              <a:rPr lang="en-GB" sz="1200" dirty="0"/>
              <a:t>(Base: All teachers- n=2,496)</a:t>
            </a:r>
            <a:endParaRPr lang="en-IE" sz="1200" dirty="0"/>
          </a:p>
        </p:txBody>
      </p:sp>
      <p:sp>
        <p:nvSpPr>
          <p:cNvPr id="24" name="TextBox 23">
            <a:extLst>
              <a:ext uri="{FF2B5EF4-FFF2-40B4-BE49-F238E27FC236}">
                <a16:creationId xmlns:a16="http://schemas.microsoft.com/office/drawing/2014/main" id="{D701F740-CB33-4705-AF1B-C7DB82E00346}"/>
              </a:ext>
            </a:extLst>
          </p:cNvPr>
          <p:cNvSpPr txBox="1"/>
          <p:nvPr/>
        </p:nvSpPr>
        <p:spPr>
          <a:xfrm>
            <a:off x="373610" y="1892138"/>
            <a:ext cx="1578622" cy="461665"/>
          </a:xfrm>
          <a:prstGeom prst="rect">
            <a:avLst/>
          </a:prstGeom>
          <a:noFill/>
        </p:spPr>
        <p:txBody>
          <a:bodyPr wrap="square" rtlCol="0">
            <a:spAutoFit/>
          </a:bodyPr>
          <a:lstStyle/>
          <a:p>
            <a:pPr algn="r"/>
            <a:r>
              <a:rPr lang="en-GB" sz="1200" dirty="0"/>
              <a:t>No Post of Responsibility</a:t>
            </a:r>
          </a:p>
        </p:txBody>
      </p:sp>
      <p:sp>
        <p:nvSpPr>
          <p:cNvPr id="21" name="Text Placeholder 3"/>
          <p:cNvSpPr txBox="1">
            <a:spLocks/>
          </p:cNvSpPr>
          <p:nvPr/>
        </p:nvSpPr>
        <p:spPr>
          <a:xfrm>
            <a:off x="139771" y="687209"/>
            <a:ext cx="6458484" cy="205512"/>
          </a:xfrm>
        </p:spPr>
        <p:txBody>
          <a:bodyPr wrap="none">
            <a:noAutofit/>
          </a:bodyPr>
          <a:lstStyle>
            <a:lvl1pPr marL="0" indent="0" algn="l" defTabSz="914400" rtl="0" eaLnBrk="1" latinLnBrk="0" hangingPunct="1">
              <a:lnSpc>
                <a:spcPts val="1240"/>
              </a:lnSpc>
              <a:spcBef>
                <a:spcPts val="0"/>
              </a:spcBef>
              <a:buFont typeface="Arial" panose="020B0604020202020204" pitchFamily="34" charset="0"/>
              <a:buNone/>
              <a:defRPr sz="868" kern="1200">
                <a:solidFill>
                  <a:srgbClr val="4B294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730240"/>
            <a:r>
              <a:rPr lang="en-GB" sz="1200" b="1" dirty="0"/>
              <a:t>Around 1 in 3 have a leadership post in addition to their teaching duties. </a:t>
            </a:r>
          </a:p>
        </p:txBody>
      </p:sp>
      <p:sp>
        <p:nvSpPr>
          <p:cNvPr id="14" name="TextBox 13">
            <a:extLst>
              <a:ext uri="{FF2B5EF4-FFF2-40B4-BE49-F238E27FC236}">
                <a16:creationId xmlns:a16="http://schemas.microsoft.com/office/drawing/2014/main" id="{E43896D0-3B67-4F8B-BFFC-6E8BA3D8FDD4}"/>
              </a:ext>
            </a:extLst>
          </p:cNvPr>
          <p:cNvSpPr txBox="1"/>
          <p:nvPr/>
        </p:nvSpPr>
        <p:spPr>
          <a:xfrm>
            <a:off x="373611" y="3538215"/>
            <a:ext cx="1578622" cy="276999"/>
          </a:xfrm>
          <a:prstGeom prst="rect">
            <a:avLst/>
          </a:prstGeom>
          <a:noFill/>
        </p:spPr>
        <p:txBody>
          <a:bodyPr wrap="square" rtlCol="0">
            <a:spAutoFit/>
          </a:bodyPr>
          <a:lstStyle/>
          <a:p>
            <a:pPr algn="r"/>
            <a:r>
              <a:rPr lang="en-GB" sz="1200" dirty="0"/>
              <a:t>Assistant Principal 1</a:t>
            </a:r>
          </a:p>
        </p:txBody>
      </p:sp>
      <p:sp>
        <p:nvSpPr>
          <p:cNvPr id="16" name="TextBox 15">
            <a:extLst>
              <a:ext uri="{FF2B5EF4-FFF2-40B4-BE49-F238E27FC236}">
                <a16:creationId xmlns:a16="http://schemas.microsoft.com/office/drawing/2014/main" id="{E43896D0-3B67-4F8B-BFFC-6E8BA3D8FDD4}"/>
              </a:ext>
            </a:extLst>
          </p:cNvPr>
          <p:cNvSpPr txBox="1"/>
          <p:nvPr/>
        </p:nvSpPr>
        <p:spPr>
          <a:xfrm>
            <a:off x="373611" y="2996857"/>
            <a:ext cx="1578622" cy="461665"/>
          </a:xfrm>
          <a:prstGeom prst="rect">
            <a:avLst/>
          </a:prstGeom>
          <a:noFill/>
        </p:spPr>
        <p:txBody>
          <a:bodyPr wrap="square" rtlCol="0">
            <a:spAutoFit/>
          </a:bodyPr>
          <a:lstStyle/>
          <a:p>
            <a:pPr algn="r"/>
            <a:r>
              <a:rPr lang="en-GB" sz="1200" dirty="0"/>
              <a:t>Assistant Principal 2 / Special Duties Post</a:t>
            </a:r>
          </a:p>
        </p:txBody>
      </p:sp>
      <p:graphicFrame>
        <p:nvGraphicFramePr>
          <p:cNvPr id="11" name="Chart 10"/>
          <p:cNvGraphicFramePr/>
          <p:nvPr>
            <p:extLst>
              <p:ext uri="{D42A27DB-BD31-4B8C-83A1-F6EECF244321}">
                <p14:modId xmlns:p14="http://schemas.microsoft.com/office/powerpoint/2010/main" val="3468155823"/>
              </p:ext>
            </p:extLst>
          </p:nvPr>
        </p:nvGraphicFramePr>
        <p:xfrm>
          <a:off x="1616654" y="1111492"/>
          <a:ext cx="5389507" cy="3156031"/>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Box 14">
            <a:extLst>
              <a:ext uri="{FF2B5EF4-FFF2-40B4-BE49-F238E27FC236}">
                <a16:creationId xmlns:a16="http://schemas.microsoft.com/office/drawing/2014/main" id="{E43896D0-3B67-4F8B-BFFC-6E8BA3D8FDD4}"/>
              </a:ext>
            </a:extLst>
          </p:cNvPr>
          <p:cNvSpPr txBox="1"/>
          <p:nvPr/>
        </p:nvSpPr>
        <p:spPr>
          <a:xfrm>
            <a:off x="3892450" y="4203557"/>
            <a:ext cx="1578622" cy="276999"/>
          </a:xfrm>
          <a:prstGeom prst="rect">
            <a:avLst/>
          </a:prstGeom>
          <a:noFill/>
        </p:spPr>
        <p:txBody>
          <a:bodyPr wrap="square" rtlCol="0">
            <a:spAutoFit/>
          </a:bodyPr>
          <a:lstStyle/>
          <a:p>
            <a:pPr algn="ctr"/>
            <a:r>
              <a:rPr lang="en-GB" sz="1200" dirty="0"/>
              <a:t>Time Teaching</a:t>
            </a:r>
          </a:p>
        </p:txBody>
      </p:sp>
    </p:spTree>
    <p:extLst>
      <p:ext uri="{BB962C8B-B14F-4D97-AF65-F5344CB8AC3E}">
        <p14:creationId xmlns:p14="http://schemas.microsoft.com/office/powerpoint/2010/main" val="28768931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0A7874B9-E417-4E68-9E00-2464AB3E811E}"/>
              </a:ext>
            </a:extLst>
          </p:cNvPr>
          <p:cNvPicPr>
            <a:picLocks noChangeAspect="1"/>
          </p:cNvPicPr>
          <p:nvPr/>
        </p:nvPicPr>
        <p:blipFill>
          <a:blip r:embed="rId2"/>
          <a:stretch>
            <a:fillRect/>
          </a:stretch>
        </p:blipFill>
        <p:spPr>
          <a:xfrm>
            <a:off x="2209619" y="1359718"/>
            <a:ext cx="5350056" cy="2888374"/>
          </a:xfrm>
          <a:prstGeom prst="rect">
            <a:avLst/>
          </a:prstGeom>
        </p:spPr>
      </p:pic>
      <p:sp>
        <p:nvSpPr>
          <p:cNvPr id="2" name="Text Placeholder 1"/>
          <p:cNvSpPr>
            <a:spLocks noGrp="1"/>
          </p:cNvSpPr>
          <p:nvPr>
            <p:ph type="body" sz="quarter" idx="14"/>
          </p:nvPr>
        </p:nvSpPr>
        <p:spPr>
          <a:xfrm>
            <a:off x="222583" y="4593336"/>
            <a:ext cx="6087377" cy="544382"/>
          </a:xfrm>
        </p:spPr>
        <p:txBody>
          <a:bodyPr>
            <a:noAutofit/>
          </a:bodyPr>
          <a:lstStyle/>
          <a:p>
            <a:r>
              <a:rPr lang="en-GB" sz="1600" b="1" dirty="0"/>
              <a:t>Do you have an unpaid role in the school (i.e., not in the Post of Responsibility structure)?</a:t>
            </a:r>
          </a:p>
          <a:p>
            <a:r>
              <a:rPr lang="en-GB" sz="1600" b="1" dirty="0"/>
              <a:t>Please describe the nature of your unpaid role in the school.</a:t>
            </a:r>
          </a:p>
        </p:txBody>
      </p:sp>
      <p:sp>
        <p:nvSpPr>
          <p:cNvPr id="3" name="Title 2"/>
          <p:cNvSpPr>
            <a:spLocks noGrp="1"/>
          </p:cNvSpPr>
          <p:nvPr>
            <p:ph type="title"/>
          </p:nvPr>
        </p:nvSpPr>
        <p:spPr/>
        <p:txBody>
          <a:bodyPr/>
          <a:lstStyle/>
          <a:p>
            <a:r>
              <a:rPr lang="en-IE" dirty="0"/>
              <a:t>Over a third have an unpaid additional role in their school</a:t>
            </a:r>
          </a:p>
        </p:txBody>
      </p:sp>
      <p:sp>
        <p:nvSpPr>
          <p:cNvPr id="4" name="Text Placeholder 3"/>
          <p:cNvSpPr>
            <a:spLocks noGrp="1"/>
          </p:cNvSpPr>
          <p:nvPr>
            <p:ph type="body" sz="quarter" idx="13"/>
          </p:nvPr>
        </p:nvSpPr>
        <p:spPr>
          <a:xfrm>
            <a:off x="146246" y="438197"/>
            <a:ext cx="1476883" cy="265485"/>
          </a:xfrm>
        </p:spPr>
        <p:txBody>
          <a:bodyPr/>
          <a:lstStyle/>
          <a:p>
            <a:r>
              <a:rPr lang="en-GB" sz="1200" dirty="0"/>
              <a:t>(Base: All teachers with no post – n=1,516)</a:t>
            </a:r>
            <a:endParaRPr lang="en-IE" sz="1200" dirty="0"/>
          </a:p>
          <a:p>
            <a:endParaRPr lang="en-IE" sz="1100" dirty="0"/>
          </a:p>
        </p:txBody>
      </p:sp>
      <p:graphicFrame>
        <p:nvGraphicFramePr>
          <p:cNvPr id="5" name="Chart 4"/>
          <p:cNvGraphicFramePr/>
          <p:nvPr>
            <p:extLst>
              <p:ext uri="{D42A27DB-BD31-4B8C-83A1-F6EECF244321}">
                <p14:modId xmlns:p14="http://schemas.microsoft.com/office/powerpoint/2010/main" val="661187950"/>
              </p:ext>
            </p:extLst>
          </p:nvPr>
        </p:nvGraphicFramePr>
        <p:xfrm>
          <a:off x="417515" y="1359718"/>
          <a:ext cx="2130935" cy="1973848"/>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146246" y="1024261"/>
            <a:ext cx="2673472" cy="261610"/>
          </a:xfrm>
          <a:prstGeom prst="rect">
            <a:avLst/>
          </a:prstGeom>
        </p:spPr>
        <p:txBody>
          <a:bodyPr wrap="square">
            <a:spAutoFit/>
          </a:bodyPr>
          <a:lstStyle/>
          <a:p>
            <a:pPr algn="ctr"/>
            <a:r>
              <a:rPr lang="en-GB" sz="1100" b="1" dirty="0">
                <a:solidFill>
                  <a:schemeClr val="tx2"/>
                </a:solidFill>
              </a:rPr>
              <a:t>Have an unpaid role in the school?</a:t>
            </a:r>
            <a:endParaRPr lang="en-IE" sz="1100" b="1" dirty="0">
              <a:solidFill>
                <a:schemeClr val="tx2"/>
              </a:solidFill>
            </a:endParaRPr>
          </a:p>
        </p:txBody>
      </p:sp>
      <p:sp>
        <p:nvSpPr>
          <p:cNvPr id="7" name="TextBox 6">
            <a:extLst>
              <a:ext uri="{FF2B5EF4-FFF2-40B4-BE49-F238E27FC236}">
                <a16:creationId xmlns:a16="http://schemas.microsoft.com/office/drawing/2014/main" id="{E43896D0-3B67-4F8B-BFFC-6E8BA3D8FDD4}"/>
              </a:ext>
            </a:extLst>
          </p:cNvPr>
          <p:cNvSpPr txBox="1"/>
          <p:nvPr/>
        </p:nvSpPr>
        <p:spPr>
          <a:xfrm>
            <a:off x="1612581" y="1723106"/>
            <a:ext cx="1006571" cy="261610"/>
          </a:xfrm>
          <a:prstGeom prst="rect">
            <a:avLst/>
          </a:prstGeom>
          <a:noFill/>
        </p:spPr>
        <p:txBody>
          <a:bodyPr wrap="square" rtlCol="0">
            <a:spAutoFit/>
          </a:bodyPr>
          <a:lstStyle/>
          <a:p>
            <a:pPr algn="r"/>
            <a:r>
              <a:rPr lang="en-GB" sz="1100" dirty="0"/>
              <a:t>Yes</a:t>
            </a:r>
          </a:p>
        </p:txBody>
      </p:sp>
      <p:sp>
        <p:nvSpPr>
          <p:cNvPr id="8" name="TextBox 7">
            <a:extLst>
              <a:ext uri="{FF2B5EF4-FFF2-40B4-BE49-F238E27FC236}">
                <a16:creationId xmlns:a16="http://schemas.microsoft.com/office/drawing/2014/main" id="{E43896D0-3B67-4F8B-BFFC-6E8BA3D8FDD4}"/>
              </a:ext>
            </a:extLst>
          </p:cNvPr>
          <p:cNvSpPr txBox="1"/>
          <p:nvPr/>
        </p:nvSpPr>
        <p:spPr>
          <a:xfrm>
            <a:off x="314013" y="2480807"/>
            <a:ext cx="1006571" cy="261610"/>
          </a:xfrm>
          <a:prstGeom prst="rect">
            <a:avLst/>
          </a:prstGeom>
          <a:noFill/>
        </p:spPr>
        <p:txBody>
          <a:bodyPr wrap="square" rtlCol="0">
            <a:spAutoFit/>
          </a:bodyPr>
          <a:lstStyle/>
          <a:p>
            <a:r>
              <a:rPr lang="en-GB" sz="1100" dirty="0"/>
              <a:t>No</a:t>
            </a:r>
          </a:p>
        </p:txBody>
      </p:sp>
    </p:spTree>
    <p:extLst>
      <p:ext uri="{BB962C8B-B14F-4D97-AF65-F5344CB8AC3E}">
        <p14:creationId xmlns:p14="http://schemas.microsoft.com/office/powerpoint/2010/main" val="8612010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alphaModFix amt="75000"/>
            <a:lum/>
            <a:extLst>
              <a:ext uri="{28A0092B-C50C-407E-A947-70E740481C1C}">
                <a14:useLocalDpi xmlns:a14="http://schemas.microsoft.com/office/drawing/2010/main"/>
              </a:ext>
            </a:extLst>
          </a:blip>
          <a:srcRect/>
          <a:stretch>
            <a:fillRect l="-2000" r="-2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65902" y="3511192"/>
            <a:ext cx="2291860" cy="498598"/>
          </a:xfrm>
          <a:solidFill>
            <a:schemeClr val="bg1"/>
          </a:solidFill>
        </p:spPr>
        <p:txBody>
          <a:bodyPr wrap="square"/>
          <a:lstStyle/>
          <a:p>
            <a:r>
              <a:rPr lang="en-IE" b="1" dirty="0">
                <a:solidFill>
                  <a:schemeClr val="accent5"/>
                </a:solidFill>
              </a:rPr>
              <a:t>Summary</a:t>
            </a:r>
            <a:endParaRPr lang="en-IE" b="1" dirty="0"/>
          </a:p>
        </p:txBody>
      </p:sp>
      <p:pic>
        <p:nvPicPr>
          <p:cNvPr id="4" name="Picture 2" descr="Image result for ASTI union logo">
            <a:extLst>
              <a:ext uri="{FF2B5EF4-FFF2-40B4-BE49-F238E27FC236}">
                <a16:creationId xmlns:a16="http://schemas.microsoft.com/office/drawing/2014/main" id="{803126BE-DA68-43F6-ABC0-56AE6C169AAF}"/>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6183640" y="3442596"/>
            <a:ext cx="928503" cy="635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34277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65505" y="1155481"/>
            <a:ext cx="6019039" cy="3570208"/>
          </a:xfrm>
          <a:prstGeom prst="rect">
            <a:avLst/>
          </a:prstGeom>
          <a:noFill/>
        </p:spPr>
        <p:txBody>
          <a:bodyPr wrap="square" rtlCol="0" anchor="ctr">
            <a:spAutoFit/>
          </a:bodyPr>
          <a:lstStyle/>
          <a:p>
            <a:pPr>
              <a:spcBef>
                <a:spcPts val="600"/>
              </a:spcBef>
              <a:spcAft>
                <a:spcPts val="600"/>
              </a:spcAft>
              <a:buClr>
                <a:schemeClr val="tx2"/>
              </a:buClr>
            </a:pPr>
            <a:r>
              <a:rPr lang="en-US" sz="1400" b="1" dirty="0">
                <a:solidFill>
                  <a:srgbClr val="4B2942"/>
                </a:solidFill>
              </a:rPr>
              <a:t>Reduced workload and intensification of teachers work.</a:t>
            </a:r>
          </a:p>
          <a:p>
            <a:pPr marL="177194" indent="-177194">
              <a:spcBef>
                <a:spcPts val="600"/>
              </a:spcBef>
              <a:spcAft>
                <a:spcPts val="600"/>
              </a:spcAft>
              <a:buClr>
                <a:schemeClr val="tx2"/>
              </a:buClr>
              <a:buFont typeface="Calibri" panose="020F0502020204030204" pitchFamily="34" charset="0"/>
              <a:buChar char="/"/>
            </a:pPr>
            <a:r>
              <a:rPr lang="en-US" sz="1200" dirty="0"/>
              <a:t>Reduced workload was identified by almost all teachers as essential to improve the quality of their working lives. Previous ASTI research confirmed that teachers’ average working week was 41 hours: in addition to weekly teaching timetables of 21 hours and 20 minutes, teachers are spending an additional 20 hours on preparation for teaching.</a:t>
            </a:r>
            <a:r>
              <a:rPr lang="en-US" sz="1200" baseline="30000" dirty="0"/>
              <a:t>1</a:t>
            </a:r>
            <a:r>
              <a:rPr lang="en-US" sz="1200" dirty="0"/>
              <a:t> In this survey, almost all teachers (89%) have full-time teaching. This typically involves 32 class periods per week. Class periods are of a minimum 40-minutes duration. With an average of 25 to 30 students per class, teachers are interacting with up to 200 students per week. </a:t>
            </a:r>
          </a:p>
          <a:p>
            <a:pPr marL="177194" indent="-177194">
              <a:spcBef>
                <a:spcPts val="600"/>
              </a:spcBef>
              <a:spcAft>
                <a:spcPts val="600"/>
              </a:spcAft>
              <a:buClr>
                <a:schemeClr val="tx2"/>
              </a:buClr>
              <a:buFont typeface="Calibri" panose="020F0502020204030204" pitchFamily="34" charset="0"/>
              <a:buChar char="/"/>
            </a:pPr>
            <a:r>
              <a:rPr lang="en-US" sz="1200" dirty="0"/>
              <a:t>Class size was identified by most teachers as deeply problematic. Large class size by definition means high workload in terms of preparation for the class, setting and marking homework and record keeping. It also impacts on the intensity of the teaching itself as teachers are teaching diverse classrooms. Curriculum changes such as the introduction of two Classroom Based Assessments for all Junior Cycle subjects and short courses have also impacted significantly on workload. In this regard, the 40-minute per week professional time allocation to each teacher is viewed as utterly inadequate. Most teachers stated that significantly more professional time will be required to engage with curriculum change at Senior Cycle.</a:t>
            </a:r>
          </a:p>
        </p:txBody>
      </p:sp>
      <p:sp>
        <p:nvSpPr>
          <p:cNvPr id="20" name="Title 3"/>
          <p:cNvSpPr>
            <a:spLocks noGrp="1"/>
          </p:cNvSpPr>
          <p:nvPr>
            <p:ph type="title"/>
          </p:nvPr>
        </p:nvSpPr>
        <p:spPr>
          <a:xfrm>
            <a:off x="137224" y="212369"/>
            <a:ext cx="2471895" cy="332399"/>
          </a:xfrm>
        </p:spPr>
        <p:txBody>
          <a:bodyPr/>
          <a:lstStyle/>
          <a:p>
            <a:r>
              <a:rPr lang="en-IE" sz="2400" b="1" dirty="0"/>
              <a:t>Thematic Summary</a:t>
            </a:r>
            <a:endParaRPr lang="en-GB" sz="1200" b="1" dirty="0"/>
          </a:p>
        </p:txBody>
      </p:sp>
      <p:pic>
        <p:nvPicPr>
          <p:cNvPr id="26" name="Picture 2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84544" y="850108"/>
            <a:ext cx="1328885" cy="1595202"/>
          </a:xfrm>
          <a:prstGeom prst="rect">
            <a:avLst/>
          </a:prstGeom>
        </p:spPr>
      </p:pic>
      <p:sp>
        <p:nvSpPr>
          <p:cNvPr id="5" name="TextBox 4"/>
          <p:cNvSpPr txBox="1"/>
          <p:nvPr/>
        </p:nvSpPr>
        <p:spPr>
          <a:xfrm>
            <a:off x="65505" y="599333"/>
            <a:ext cx="6120998" cy="430887"/>
          </a:xfrm>
          <a:prstGeom prst="rect">
            <a:avLst/>
          </a:prstGeom>
          <a:noFill/>
        </p:spPr>
        <p:txBody>
          <a:bodyPr wrap="square" rtlCol="0" anchor="ctr">
            <a:spAutoFit/>
          </a:bodyPr>
          <a:lstStyle/>
          <a:p>
            <a:pPr>
              <a:spcBef>
                <a:spcPts val="600"/>
              </a:spcBef>
              <a:spcAft>
                <a:spcPts val="600"/>
              </a:spcAft>
              <a:buClr>
                <a:schemeClr val="tx2"/>
              </a:buClr>
            </a:pPr>
            <a:r>
              <a:rPr lang="en-US" sz="1100" b="1" i="1" dirty="0"/>
              <a:t>Note: This section is based on the replies to the open question, “Looking to the future, what changes would you like to see in your school to improve the quality of your working life”. </a:t>
            </a:r>
            <a:endParaRPr lang="en-IE" sz="1100" i="1" dirty="0"/>
          </a:p>
        </p:txBody>
      </p:sp>
      <p:sp>
        <p:nvSpPr>
          <p:cNvPr id="4" name="TextBox 3">
            <a:extLst>
              <a:ext uri="{FF2B5EF4-FFF2-40B4-BE49-F238E27FC236}">
                <a16:creationId xmlns:a16="http://schemas.microsoft.com/office/drawing/2014/main" id="{7446281F-C1E0-4E54-882D-B9804B0F7DD9}"/>
              </a:ext>
            </a:extLst>
          </p:cNvPr>
          <p:cNvSpPr txBox="1"/>
          <p:nvPr/>
        </p:nvSpPr>
        <p:spPr>
          <a:xfrm>
            <a:off x="358087" y="4824417"/>
            <a:ext cx="3580867" cy="338554"/>
          </a:xfrm>
          <a:prstGeom prst="rect">
            <a:avLst/>
          </a:prstGeom>
          <a:noFill/>
        </p:spPr>
        <p:txBody>
          <a:bodyPr wrap="square" rtlCol="0">
            <a:spAutoFit/>
          </a:bodyPr>
          <a:lstStyle/>
          <a:p>
            <a:r>
              <a:rPr lang="en-IE" sz="1600" baseline="30000" dirty="0">
                <a:effectLst/>
                <a:latin typeface="Calibri" panose="020F0502020204030204" pitchFamily="34" charset="0"/>
                <a:ea typeface="Calibri" panose="020F0502020204030204" pitchFamily="34" charset="0"/>
                <a:cs typeface="Times New Roman" panose="02020603050405020304" pitchFamily="18" charset="0"/>
              </a:rPr>
              <a:t>ASTI 2018 </a:t>
            </a:r>
            <a:r>
              <a:rPr lang="en-IE" sz="1600" i="1" baseline="30000" dirty="0">
                <a:effectLst/>
                <a:latin typeface="Calibri" panose="020F0502020204030204" pitchFamily="34" charset="0"/>
                <a:ea typeface="Calibri" panose="020F0502020204030204" pitchFamily="34" charset="0"/>
                <a:cs typeface="Times New Roman" panose="02020603050405020304" pitchFamily="18" charset="0"/>
              </a:rPr>
              <a:t>Teachers’ Work: Work Demands and Work Intensity</a:t>
            </a:r>
            <a:endParaRPr lang="en-US" sz="1600" b="1" dirty="0"/>
          </a:p>
        </p:txBody>
      </p:sp>
      <p:sp>
        <p:nvSpPr>
          <p:cNvPr id="6" name="TextBox 5">
            <a:extLst>
              <a:ext uri="{FF2B5EF4-FFF2-40B4-BE49-F238E27FC236}">
                <a16:creationId xmlns:a16="http://schemas.microsoft.com/office/drawing/2014/main" id="{D5E3B673-5804-4743-B466-ECF3D1CCB2F3}"/>
              </a:ext>
            </a:extLst>
          </p:cNvPr>
          <p:cNvSpPr txBox="1"/>
          <p:nvPr/>
        </p:nvSpPr>
        <p:spPr>
          <a:xfrm>
            <a:off x="300537" y="4824417"/>
            <a:ext cx="121493" cy="239746"/>
          </a:xfrm>
          <a:prstGeom prst="rect">
            <a:avLst/>
          </a:prstGeom>
          <a:noFill/>
        </p:spPr>
        <p:txBody>
          <a:bodyPr wrap="square" rtlCol="0">
            <a:spAutoFit/>
          </a:bodyPr>
          <a:lstStyle/>
          <a:p>
            <a:r>
              <a:rPr lang="en-IE" sz="1400" baseline="30000" dirty="0"/>
              <a:t>1</a:t>
            </a:r>
          </a:p>
        </p:txBody>
      </p:sp>
    </p:spTree>
    <p:extLst>
      <p:ext uri="{BB962C8B-B14F-4D97-AF65-F5344CB8AC3E}">
        <p14:creationId xmlns:p14="http://schemas.microsoft.com/office/powerpoint/2010/main" val="13810832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84544" y="850108"/>
            <a:ext cx="1328885" cy="1595202"/>
          </a:xfrm>
          <a:prstGeom prst="rect">
            <a:avLst/>
          </a:prstGeom>
        </p:spPr>
      </p:pic>
      <p:sp>
        <p:nvSpPr>
          <p:cNvPr id="10" name="TextBox 9">
            <a:extLst>
              <a:ext uri="{FF2B5EF4-FFF2-40B4-BE49-F238E27FC236}">
                <a16:creationId xmlns:a16="http://schemas.microsoft.com/office/drawing/2014/main" id="{54822D1A-FFC5-45DE-830D-50827EFB0049}"/>
              </a:ext>
            </a:extLst>
          </p:cNvPr>
          <p:cNvSpPr txBox="1"/>
          <p:nvPr/>
        </p:nvSpPr>
        <p:spPr>
          <a:xfrm>
            <a:off x="211017" y="275924"/>
            <a:ext cx="5684625" cy="3426259"/>
          </a:xfrm>
          <a:prstGeom prst="rect">
            <a:avLst/>
          </a:prstGeom>
          <a:noFill/>
        </p:spPr>
        <p:txBody>
          <a:bodyPr wrap="square">
            <a:spAutoFit/>
          </a:bodyPr>
          <a:lstStyle/>
          <a:p>
            <a:pPr>
              <a:lnSpc>
                <a:spcPct val="107000"/>
              </a:lnSpc>
              <a:spcAft>
                <a:spcPts val="800"/>
              </a:spcAft>
            </a:pPr>
            <a:r>
              <a:rPr lang="en-IE" sz="1400" b="1" dirty="0">
                <a:solidFill>
                  <a:srgbClr val="4B2942"/>
                </a:solidFill>
                <a:effectLst/>
                <a:latin typeface="Calibri" panose="020F0502020204030204" pitchFamily="34" charset="0"/>
                <a:ea typeface="Calibri" panose="020F0502020204030204" pitchFamily="34" charset="0"/>
                <a:cs typeface="Times New Roman" panose="02020603050405020304" pitchFamily="18" charset="0"/>
              </a:rPr>
              <a:t>Attractiveness of teaching as a profession</a:t>
            </a:r>
            <a:endParaRPr lang="en-IE" sz="1400" dirty="0">
              <a:solidFill>
                <a:srgbClr val="4B2942"/>
              </a:solidFill>
              <a:effectLst/>
              <a:latin typeface="Calibri" panose="020F0502020204030204" pitchFamily="34" charset="0"/>
              <a:ea typeface="Calibri" panose="020F0502020204030204" pitchFamily="34" charset="0"/>
              <a:cs typeface="Times New Roman" panose="02020603050405020304" pitchFamily="18" charset="0"/>
            </a:endParaRPr>
          </a:p>
          <a:p>
            <a:pPr marL="177194" indent="-177194">
              <a:spcBef>
                <a:spcPts val="600"/>
              </a:spcBef>
              <a:spcAft>
                <a:spcPts val="600"/>
              </a:spcAft>
              <a:buClr>
                <a:schemeClr val="tx2"/>
              </a:buClr>
              <a:buFont typeface="Calibri" panose="020F0502020204030204" pitchFamily="34" charset="0"/>
              <a:buChar char="/"/>
            </a:pPr>
            <a:r>
              <a:rPr lang="en-US" sz="1200" dirty="0"/>
              <a:t>A concerning theme in teachers’ comments was their belief that teaching was no longer an attractive profession for young graduates and, indeed, serving teachers. Several factors are referenced as negatively impacting on perceptions of the profession. Workload is perhaps the most damaging factor. Not only is a heavy workload challenging over a decades-long career, its impact on wellbeing, morale and motivation is equally deleterious. Teachers stated that the quality of working life is a paramount concern among younger teachers and many long-serving teachers felt that younger teachers were less likely to remain in the profession if this quality was further eroded. Retention is widely perceived as a problem within the profession. </a:t>
            </a:r>
          </a:p>
          <a:p>
            <a:pPr marL="177194" indent="-177194">
              <a:spcBef>
                <a:spcPts val="600"/>
              </a:spcBef>
              <a:spcAft>
                <a:spcPts val="600"/>
              </a:spcAft>
              <a:buClr>
                <a:schemeClr val="tx2"/>
              </a:buClr>
              <a:buFont typeface="Calibri" panose="020F0502020204030204" pitchFamily="34" charset="0"/>
              <a:buChar char="/"/>
            </a:pPr>
            <a:r>
              <a:rPr lang="en-US" sz="1200" dirty="0"/>
              <a:t>Unequal pay is damaging the attractiveness of the profession and teacher retention. Unequal pay is clearly having a corrosive effect on the overall profession with longer serving teachers expressing similarly negative views as teachers under the post-2011 salary structure. Many teachers are of the view that current teacher supply problems are compounded by unequal pay. There is a widespread perception that unequal pay is undermining the status of the profession. </a:t>
            </a:r>
          </a:p>
        </p:txBody>
      </p:sp>
    </p:spTree>
    <p:extLst>
      <p:ext uri="{BB962C8B-B14F-4D97-AF65-F5344CB8AC3E}">
        <p14:creationId xmlns:p14="http://schemas.microsoft.com/office/powerpoint/2010/main" val="5569149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84544" y="850108"/>
            <a:ext cx="1328885" cy="1595202"/>
          </a:xfrm>
          <a:prstGeom prst="rect">
            <a:avLst/>
          </a:prstGeom>
        </p:spPr>
      </p:pic>
      <p:sp>
        <p:nvSpPr>
          <p:cNvPr id="10" name="TextBox 9">
            <a:extLst>
              <a:ext uri="{FF2B5EF4-FFF2-40B4-BE49-F238E27FC236}">
                <a16:creationId xmlns:a16="http://schemas.microsoft.com/office/drawing/2014/main" id="{54822D1A-FFC5-45DE-830D-50827EFB0049}"/>
              </a:ext>
            </a:extLst>
          </p:cNvPr>
          <p:cNvSpPr txBox="1"/>
          <p:nvPr/>
        </p:nvSpPr>
        <p:spPr>
          <a:xfrm>
            <a:off x="211017" y="275924"/>
            <a:ext cx="5684625" cy="3980257"/>
          </a:xfrm>
          <a:prstGeom prst="rect">
            <a:avLst/>
          </a:prstGeom>
          <a:noFill/>
        </p:spPr>
        <p:txBody>
          <a:bodyPr wrap="square">
            <a:spAutoFit/>
          </a:bodyPr>
          <a:lstStyle/>
          <a:p>
            <a:pPr>
              <a:lnSpc>
                <a:spcPct val="107000"/>
              </a:lnSpc>
              <a:spcAft>
                <a:spcPts val="800"/>
              </a:spcAft>
            </a:pPr>
            <a:r>
              <a:rPr lang="en-IE" sz="1400" b="1" dirty="0">
                <a:solidFill>
                  <a:srgbClr val="4B2942"/>
                </a:solidFill>
                <a:effectLst/>
                <a:latin typeface="Calibri" panose="020F0502020204030204" pitchFamily="34" charset="0"/>
                <a:ea typeface="Calibri" panose="020F0502020204030204" pitchFamily="34" charset="0"/>
                <a:cs typeface="Times New Roman" panose="02020603050405020304" pitchFamily="18" charset="0"/>
              </a:rPr>
              <a:t>Teacher Wellbeing</a:t>
            </a:r>
            <a:endParaRPr lang="en-IE" sz="1400" dirty="0">
              <a:solidFill>
                <a:srgbClr val="4B2942"/>
              </a:solidFill>
              <a:effectLst/>
              <a:latin typeface="Calibri" panose="020F0502020204030204" pitchFamily="34" charset="0"/>
              <a:ea typeface="Calibri" panose="020F0502020204030204" pitchFamily="34" charset="0"/>
              <a:cs typeface="Times New Roman" panose="02020603050405020304" pitchFamily="18" charset="0"/>
            </a:endParaRPr>
          </a:p>
          <a:p>
            <a:pPr marL="177194" indent="-177194">
              <a:spcBef>
                <a:spcPts val="600"/>
              </a:spcBef>
              <a:spcAft>
                <a:spcPts val="600"/>
              </a:spcAft>
              <a:buClr>
                <a:schemeClr val="tx2"/>
              </a:buClr>
              <a:buFont typeface="Calibri" panose="020F0502020204030204" pitchFamily="34" charset="0"/>
              <a:buChar char="/"/>
            </a:pPr>
            <a:r>
              <a:rPr lang="en-US" sz="1200" dirty="0"/>
              <a:t>Teacher wellbeing was rated by 1 in 3 teachers as poor or very poor. There is clearly a pervasive sense of malaise in the profession on this dimension of working life. Low levels of wellbeing are primarily attributed to workload and work intensity. The right to disconnect featured prominently in teachers’ responses, many of which stated that they received emails from school management, students and also from parents after the working day and during the weekend. The sense of ‘always being online’ undermines work-life boundaries and adds to the feeling that ‘the work is never done’. Teachers reported feeling frustrated that they never had enough time to achieve what they want to achieve: the latter is a classic symptom of occupational stress.  </a:t>
            </a:r>
          </a:p>
          <a:p>
            <a:pPr marL="177194" indent="-177194">
              <a:spcBef>
                <a:spcPts val="600"/>
              </a:spcBef>
              <a:spcAft>
                <a:spcPts val="600"/>
              </a:spcAft>
              <a:buClr>
                <a:schemeClr val="tx2"/>
              </a:buClr>
              <a:buFont typeface="Calibri" panose="020F0502020204030204" pitchFamily="34" charset="0"/>
              <a:buChar char="/"/>
            </a:pPr>
            <a:r>
              <a:rPr lang="en-US" sz="1200" dirty="0"/>
              <a:t>Teacher wellbeing was invariably impacted by the need for constant vigilance in schools in terms of mask wearing, hand hygiene, physical distancing, etc. The lack of a base classroom was a major source of frustration because it meant reduced class time as teachers travelled to and from classrooms and frequently did not have access to a stock of resources assembled over years. Restrictions in terms of social distancing in staffrooms was widely referenced as having impacted on opportunities for interaction and conversation with colleagues.  For many teachers, teaching became a lonely profession. </a:t>
            </a:r>
          </a:p>
        </p:txBody>
      </p:sp>
    </p:spTree>
    <p:extLst>
      <p:ext uri="{BB962C8B-B14F-4D97-AF65-F5344CB8AC3E}">
        <p14:creationId xmlns:p14="http://schemas.microsoft.com/office/powerpoint/2010/main" val="38272872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84544" y="850108"/>
            <a:ext cx="1328885" cy="1595202"/>
          </a:xfrm>
          <a:prstGeom prst="rect">
            <a:avLst/>
          </a:prstGeom>
        </p:spPr>
      </p:pic>
      <p:sp>
        <p:nvSpPr>
          <p:cNvPr id="10" name="TextBox 9">
            <a:extLst>
              <a:ext uri="{FF2B5EF4-FFF2-40B4-BE49-F238E27FC236}">
                <a16:creationId xmlns:a16="http://schemas.microsoft.com/office/drawing/2014/main" id="{54822D1A-FFC5-45DE-830D-50827EFB0049}"/>
              </a:ext>
            </a:extLst>
          </p:cNvPr>
          <p:cNvSpPr txBox="1"/>
          <p:nvPr/>
        </p:nvSpPr>
        <p:spPr>
          <a:xfrm>
            <a:off x="211017" y="275924"/>
            <a:ext cx="5684625" cy="3087705"/>
          </a:xfrm>
          <a:prstGeom prst="rect">
            <a:avLst/>
          </a:prstGeom>
          <a:noFill/>
        </p:spPr>
        <p:txBody>
          <a:bodyPr wrap="square">
            <a:spAutoFit/>
          </a:bodyPr>
          <a:lstStyle/>
          <a:p>
            <a:pPr>
              <a:lnSpc>
                <a:spcPct val="107000"/>
              </a:lnSpc>
              <a:spcAft>
                <a:spcPts val="800"/>
              </a:spcAft>
            </a:pPr>
            <a:r>
              <a:rPr lang="en-IE" sz="1400" b="1" dirty="0">
                <a:solidFill>
                  <a:srgbClr val="4B2942"/>
                </a:solidFill>
                <a:latin typeface="Calibri" panose="020F0502020204030204" pitchFamily="34" charset="0"/>
                <a:ea typeface="Calibri" panose="020F0502020204030204" pitchFamily="34" charset="0"/>
                <a:cs typeface="Times New Roman" panose="02020603050405020304" pitchFamily="18" charset="0"/>
              </a:rPr>
              <a:t>Keeping schools safe into the future</a:t>
            </a:r>
            <a:endParaRPr lang="en-IE" sz="1400" dirty="0">
              <a:solidFill>
                <a:srgbClr val="4B2942"/>
              </a:solidFill>
              <a:effectLst/>
              <a:latin typeface="Calibri" panose="020F0502020204030204" pitchFamily="34" charset="0"/>
              <a:ea typeface="Calibri" panose="020F0502020204030204" pitchFamily="34" charset="0"/>
              <a:cs typeface="Times New Roman" panose="02020603050405020304" pitchFamily="18" charset="0"/>
            </a:endParaRPr>
          </a:p>
          <a:p>
            <a:pPr marL="177194" indent="-177194">
              <a:spcBef>
                <a:spcPts val="600"/>
              </a:spcBef>
              <a:spcAft>
                <a:spcPts val="600"/>
              </a:spcAft>
              <a:buClr>
                <a:schemeClr val="tx2"/>
              </a:buClr>
              <a:buFont typeface="Calibri" panose="020F0502020204030204" pitchFamily="34" charset="0"/>
              <a:buChar char="/"/>
            </a:pPr>
            <a:r>
              <a:rPr lang="en-US" sz="1200" dirty="0"/>
              <a:t>Many of the teachers’ responses focused on the future. How to keep schools open and safe in the context of another pandemic or other societal shock was a concern.  The shift to remote teaching and learning demonstrated the high levels of resilience and digital adaptation among teachers. Teachers articulated that they had learned much during the remote teaching period, in particular the importance of relationships in education and their own fundamental role in supporting students’ learning. Almost invariably, many referred to large class size as inhibiting more innovative practices in the classroom as well as their capacity to engage in the range of teaching methodologies required in diverse classrooms. Teachers also expressed concern about over-crowding in large classes. Schools for the future must be more congenial physical places for both students and teachers with more social spaces, wider corridors and better external facilities such as walkways and space for outdoor activities. Adequacy of work spaces for teachers was a widespread concern: teachers need dedicated spaces apart from staffrooms to work in. </a:t>
            </a:r>
          </a:p>
        </p:txBody>
      </p:sp>
    </p:spTree>
    <p:extLst>
      <p:ext uri="{BB962C8B-B14F-4D97-AF65-F5344CB8AC3E}">
        <p14:creationId xmlns:p14="http://schemas.microsoft.com/office/powerpoint/2010/main" val="39804798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196047" y="169282"/>
            <a:ext cx="3509935" cy="332399"/>
          </a:xfrm>
        </p:spPr>
        <p:txBody>
          <a:bodyPr/>
          <a:lstStyle/>
          <a:p>
            <a:r>
              <a:rPr lang="en-IE" sz="2400" dirty="0"/>
              <a:t>What Teachers Are Saying…</a:t>
            </a:r>
          </a:p>
        </p:txBody>
      </p:sp>
      <p:sp>
        <p:nvSpPr>
          <p:cNvPr id="12" name="Rounded Rectangular Callout 11"/>
          <p:cNvSpPr/>
          <p:nvPr/>
        </p:nvSpPr>
        <p:spPr>
          <a:xfrm>
            <a:off x="196047" y="700730"/>
            <a:ext cx="1401315" cy="1412088"/>
          </a:xfrm>
          <a:prstGeom prst="wedgeRoundRectCallout">
            <a:avLst>
              <a:gd name="adj1" fmla="val -47692"/>
              <a:gd name="adj2" fmla="val 71265"/>
              <a:gd name="adj3" fmla="val 1666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050" dirty="0">
                <a:solidFill>
                  <a:srgbClr val="FFFFFF"/>
                </a:solidFill>
              </a:rPr>
              <a:t>The workload for teachers is constantly increasing with no extra time for teachers to do  non-classroom work</a:t>
            </a:r>
          </a:p>
        </p:txBody>
      </p:sp>
      <p:sp>
        <p:nvSpPr>
          <p:cNvPr id="44" name="Rounded Rectangular Callout 43"/>
          <p:cNvSpPr/>
          <p:nvPr/>
        </p:nvSpPr>
        <p:spPr>
          <a:xfrm>
            <a:off x="1642875" y="634135"/>
            <a:ext cx="3164652" cy="795209"/>
          </a:xfrm>
          <a:prstGeom prst="wedgeRoundRectCallout">
            <a:avLst>
              <a:gd name="adj1" fmla="val -43154"/>
              <a:gd name="adj2" fmla="val 87028"/>
              <a:gd name="adj3" fmla="val 1666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050" dirty="0">
                <a:solidFill>
                  <a:srgbClr val="FFFFFF"/>
                </a:solidFill>
              </a:rPr>
              <a:t>Less administration: it is increasing from year to year and the focus on teaching itself is being impacted. Smaller class sizes. Open and transparent communication in school</a:t>
            </a:r>
          </a:p>
        </p:txBody>
      </p:sp>
      <p:sp>
        <p:nvSpPr>
          <p:cNvPr id="45" name="Rounded Rectangular Callout 44"/>
          <p:cNvSpPr/>
          <p:nvPr/>
        </p:nvSpPr>
        <p:spPr>
          <a:xfrm>
            <a:off x="5410281" y="700730"/>
            <a:ext cx="1750919" cy="1535322"/>
          </a:xfrm>
          <a:prstGeom prst="wedgeRoundRectCallout">
            <a:avLst>
              <a:gd name="adj1" fmla="val -730"/>
              <a:gd name="adj2" fmla="val 57127"/>
              <a:gd name="adj3" fmla="val 1666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100" dirty="0">
                <a:solidFill>
                  <a:srgbClr val="FFFFFF"/>
                </a:solidFill>
              </a:rPr>
              <a:t>I’d like to see our school recognised for the high degree of care we provide to our mixed student population. This is a somewhat hidden aspect of our school</a:t>
            </a:r>
          </a:p>
        </p:txBody>
      </p:sp>
      <p:sp>
        <p:nvSpPr>
          <p:cNvPr id="49" name="Rounded Rectangular Callout 48"/>
          <p:cNvSpPr/>
          <p:nvPr/>
        </p:nvSpPr>
        <p:spPr>
          <a:xfrm>
            <a:off x="3106058" y="1640594"/>
            <a:ext cx="1855562" cy="788393"/>
          </a:xfrm>
          <a:prstGeom prst="wedgeRoundRectCallout">
            <a:avLst>
              <a:gd name="adj1" fmla="val 16951"/>
              <a:gd name="adj2" fmla="val 68576"/>
              <a:gd name="adj3" fmla="val 1666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050" dirty="0">
                <a:solidFill>
                  <a:srgbClr val="FFFFFF"/>
                </a:solidFill>
              </a:rPr>
              <a:t>Smaller classes and reduced class contact time to allow for prep and planning – not bringing work home</a:t>
            </a:r>
          </a:p>
        </p:txBody>
      </p:sp>
      <p:sp>
        <p:nvSpPr>
          <p:cNvPr id="16" name="Rounded Rectangular Callout 15"/>
          <p:cNvSpPr/>
          <p:nvPr/>
        </p:nvSpPr>
        <p:spPr>
          <a:xfrm>
            <a:off x="86893" y="3221830"/>
            <a:ext cx="2369693" cy="658933"/>
          </a:xfrm>
          <a:prstGeom prst="wedgeRoundRectCallout">
            <a:avLst>
              <a:gd name="adj1" fmla="val -44331"/>
              <a:gd name="adj2" fmla="val 78425"/>
              <a:gd name="adj3" fmla="val 1666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100" dirty="0">
                <a:solidFill>
                  <a:srgbClr val="FFFFFF"/>
                </a:solidFill>
              </a:rPr>
              <a:t>A proper place to work between classes</a:t>
            </a:r>
          </a:p>
        </p:txBody>
      </p:sp>
      <p:sp>
        <p:nvSpPr>
          <p:cNvPr id="18" name="Rounded Rectangular Callout 17"/>
          <p:cNvSpPr/>
          <p:nvPr/>
        </p:nvSpPr>
        <p:spPr>
          <a:xfrm>
            <a:off x="5007132" y="2428987"/>
            <a:ext cx="2468521" cy="1050632"/>
          </a:xfrm>
          <a:prstGeom prst="wedgeRoundRectCallout">
            <a:avLst>
              <a:gd name="adj1" fmla="val 36494"/>
              <a:gd name="adj2" fmla="val 71255"/>
              <a:gd name="adj3" fmla="val 1666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FFFFFF"/>
                </a:solidFill>
              </a:rPr>
              <a:t>A real effort to address teacher workload and burnout</a:t>
            </a:r>
          </a:p>
        </p:txBody>
      </p:sp>
      <p:sp>
        <p:nvSpPr>
          <p:cNvPr id="23" name="Rounded Rectangular Callout 19">
            <a:extLst>
              <a:ext uri="{FF2B5EF4-FFF2-40B4-BE49-F238E27FC236}">
                <a16:creationId xmlns:a16="http://schemas.microsoft.com/office/drawing/2014/main" id="{6CCBF8B1-A449-47AF-9D90-06478680EEF0}"/>
              </a:ext>
            </a:extLst>
          </p:cNvPr>
          <p:cNvSpPr/>
          <p:nvPr/>
        </p:nvSpPr>
        <p:spPr>
          <a:xfrm>
            <a:off x="3218154" y="2641937"/>
            <a:ext cx="1631370" cy="512591"/>
          </a:xfrm>
          <a:prstGeom prst="wedgeRoundRectCallout">
            <a:avLst>
              <a:gd name="adj1" fmla="val -36677"/>
              <a:gd name="adj2" fmla="val 100989"/>
              <a:gd name="adj3" fmla="val 1666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a:solidFill>
                  <a:srgbClr val="FFFFFF"/>
                </a:solidFill>
              </a:rPr>
              <a:t>Right to switch off</a:t>
            </a:r>
            <a:endParaRPr lang="en-IE" sz="1050" dirty="0">
              <a:solidFill>
                <a:srgbClr val="FFFFFF"/>
              </a:solidFill>
            </a:endParaRPr>
          </a:p>
        </p:txBody>
      </p:sp>
      <p:sp>
        <p:nvSpPr>
          <p:cNvPr id="25" name="Rounded Rectangular Callout 22">
            <a:extLst>
              <a:ext uri="{FF2B5EF4-FFF2-40B4-BE49-F238E27FC236}">
                <a16:creationId xmlns:a16="http://schemas.microsoft.com/office/drawing/2014/main" id="{23A5DC62-1214-48BE-8E25-5A90A45434CA}"/>
              </a:ext>
            </a:extLst>
          </p:cNvPr>
          <p:cNvSpPr/>
          <p:nvPr/>
        </p:nvSpPr>
        <p:spPr>
          <a:xfrm>
            <a:off x="743836" y="2180542"/>
            <a:ext cx="2172941" cy="917183"/>
          </a:xfrm>
          <a:prstGeom prst="wedgeRoundRectCallout">
            <a:avLst>
              <a:gd name="adj1" fmla="val 36680"/>
              <a:gd name="adj2" fmla="val 64859"/>
              <a:gd name="adj3" fmla="val 1666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100" dirty="0">
                <a:solidFill>
                  <a:srgbClr val="FFFFFF"/>
                </a:solidFill>
              </a:rPr>
              <a:t>More supports for student wellbeing</a:t>
            </a:r>
          </a:p>
        </p:txBody>
      </p:sp>
      <p:sp>
        <p:nvSpPr>
          <p:cNvPr id="13" name="Rounded Rectangular Callout 22">
            <a:extLst>
              <a:ext uri="{FF2B5EF4-FFF2-40B4-BE49-F238E27FC236}">
                <a16:creationId xmlns:a16="http://schemas.microsoft.com/office/drawing/2014/main" id="{23A5DC62-1214-48BE-8E25-5A90A45434CA}"/>
              </a:ext>
            </a:extLst>
          </p:cNvPr>
          <p:cNvSpPr/>
          <p:nvPr/>
        </p:nvSpPr>
        <p:spPr>
          <a:xfrm>
            <a:off x="2645388" y="3537105"/>
            <a:ext cx="2172941" cy="1141485"/>
          </a:xfrm>
          <a:prstGeom prst="wedgeRoundRectCallout">
            <a:avLst>
              <a:gd name="adj1" fmla="val 36680"/>
              <a:gd name="adj2" fmla="val 64859"/>
              <a:gd name="adj3" fmla="val 1666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100" dirty="0">
                <a:solidFill>
                  <a:srgbClr val="FFFFFF"/>
                </a:solidFill>
              </a:rPr>
              <a:t>Devices for all students: it’s ridiculous that they have to use their own mobile phones. It’s not safe either</a:t>
            </a:r>
          </a:p>
        </p:txBody>
      </p:sp>
      <p:sp>
        <p:nvSpPr>
          <p:cNvPr id="15" name="Rounded Rectangular Callout 14"/>
          <p:cNvSpPr/>
          <p:nvPr/>
        </p:nvSpPr>
        <p:spPr>
          <a:xfrm>
            <a:off x="5103088" y="3726342"/>
            <a:ext cx="1576318" cy="467421"/>
          </a:xfrm>
          <a:prstGeom prst="wedgeRoundRectCallout">
            <a:avLst>
              <a:gd name="adj1" fmla="val -44331"/>
              <a:gd name="adj2" fmla="val 78425"/>
              <a:gd name="adj3" fmla="val 1666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000" dirty="0">
                <a:solidFill>
                  <a:srgbClr val="FFFFFF"/>
                </a:solidFill>
              </a:rPr>
              <a:t>Pre-COVID school life was more fun!</a:t>
            </a:r>
          </a:p>
        </p:txBody>
      </p:sp>
      <p:sp>
        <p:nvSpPr>
          <p:cNvPr id="17" name="Rounded Rectangular Callout 19">
            <a:extLst>
              <a:ext uri="{FF2B5EF4-FFF2-40B4-BE49-F238E27FC236}">
                <a16:creationId xmlns:a16="http://schemas.microsoft.com/office/drawing/2014/main" id="{6CCBF8B1-A449-47AF-9D90-06478680EEF0}"/>
              </a:ext>
            </a:extLst>
          </p:cNvPr>
          <p:cNvSpPr/>
          <p:nvPr/>
        </p:nvSpPr>
        <p:spPr>
          <a:xfrm>
            <a:off x="425685" y="4025388"/>
            <a:ext cx="1968986" cy="859860"/>
          </a:xfrm>
          <a:prstGeom prst="wedgeRoundRectCallout">
            <a:avLst>
              <a:gd name="adj1" fmla="val -35626"/>
              <a:gd name="adj2" fmla="val 69230"/>
              <a:gd name="adj3" fmla="val 1666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100" dirty="0">
                <a:solidFill>
                  <a:srgbClr val="FFFFFF"/>
                </a:solidFill>
              </a:rPr>
              <a:t>A right to disconnect policy – non-existent at the moment</a:t>
            </a:r>
          </a:p>
        </p:txBody>
      </p:sp>
      <p:sp>
        <p:nvSpPr>
          <p:cNvPr id="14" name="Rounded Rectangular Callout 14">
            <a:extLst>
              <a:ext uri="{FF2B5EF4-FFF2-40B4-BE49-F238E27FC236}">
                <a16:creationId xmlns:a16="http://schemas.microsoft.com/office/drawing/2014/main" id="{3E6C6A39-1A47-4572-B942-78429860382D}"/>
              </a:ext>
            </a:extLst>
          </p:cNvPr>
          <p:cNvSpPr/>
          <p:nvPr/>
        </p:nvSpPr>
        <p:spPr>
          <a:xfrm>
            <a:off x="4881632" y="4417827"/>
            <a:ext cx="1576318" cy="467421"/>
          </a:xfrm>
          <a:prstGeom prst="wedgeRoundRectCallout">
            <a:avLst>
              <a:gd name="adj1" fmla="val -44331"/>
              <a:gd name="adj2" fmla="val 78425"/>
              <a:gd name="adj3" fmla="val 1666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050" dirty="0">
                <a:solidFill>
                  <a:srgbClr val="FFFFFF"/>
                </a:solidFill>
              </a:rPr>
              <a:t>Equal pay for equal work</a:t>
            </a:r>
          </a:p>
        </p:txBody>
      </p:sp>
    </p:spTree>
    <p:extLst>
      <p:ext uri="{BB962C8B-B14F-4D97-AF65-F5344CB8AC3E}">
        <p14:creationId xmlns:p14="http://schemas.microsoft.com/office/powerpoint/2010/main" val="3672623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489603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6748873|-8341960|-3468525|-2064878|-9539986|Markido&quot;,&quot;Id&quot;:&quot;5c98f3ae3333392e30df314b&quot;,&quot;SmartGridHorizontal&quot;:0,&quot;LinkedExcelSources&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9.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heme/theme1.xml><?xml version="1.0" encoding="utf-8"?>
<a:theme xmlns:a="http://schemas.openxmlformats.org/drawingml/2006/main" name="Office Theme">
  <a:themeElements>
    <a:clrScheme name="RED C 2014">
      <a:dk1>
        <a:srgbClr val="22505F"/>
      </a:dk1>
      <a:lt1>
        <a:srgbClr val="FFFFFF"/>
      </a:lt1>
      <a:dk2>
        <a:srgbClr val="D0103A"/>
      </a:dk2>
      <a:lt2>
        <a:srgbClr val="3095B4"/>
      </a:lt2>
      <a:accent1>
        <a:srgbClr val="50C9B5"/>
      </a:accent1>
      <a:accent2>
        <a:srgbClr val="E37222"/>
      </a:accent2>
      <a:accent3>
        <a:srgbClr val="EAE900"/>
      </a:accent3>
      <a:accent4>
        <a:srgbClr val="C7B37F"/>
      </a:accent4>
      <a:accent5>
        <a:srgbClr val="532E60"/>
      </a:accent5>
      <a:accent6>
        <a:srgbClr val="CEC7BA"/>
      </a:accent6>
      <a:hlink>
        <a:srgbClr val="3FCFD5"/>
      </a:hlink>
      <a:folHlink>
        <a:srgbClr val="7030A0"/>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RED C 2014">
      <a:dk1>
        <a:srgbClr val="22505F"/>
      </a:dk1>
      <a:lt1>
        <a:srgbClr val="FFFFFF"/>
      </a:lt1>
      <a:dk2>
        <a:srgbClr val="D0103A"/>
      </a:dk2>
      <a:lt2>
        <a:srgbClr val="3095B4"/>
      </a:lt2>
      <a:accent1>
        <a:srgbClr val="50C9B5"/>
      </a:accent1>
      <a:accent2>
        <a:srgbClr val="E37222"/>
      </a:accent2>
      <a:accent3>
        <a:srgbClr val="EAE900"/>
      </a:accent3>
      <a:accent4>
        <a:srgbClr val="C7B37F"/>
      </a:accent4>
      <a:accent5>
        <a:srgbClr val="532E60"/>
      </a:accent5>
      <a:accent6>
        <a:srgbClr val="CEC7BA"/>
      </a:accent6>
      <a:hlink>
        <a:srgbClr val="3FCFD5"/>
      </a:hlink>
      <a:folHlink>
        <a:srgbClr val="7030A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RED C 2013">
    <a:dk1>
      <a:srgbClr val="22505F"/>
    </a:dk1>
    <a:lt1>
      <a:srgbClr val="FFFFFF"/>
    </a:lt1>
    <a:dk2>
      <a:srgbClr val="D0103A"/>
    </a:dk2>
    <a:lt2>
      <a:srgbClr val="3095B4"/>
    </a:lt2>
    <a:accent1>
      <a:srgbClr val="50C9B5"/>
    </a:accent1>
    <a:accent2>
      <a:srgbClr val="E37222"/>
    </a:accent2>
    <a:accent3>
      <a:srgbClr val="EAE900"/>
    </a:accent3>
    <a:accent4>
      <a:srgbClr val="C7B37F"/>
    </a:accent4>
    <a:accent5>
      <a:srgbClr val="532E60"/>
    </a:accent5>
    <a:accent6>
      <a:srgbClr val="CEC7BA"/>
    </a:accent6>
    <a:hlink>
      <a:srgbClr val="3FCFD5"/>
    </a:hlink>
    <a:folHlink>
      <a:srgbClr val="7030A0"/>
    </a:folHlink>
  </a:clrScheme>
  <a:fontScheme name="RedC">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6450</TotalTime>
  <Words>3887</Words>
  <Application>Microsoft Office PowerPoint</Application>
  <PresentationFormat>Custom</PresentationFormat>
  <Paragraphs>392</Paragraphs>
  <Slides>34</Slides>
  <Notes>12</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34</vt:i4>
      </vt:variant>
    </vt:vector>
  </HeadingPairs>
  <TitlesOfParts>
    <vt:vector size="39" baseType="lpstr">
      <vt:lpstr>Arial</vt:lpstr>
      <vt:lpstr>Calibri</vt:lpstr>
      <vt:lpstr>Calibri Light</vt:lpstr>
      <vt:lpstr>Office Theme</vt:lpstr>
      <vt:lpstr>Custom Design</vt:lpstr>
      <vt:lpstr>Supporting teachers, supporting schools. April 2022</vt:lpstr>
      <vt:lpstr>Research Objectives and Methodology</vt:lpstr>
      <vt:lpstr>Principal Findings </vt:lpstr>
      <vt:lpstr>Principal Findings</vt:lpstr>
      <vt:lpstr>PowerPoint Presentation</vt:lpstr>
      <vt:lpstr>PowerPoint Presentation</vt:lpstr>
      <vt:lpstr>Principals report recruitment difficulties are widespread -  over half of schools currently have unfilled vacancies</vt:lpstr>
      <vt:lpstr>Lack of graduate teachers in certain subjects identified as a key reason for supply difficulties</vt:lpstr>
      <vt:lpstr>Most principals have had situations with no substitute available, with a range of solutions being implemented</vt:lpstr>
      <vt:lpstr>Irish and maths are the subjects with most recruitment difficulties</vt:lpstr>
      <vt:lpstr>Smaller classes, work spaces for teachers and strong cleaning regimes are key </vt:lpstr>
      <vt:lpstr>Less than half of schools installed HEPA filters</vt:lpstr>
      <vt:lpstr>Workload and work intensity are the main factors impacting on  teacher wellbeing</vt:lpstr>
      <vt:lpstr>Right to disconnect is key priority </vt:lpstr>
      <vt:lpstr>A majority of teachers looked to colleagues for support</vt:lpstr>
      <vt:lpstr>A third of teachers rate their sense of wellbeing as poor or very poor</vt:lpstr>
      <vt:lpstr>Overall Job Satisfaction</vt:lpstr>
      <vt:lpstr>Principals’ views on teacher wellbeing  </vt:lpstr>
      <vt:lpstr>Principals’ views on teacher wellbeing </vt:lpstr>
      <vt:lpstr>Principals took a number of measures to support their wellbeing </vt:lpstr>
      <vt:lpstr>Profile of respondents </vt:lpstr>
      <vt:lpstr>Employment Status</vt:lpstr>
      <vt:lpstr>Employment Status</vt:lpstr>
      <vt:lpstr>Most teachers are timetabled to teach full-time hours</vt:lpstr>
      <vt:lpstr>Type of School</vt:lpstr>
      <vt:lpstr>Posts of Responsibility </vt:lpstr>
      <vt:lpstr>Over a third have an unpaid additional role in their school</vt:lpstr>
      <vt:lpstr>Summary</vt:lpstr>
      <vt:lpstr>Thematic Summary</vt:lpstr>
      <vt:lpstr>PowerPoint Presentation</vt:lpstr>
      <vt:lpstr>PowerPoint Presentation</vt:lpstr>
      <vt:lpstr>PowerPoint Presentation</vt:lpstr>
      <vt:lpstr>What Teachers Are Saying…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Louise Dumbrell</dc:creator>
  <cp:lastModifiedBy>Conor Murphy</cp:lastModifiedBy>
  <cp:revision>483</cp:revision>
  <cp:lastPrinted>2022-04-04T11:06:46Z</cp:lastPrinted>
  <dcterms:created xsi:type="dcterms:W3CDTF">2019-03-25T08:46:54Z</dcterms:created>
  <dcterms:modified xsi:type="dcterms:W3CDTF">2022-04-05T16:07:27Z</dcterms:modified>
</cp:coreProperties>
</file>