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72" r:id="rId4"/>
    <p:sldId id="268" r:id="rId5"/>
    <p:sldId id="259" r:id="rId6"/>
    <p:sldId id="269" r:id="rId7"/>
    <p:sldId id="260" r:id="rId8"/>
    <p:sldId id="261" r:id="rId9"/>
    <p:sldId id="270" r:id="rId10"/>
    <p:sldId id="273" r:id="rId11"/>
    <p:sldId id="264" r:id="rId12"/>
    <p:sldId id="262" r:id="rId13"/>
    <p:sldId id="266" r:id="rId14"/>
    <p:sldId id="274"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elagh Drudy" userId="9e300c3daa7041ce" providerId="LiveId" clId="{322690A1-C7A8-4747-BAF9-4563FBE927C6}"/>
    <pc:docChg chg="undo custSel addSld delSld modSld sldOrd">
      <pc:chgData name="Sheelagh Drudy" userId="9e300c3daa7041ce" providerId="LiveId" clId="{322690A1-C7A8-4747-BAF9-4563FBE927C6}" dt="2024-10-08T12:07:15.422" v="3613" actId="20577"/>
      <pc:docMkLst>
        <pc:docMk/>
      </pc:docMkLst>
      <pc:sldChg chg="modSp mod">
        <pc:chgData name="Sheelagh Drudy" userId="9e300c3daa7041ce" providerId="LiveId" clId="{322690A1-C7A8-4747-BAF9-4563FBE927C6}" dt="2024-10-02T11:08:06.732" v="1663" actId="20577"/>
        <pc:sldMkLst>
          <pc:docMk/>
          <pc:sldMk cId="3591558461" sldId="256"/>
        </pc:sldMkLst>
        <pc:spChg chg="mod">
          <ac:chgData name="Sheelagh Drudy" userId="9e300c3daa7041ce" providerId="LiveId" clId="{322690A1-C7A8-4747-BAF9-4563FBE927C6}" dt="2024-10-02T11:08:06.732" v="1663" actId="20577"/>
          <ac:spMkLst>
            <pc:docMk/>
            <pc:sldMk cId="3591558461" sldId="256"/>
            <ac:spMk id="2" creationId="{1B6DB02E-A302-397E-EA4E-08B44251B02B}"/>
          </ac:spMkLst>
        </pc:spChg>
        <pc:spChg chg="mod">
          <ac:chgData name="Sheelagh Drudy" userId="9e300c3daa7041ce" providerId="LiveId" clId="{322690A1-C7A8-4747-BAF9-4563FBE927C6}" dt="2024-09-24T15:15:36.413" v="13" actId="255"/>
          <ac:spMkLst>
            <pc:docMk/>
            <pc:sldMk cId="3591558461" sldId="256"/>
            <ac:spMk id="3" creationId="{360612C2-6B17-4AA9-13C1-1550C4C0E079}"/>
          </ac:spMkLst>
        </pc:spChg>
      </pc:sldChg>
      <pc:sldChg chg="del">
        <pc:chgData name="Sheelagh Drudy" userId="9e300c3daa7041ce" providerId="LiveId" clId="{322690A1-C7A8-4747-BAF9-4563FBE927C6}" dt="2024-09-25T16:32:30.900" v="98" actId="47"/>
        <pc:sldMkLst>
          <pc:docMk/>
          <pc:sldMk cId="4138906151" sldId="258"/>
        </pc:sldMkLst>
      </pc:sldChg>
      <pc:sldChg chg="modSp mod">
        <pc:chgData name="Sheelagh Drudy" userId="9e300c3daa7041ce" providerId="LiveId" clId="{322690A1-C7A8-4747-BAF9-4563FBE927C6}" dt="2024-10-08T11:23:07.609" v="3282" actId="113"/>
        <pc:sldMkLst>
          <pc:docMk/>
          <pc:sldMk cId="650452498" sldId="259"/>
        </pc:sldMkLst>
        <pc:spChg chg="mod">
          <ac:chgData name="Sheelagh Drudy" userId="9e300c3daa7041ce" providerId="LiveId" clId="{322690A1-C7A8-4747-BAF9-4563FBE927C6}" dt="2024-10-02T14:09:37.323" v="2331" actId="14100"/>
          <ac:spMkLst>
            <pc:docMk/>
            <pc:sldMk cId="650452498" sldId="259"/>
            <ac:spMk id="2" creationId="{3256B9BD-16A1-71D4-5772-170A4EC13DE3}"/>
          </ac:spMkLst>
        </pc:spChg>
        <pc:spChg chg="mod">
          <ac:chgData name="Sheelagh Drudy" userId="9e300c3daa7041ce" providerId="LiveId" clId="{322690A1-C7A8-4747-BAF9-4563FBE927C6}" dt="2024-10-08T11:23:07.609" v="3282" actId="113"/>
          <ac:spMkLst>
            <pc:docMk/>
            <pc:sldMk cId="650452498" sldId="259"/>
            <ac:spMk id="3" creationId="{3A2C42BF-BA41-654D-0EE9-3116118DF387}"/>
          </ac:spMkLst>
        </pc:spChg>
      </pc:sldChg>
      <pc:sldChg chg="modSp mod">
        <pc:chgData name="Sheelagh Drudy" userId="9e300c3daa7041ce" providerId="LiveId" clId="{322690A1-C7A8-4747-BAF9-4563FBE927C6}" dt="2024-09-30T11:59:36.557" v="1351" actId="14100"/>
        <pc:sldMkLst>
          <pc:docMk/>
          <pc:sldMk cId="3421208847" sldId="260"/>
        </pc:sldMkLst>
        <pc:spChg chg="mod">
          <ac:chgData name="Sheelagh Drudy" userId="9e300c3daa7041ce" providerId="LiveId" clId="{322690A1-C7A8-4747-BAF9-4563FBE927C6}" dt="2024-09-30T11:59:27.771" v="1349" actId="14100"/>
          <ac:spMkLst>
            <pc:docMk/>
            <pc:sldMk cId="3421208847" sldId="260"/>
            <ac:spMk id="2" creationId="{629F1B49-C831-DB72-FFD1-BA9E36A4FFD0}"/>
          </ac:spMkLst>
        </pc:spChg>
        <pc:spChg chg="mod">
          <ac:chgData name="Sheelagh Drudy" userId="9e300c3daa7041ce" providerId="LiveId" clId="{322690A1-C7A8-4747-BAF9-4563FBE927C6}" dt="2024-09-30T11:59:36.557" v="1351" actId="14100"/>
          <ac:spMkLst>
            <pc:docMk/>
            <pc:sldMk cId="3421208847" sldId="260"/>
            <ac:spMk id="3" creationId="{53D97AF4-AAAD-E61E-8B1D-35E2A4DFA330}"/>
          </ac:spMkLst>
        </pc:spChg>
      </pc:sldChg>
      <pc:sldChg chg="modSp mod">
        <pc:chgData name="Sheelagh Drudy" userId="9e300c3daa7041ce" providerId="LiveId" clId="{322690A1-C7A8-4747-BAF9-4563FBE927C6}" dt="2024-10-08T11:24:55.566" v="3284" actId="27636"/>
        <pc:sldMkLst>
          <pc:docMk/>
          <pc:sldMk cId="311461046" sldId="261"/>
        </pc:sldMkLst>
        <pc:spChg chg="mod">
          <ac:chgData name="Sheelagh Drudy" userId="9e300c3daa7041ce" providerId="LiveId" clId="{322690A1-C7A8-4747-BAF9-4563FBE927C6}" dt="2024-10-02T14:37:43.147" v="3044" actId="20577"/>
          <ac:spMkLst>
            <pc:docMk/>
            <pc:sldMk cId="311461046" sldId="261"/>
            <ac:spMk id="2" creationId="{8A70AE57-B5A4-58A5-8C45-86AABF1A1560}"/>
          </ac:spMkLst>
        </pc:spChg>
        <pc:spChg chg="mod">
          <ac:chgData name="Sheelagh Drudy" userId="9e300c3daa7041ce" providerId="LiveId" clId="{322690A1-C7A8-4747-BAF9-4563FBE927C6}" dt="2024-10-08T11:24:55.566" v="3284" actId="27636"/>
          <ac:spMkLst>
            <pc:docMk/>
            <pc:sldMk cId="311461046" sldId="261"/>
            <ac:spMk id="3" creationId="{99DAEF2D-6BAD-5E76-C134-AE8BB299D72C}"/>
          </ac:spMkLst>
        </pc:spChg>
      </pc:sldChg>
      <pc:sldChg chg="modSp mod ord">
        <pc:chgData name="Sheelagh Drudy" userId="9e300c3daa7041ce" providerId="LiveId" clId="{322690A1-C7A8-4747-BAF9-4563FBE927C6}" dt="2024-10-08T11:27:16.286" v="3287" actId="27636"/>
        <pc:sldMkLst>
          <pc:docMk/>
          <pc:sldMk cId="1355031767" sldId="262"/>
        </pc:sldMkLst>
        <pc:spChg chg="mod">
          <ac:chgData name="Sheelagh Drudy" userId="9e300c3daa7041ce" providerId="LiveId" clId="{322690A1-C7A8-4747-BAF9-4563FBE927C6}" dt="2024-10-02T14:27:19.959" v="2817" actId="27636"/>
          <ac:spMkLst>
            <pc:docMk/>
            <pc:sldMk cId="1355031767" sldId="262"/>
            <ac:spMk id="2" creationId="{55A3AF1B-E9BE-B998-EA5E-20C50B6FDA06}"/>
          </ac:spMkLst>
        </pc:spChg>
        <pc:spChg chg="mod">
          <ac:chgData name="Sheelagh Drudy" userId="9e300c3daa7041ce" providerId="LiveId" clId="{322690A1-C7A8-4747-BAF9-4563FBE927C6}" dt="2024-10-08T11:27:16.286" v="3287" actId="27636"/>
          <ac:spMkLst>
            <pc:docMk/>
            <pc:sldMk cId="1355031767" sldId="262"/>
            <ac:spMk id="3" creationId="{CC720187-D3A1-9361-981D-A70AF63EA34F}"/>
          </ac:spMkLst>
        </pc:spChg>
      </pc:sldChg>
      <pc:sldChg chg="modSp del mod">
        <pc:chgData name="Sheelagh Drudy" userId="9e300c3daa7041ce" providerId="LiveId" clId="{322690A1-C7A8-4747-BAF9-4563FBE927C6}" dt="2024-10-02T14:24:32.660" v="2720" actId="47"/>
        <pc:sldMkLst>
          <pc:docMk/>
          <pc:sldMk cId="479423311" sldId="263"/>
        </pc:sldMkLst>
        <pc:spChg chg="mod">
          <ac:chgData name="Sheelagh Drudy" userId="9e300c3daa7041ce" providerId="LiveId" clId="{322690A1-C7A8-4747-BAF9-4563FBE927C6}" dt="2024-10-02T14:19:56.785" v="2601" actId="27636"/>
          <ac:spMkLst>
            <pc:docMk/>
            <pc:sldMk cId="479423311" sldId="263"/>
            <ac:spMk id="2" creationId="{77C5275F-AD83-BEAD-FE4A-A002F2157F7B}"/>
          </ac:spMkLst>
        </pc:spChg>
        <pc:spChg chg="mod">
          <ac:chgData name="Sheelagh Drudy" userId="9e300c3daa7041ce" providerId="LiveId" clId="{322690A1-C7A8-4747-BAF9-4563FBE927C6}" dt="2024-10-02T14:23:21.424" v="2713" actId="20577"/>
          <ac:spMkLst>
            <pc:docMk/>
            <pc:sldMk cId="479423311" sldId="263"/>
            <ac:spMk id="3" creationId="{C33F332A-7E23-3576-1D9A-9F5C6B66C2C5}"/>
          </ac:spMkLst>
        </pc:spChg>
      </pc:sldChg>
      <pc:sldChg chg="modSp mod ord">
        <pc:chgData name="Sheelagh Drudy" userId="9e300c3daa7041ce" providerId="LiveId" clId="{322690A1-C7A8-4747-BAF9-4563FBE927C6}" dt="2024-10-04T14:20:10.889" v="3106" actId="5793"/>
        <pc:sldMkLst>
          <pc:docMk/>
          <pc:sldMk cId="2751362337" sldId="264"/>
        </pc:sldMkLst>
        <pc:spChg chg="mod">
          <ac:chgData name="Sheelagh Drudy" userId="9e300c3daa7041ce" providerId="LiveId" clId="{322690A1-C7A8-4747-BAF9-4563FBE927C6}" dt="2024-10-04T14:20:10.889" v="3106" actId="5793"/>
          <ac:spMkLst>
            <pc:docMk/>
            <pc:sldMk cId="2751362337" sldId="264"/>
            <ac:spMk id="3" creationId="{886D2665-BC88-ABDA-BC0B-D90AEFC7DC3E}"/>
          </ac:spMkLst>
        </pc:spChg>
      </pc:sldChg>
      <pc:sldChg chg="del">
        <pc:chgData name="Sheelagh Drudy" userId="9e300c3daa7041ce" providerId="LiveId" clId="{322690A1-C7A8-4747-BAF9-4563FBE927C6}" dt="2024-09-25T18:42:05.086" v="1178" actId="47"/>
        <pc:sldMkLst>
          <pc:docMk/>
          <pc:sldMk cId="2615998195" sldId="265"/>
        </pc:sldMkLst>
      </pc:sldChg>
      <pc:sldChg chg="modSp new mod">
        <pc:chgData name="Sheelagh Drudy" userId="9e300c3daa7041ce" providerId="LiveId" clId="{322690A1-C7A8-4747-BAF9-4563FBE927C6}" dt="2024-10-02T14:39:31.976" v="3056" actId="20577"/>
        <pc:sldMkLst>
          <pc:docMk/>
          <pc:sldMk cId="1912939042" sldId="266"/>
        </pc:sldMkLst>
        <pc:spChg chg="mod">
          <ac:chgData name="Sheelagh Drudy" userId="9e300c3daa7041ce" providerId="LiveId" clId="{322690A1-C7A8-4747-BAF9-4563FBE927C6}" dt="2024-10-02T14:26:12.522" v="2749" actId="27636"/>
          <ac:spMkLst>
            <pc:docMk/>
            <pc:sldMk cId="1912939042" sldId="266"/>
            <ac:spMk id="2" creationId="{A8305C3B-F967-FF67-675A-C57E30CBCE6D}"/>
          </ac:spMkLst>
        </pc:spChg>
        <pc:spChg chg="mod">
          <ac:chgData name="Sheelagh Drudy" userId="9e300c3daa7041ce" providerId="LiveId" clId="{322690A1-C7A8-4747-BAF9-4563FBE927C6}" dt="2024-10-02T14:39:31.976" v="3056" actId="20577"/>
          <ac:spMkLst>
            <pc:docMk/>
            <pc:sldMk cId="1912939042" sldId="266"/>
            <ac:spMk id="3" creationId="{34F5EB3E-42B4-E9CD-F340-588ECA20D925}"/>
          </ac:spMkLst>
        </pc:spChg>
      </pc:sldChg>
      <pc:sldChg chg="modSp new mod">
        <pc:chgData name="Sheelagh Drudy" userId="9e300c3daa7041ce" providerId="LiveId" clId="{322690A1-C7A8-4747-BAF9-4563FBE927C6}" dt="2024-10-02T11:30:45.372" v="1799" actId="20577"/>
        <pc:sldMkLst>
          <pc:docMk/>
          <pc:sldMk cId="2451144884" sldId="267"/>
        </pc:sldMkLst>
        <pc:spChg chg="mod">
          <ac:chgData name="Sheelagh Drudy" userId="9e300c3daa7041ce" providerId="LiveId" clId="{322690A1-C7A8-4747-BAF9-4563FBE927C6}" dt="2024-09-25T16:46:48.051" v="405" actId="20577"/>
          <ac:spMkLst>
            <pc:docMk/>
            <pc:sldMk cId="2451144884" sldId="267"/>
            <ac:spMk id="2" creationId="{1E14BC6C-4198-AC97-0EFF-0A6F1E2ED569}"/>
          </ac:spMkLst>
        </pc:spChg>
        <pc:spChg chg="mod">
          <ac:chgData name="Sheelagh Drudy" userId="9e300c3daa7041ce" providerId="LiveId" clId="{322690A1-C7A8-4747-BAF9-4563FBE927C6}" dt="2024-10-02T11:30:45.372" v="1799" actId="20577"/>
          <ac:spMkLst>
            <pc:docMk/>
            <pc:sldMk cId="2451144884" sldId="267"/>
            <ac:spMk id="3" creationId="{B9210F61-F534-699F-BF01-DF30B0640A9A}"/>
          </ac:spMkLst>
        </pc:spChg>
      </pc:sldChg>
      <pc:sldChg chg="modSp new mod">
        <pc:chgData name="Sheelagh Drudy" userId="9e300c3daa7041ce" providerId="LiveId" clId="{322690A1-C7A8-4747-BAF9-4563FBE927C6}" dt="2024-10-07T16:51:16.390" v="3250" actId="20577"/>
        <pc:sldMkLst>
          <pc:docMk/>
          <pc:sldMk cId="2605474393" sldId="268"/>
        </pc:sldMkLst>
        <pc:spChg chg="mod">
          <ac:chgData name="Sheelagh Drudy" userId="9e300c3daa7041ce" providerId="LiveId" clId="{322690A1-C7A8-4747-BAF9-4563FBE927C6}" dt="2024-10-02T14:02:19.035" v="2036" actId="1076"/>
          <ac:spMkLst>
            <pc:docMk/>
            <pc:sldMk cId="2605474393" sldId="268"/>
            <ac:spMk id="2" creationId="{A6C7BD3B-A682-0BCB-31E8-1D9389F94F79}"/>
          </ac:spMkLst>
        </pc:spChg>
        <pc:spChg chg="mod">
          <ac:chgData name="Sheelagh Drudy" userId="9e300c3daa7041ce" providerId="LiveId" clId="{322690A1-C7A8-4747-BAF9-4563FBE927C6}" dt="2024-10-07T16:51:16.390" v="3250" actId="20577"/>
          <ac:spMkLst>
            <pc:docMk/>
            <pc:sldMk cId="2605474393" sldId="268"/>
            <ac:spMk id="3" creationId="{E811B728-9412-4216-9092-E097BE8B803D}"/>
          </ac:spMkLst>
        </pc:spChg>
      </pc:sldChg>
      <pc:sldChg chg="new del">
        <pc:chgData name="Sheelagh Drudy" userId="9e300c3daa7041ce" providerId="LiveId" clId="{322690A1-C7A8-4747-BAF9-4563FBE927C6}" dt="2024-09-25T18:21:44.313" v="771" actId="680"/>
        <pc:sldMkLst>
          <pc:docMk/>
          <pc:sldMk cId="1907586788" sldId="269"/>
        </pc:sldMkLst>
      </pc:sldChg>
      <pc:sldChg chg="modSp new mod">
        <pc:chgData name="Sheelagh Drudy" userId="9e300c3daa7041ce" providerId="LiveId" clId="{322690A1-C7A8-4747-BAF9-4563FBE927C6}" dt="2024-09-25T18:30:54.755" v="903" actId="20577"/>
        <pc:sldMkLst>
          <pc:docMk/>
          <pc:sldMk cId="3129275387" sldId="269"/>
        </pc:sldMkLst>
        <pc:spChg chg="mod">
          <ac:chgData name="Sheelagh Drudy" userId="9e300c3daa7041ce" providerId="LiveId" clId="{322690A1-C7A8-4747-BAF9-4563FBE927C6}" dt="2024-09-25T18:24:17.601" v="790" actId="20577"/>
          <ac:spMkLst>
            <pc:docMk/>
            <pc:sldMk cId="3129275387" sldId="269"/>
            <ac:spMk id="2" creationId="{8FCC71F5-4B3C-FEF7-F65E-D379581D6D73}"/>
          </ac:spMkLst>
        </pc:spChg>
        <pc:spChg chg="mod">
          <ac:chgData name="Sheelagh Drudy" userId="9e300c3daa7041ce" providerId="LiveId" clId="{322690A1-C7A8-4747-BAF9-4563FBE927C6}" dt="2024-09-25T18:30:54.755" v="903" actId="20577"/>
          <ac:spMkLst>
            <pc:docMk/>
            <pc:sldMk cId="3129275387" sldId="269"/>
            <ac:spMk id="3" creationId="{C266E4D4-DCB7-5A97-307B-EADB9787BFD9}"/>
          </ac:spMkLst>
        </pc:spChg>
      </pc:sldChg>
      <pc:sldChg chg="modSp new mod ord">
        <pc:chgData name="Sheelagh Drudy" userId="9e300c3daa7041ce" providerId="LiveId" clId="{322690A1-C7A8-4747-BAF9-4563FBE927C6}" dt="2024-10-08T11:25:58.126" v="3285" actId="113"/>
        <pc:sldMkLst>
          <pc:docMk/>
          <pc:sldMk cId="1759427780" sldId="270"/>
        </pc:sldMkLst>
        <pc:spChg chg="mod">
          <ac:chgData name="Sheelagh Drudy" userId="9e300c3daa7041ce" providerId="LiveId" clId="{322690A1-C7A8-4747-BAF9-4563FBE927C6}" dt="2024-10-02T14:03:40.873" v="2062" actId="27636"/>
          <ac:spMkLst>
            <pc:docMk/>
            <pc:sldMk cId="1759427780" sldId="270"/>
            <ac:spMk id="2" creationId="{10717867-52A8-0025-6B5D-4D0B64F2A67C}"/>
          </ac:spMkLst>
        </pc:spChg>
        <pc:spChg chg="mod">
          <ac:chgData name="Sheelagh Drudy" userId="9e300c3daa7041ce" providerId="LiveId" clId="{322690A1-C7A8-4747-BAF9-4563FBE927C6}" dt="2024-10-08T11:25:58.126" v="3285" actId="113"/>
          <ac:spMkLst>
            <pc:docMk/>
            <pc:sldMk cId="1759427780" sldId="270"/>
            <ac:spMk id="3" creationId="{0DC7ED6F-3D97-8E73-6E2E-F1BFE428CA53}"/>
          </ac:spMkLst>
        </pc:spChg>
      </pc:sldChg>
      <pc:sldChg chg="modSp new mod">
        <pc:chgData name="Sheelagh Drudy" userId="9e300c3daa7041ce" providerId="LiveId" clId="{322690A1-C7A8-4747-BAF9-4563FBE927C6}" dt="2024-10-08T11:30:45.676" v="3352" actId="20577"/>
        <pc:sldMkLst>
          <pc:docMk/>
          <pc:sldMk cId="3919794533" sldId="271"/>
        </pc:sldMkLst>
        <pc:spChg chg="mod">
          <ac:chgData name="Sheelagh Drudy" userId="9e300c3daa7041ce" providerId="LiveId" clId="{322690A1-C7A8-4747-BAF9-4563FBE927C6}" dt="2024-10-02T14:34:38.025" v="2977" actId="14100"/>
          <ac:spMkLst>
            <pc:docMk/>
            <pc:sldMk cId="3919794533" sldId="271"/>
            <ac:spMk id="2" creationId="{5C453852-01D8-4A65-304B-E558A2E745A2}"/>
          </ac:spMkLst>
        </pc:spChg>
        <pc:spChg chg="mod">
          <ac:chgData name="Sheelagh Drudy" userId="9e300c3daa7041ce" providerId="LiveId" clId="{322690A1-C7A8-4747-BAF9-4563FBE927C6}" dt="2024-10-08T11:30:45.676" v="3352" actId="20577"/>
          <ac:spMkLst>
            <pc:docMk/>
            <pc:sldMk cId="3919794533" sldId="271"/>
            <ac:spMk id="3" creationId="{99964FC1-8CD6-BCEC-2E81-86147D96AE63}"/>
          </ac:spMkLst>
        </pc:spChg>
      </pc:sldChg>
      <pc:sldChg chg="modSp new mod">
        <pc:chgData name="Sheelagh Drudy" userId="9e300c3daa7041ce" providerId="LiveId" clId="{322690A1-C7A8-4747-BAF9-4563FBE927C6}" dt="2024-10-08T12:07:15.422" v="3613" actId="20577"/>
        <pc:sldMkLst>
          <pc:docMk/>
          <pc:sldMk cId="2148833691" sldId="272"/>
        </pc:sldMkLst>
        <pc:spChg chg="mod">
          <ac:chgData name="Sheelagh Drudy" userId="9e300c3daa7041ce" providerId="LiveId" clId="{322690A1-C7A8-4747-BAF9-4563FBE927C6}" dt="2024-10-02T10:59:00.792" v="1535"/>
          <ac:spMkLst>
            <pc:docMk/>
            <pc:sldMk cId="2148833691" sldId="272"/>
            <ac:spMk id="2" creationId="{21558575-1D0D-CAA9-ECDE-2102B9846409}"/>
          </ac:spMkLst>
        </pc:spChg>
        <pc:spChg chg="mod">
          <ac:chgData name="Sheelagh Drudy" userId="9e300c3daa7041ce" providerId="LiveId" clId="{322690A1-C7A8-4747-BAF9-4563FBE927C6}" dt="2024-10-08T12:07:15.422" v="3613" actId="20577"/>
          <ac:spMkLst>
            <pc:docMk/>
            <pc:sldMk cId="2148833691" sldId="272"/>
            <ac:spMk id="3" creationId="{856F5629-8A06-787B-E19F-8D36A0C38A66}"/>
          </ac:spMkLst>
        </pc:spChg>
      </pc:sldChg>
      <pc:sldChg chg="modSp new mod ord">
        <pc:chgData name="Sheelagh Drudy" userId="9e300c3daa7041ce" providerId="LiveId" clId="{322690A1-C7A8-4747-BAF9-4563FBE927C6}" dt="2024-10-02T14:38:57.175" v="3054" actId="20577"/>
        <pc:sldMkLst>
          <pc:docMk/>
          <pc:sldMk cId="114022413" sldId="273"/>
        </pc:sldMkLst>
        <pc:spChg chg="mod">
          <ac:chgData name="Sheelagh Drudy" userId="9e300c3daa7041ce" providerId="LiveId" clId="{322690A1-C7A8-4747-BAF9-4563FBE927C6}" dt="2024-10-02T14:38:57.175" v="3054" actId="20577"/>
          <ac:spMkLst>
            <pc:docMk/>
            <pc:sldMk cId="114022413" sldId="273"/>
            <ac:spMk id="2" creationId="{182C6AF8-E2B5-BAAE-B126-61F625F4229C}"/>
          </ac:spMkLst>
        </pc:spChg>
        <pc:spChg chg="mod">
          <ac:chgData name="Sheelagh Drudy" userId="9e300c3daa7041ce" providerId="LiveId" clId="{322690A1-C7A8-4747-BAF9-4563FBE927C6}" dt="2024-10-02T14:28:55.413" v="2841" actId="255"/>
          <ac:spMkLst>
            <pc:docMk/>
            <pc:sldMk cId="114022413" sldId="273"/>
            <ac:spMk id="3" creationId="{7CF2D0B8-BD6C-3382-833D-D86FB72746AC}"/>
          </ac:spMkLst>
        </pc:spChg>
      </pc:sldChg>
      <pc:sldChg chg="modSp new mod">
        <pc:chgData name="Sheelagh Drudy" userId="9e300c3daa7041ce" providerId="LiveId" clId="{322690A1-C7A8-4747-BAF9-4563FBE927C6}" dt="2024-10-02T14:33:29.961" v="2972" actId="27636"/>
        <pc:sldMkLst>
          <pc:docMk/>
          <pc:sldMk cId="3517558816" sldId="274"/>
        </pc:sldMkLst>
        <pc:spChg chg="mod">
          <ac:chgData name="Sheelagh Drudy" userId="9e300c3daa7041ce" providerId="LiveId" clId="{322690A1-C7A8-4747-BAF9-4563FBE927C6}" dt="2024-10-02T14:31:31.073" v="2869" actId="20577"/>
          <ac:spMkLst>
            <pc:docMk/>
            <pc:sldMk cId="3517558816" sldId="274"/>
            <ac:spMk id="2" creationId="{B29E622E-0BB1-B449-DE42-7FE5FC94ECA7}"/>
          </ac:spMkLst>
        </pc:spChg>
        <pc:spChg chg="mod">
          <ac:chgData name="Sheelagh Drudy" userId="9e300c3daa7041ce" providerId="LiveId" clId="{322690A1-C7A8-4747-BAF9-4563FBE927C6}" dt="2024-10-02T14:33:29.961" v="2972" actId="27636"/>
          <ac:spMkLst>
            <pc:docMk/>
            <pc:sldMk cId="3517558816" sldId="274"/>
            <ac:spMk id="3" creationId="{D4CD3BC5-8EA8-8BDD-CF1A-6B9619958B8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1725404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2770136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2649368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4EF925-B84E-437D-9977-1E0FDF68AC41}" type="datetimeFigureOut">
              <a:rPr lang="en-IE" smtClean="0"/>
              <a:t>08/10/2024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1460901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4EF925-B84E-437D-9977-1E0FDF68AC41}" type="datetimeFigureOut">
              <a:rPr lang="en-IE" smtClean="0"/>
              <a:t>08/10/2024</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114950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4EF925-B84E-437D-9977-1E0FDF68AC41}" type="datetimeFigureOut">
              <a:rPr lang="en-IE" smtClean="0"/>
              <a:t>08/10/2024</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224710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EF925-B84E-437D-9977-1E0FDF68AC41}" type="datetimeFigureOut">
              <a:rPr lang="en-IE" smtClean="0"/>
              <a:t>08/10/2024</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161010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4EF925-B84E-437D-9977-1E0FDF68AC41}" type="datetimeFigureOut">
              <a:rPr lang="en-IE" smtClean="0"/>
              <a:t>08/10/2024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265336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4EF925-B84E-437D-9977-1E0FDF68AC41}" type="datetimeFigureOut">
              <a:rPr lang="en-IE" smtClean="0"/>
              <a:t>08/10/2024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355286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3342242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76574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2397997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4954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670021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404039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EF925-B84E-437D-9977-1E0FDF68AC41}" type="datetimeFigureOut">
              <a:rPr lang="en-IE" smtClean="0"/>
              <a:t>08/10/2024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FAE2AA-3927-48B9-94DC-CAD208D9DEE3}" type="slidenum">
              <a:rPr lang="en-IE" smtClean="0"/>
              <a:t>‹#›</a:t>
            </a:fld>
            <a:endParaRPr lang="en-IE"/>
          </a:p>
        </p:txBody>
      </p:sp>
    </p:spTree>
    <p:extLst>
      <p:ext uri="{BB962C8B-B14F-4D97-AF65-F5344CB8AC3E}">
        <p14:creationId xmlns:p14="http://schemas.microsoft.com/office/powerpoint/2010/main" val="384537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4EF925-B84E-437D-9977-1E0FDF68AC41}" type="datetimeFigureOut">
              <a:rPr lang="en-IE" smtClean="0"/>
              <a:t>08/10/2024</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8FAE2AA-3927-48B9-94DC-CAD208D9DEE3}" type="slidenum">
              <a:rPr lang="en-IE" smtClean="0"/>
              <a:t>‹#›</a:t>
            </a:fld>
            <a:endParaRPr lang="en-IE"/>
          </a:p>
        </p:txBody>
      </p:sp>
    </p:spTree>
    <p:extLst>
      <p:ext uri="{BB962C8B-B14F-4D97-AF65-F5344CB8AC3E}">
        <p14:creationId xmlns:p14="http://schemas.microsoft.com/office/powerpoint/2010/main" val="1288977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DB02E-A302-397E-EA4E-08B44251B02B}"/>
              </a:ext>
            </a:extLst>
          </p:cNvPr>
          <p:cNvSpPr>
            <a:spLocks noGrp="1"/>
          </p:cNvSpPr>
          <p:nvPr>
            <p:ph type="ctrTitle"/>
          </p:nvPr>
        </p:nvSpPr>
        <p:spPr>
          <a:xfrm>
            <a:off x="1507067" y="1710268"/>
            <a:ext cx="7766936" cy="2340568"/>
          </a:xfrm>
        </p:spPr>
        <p:txBody>
          <a:bodyPr>
            <a:normAutofit/>
          </a:bodyPr>
          <a:lstStyle/>
          <a:p>
            <a:r>
              <a:rPr lang="en-IE" sz="4800" b="1" i="1" dirty="0">
                <a:effectLst/>
                <a:latin typeface="Calibri" panose="020F0502020204030204" pitchFamily="34" charset="0"/>
                <a:ea typeface="Calibri" panose="020F0502020204030204" pitchFamily="34" charset="0"/>
                <a:cs typeface="Times New Roman" panose="02020603050405020304" pitchFamily="18" charset="0"/>
              </a:rPr>
              <a:t>Inclusive education in our schools: the journey so far and yet to be taken</a:t>
            </a:r>
            <a:r>
              <a:rPr lang="en-IE" sz="4800" b="1" dirty="0">
                <a:effectLst/>
                <a:latin typeface="Arial" panose="020B0604020202020204" pitchFamily="34" charset="0"/>
                <a:ea typeface="Calibri" panose="020F0502020204030204" pitchFamily="34" charset="0"/>
              </a:rPr>
              <a:t> </a:t>
            </a:r>
            <a:endParaRPr lang="en-IE" sz="4800" dirty="0"/>
          </a:p>
        </p:txBody>
      </p:sp>
      <p:sp>
        <p:nvSpPr>
          <p:cNvPr id="3" name="Subtitle 2">
            <a:extLst>
              <a:ext uri="{FF2B5EF4-FFF2-40B4-BE49-F238E27FC236}">
                <a16:creationId xmlns:a16="http://schemas.microsoft.com/office/drawing/2014/main" id="{360612C2-6B17-4AA9-13C1-1550C4C0E079}"/>
              </a:ext>
            </a:extLst>
          </p:cNvPr>
          <p:cNvSpPr>
            <a:spLocks noGrp="1"/>
          </p:cNvSpPr>
          <p:nvPr>
            <p:ph type="subTitle" idx="1"/>
          </p:nvPr>
        </p:nvSpPr>
        <p:spPr/>
        <p:txBody>
          <a:bodyPr>
            <a:normAutofit/>
          </a:bodyPr>
          <a:lstStyle/>
          <a:p>
            <a:endParaRPr lang="en-IE" dirty="0"/>
          </a:p>
          <a:p>
            <a:r>
              <a:rPr lang="en-IE" sz="3600" dirty="0"/>
              <a:t>Professor Sheelagh Drudy</a:t>
            </a:r>
          </a:p>
        </p:txBody>
      </p:sp>
    </p:spTree>
    <p:extLst>
      <p:ext uri="{BB962C8B-B14F-4D97-AF65-F5344CB8AC3E}">
        <p14:creationId xmlns:p14="http://schemas.microsoft.com/office/powerpoint/2010/main" val="3591558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4BC6C-4198-AC97-0EFF-0A6F1E2ED569}"/>
              </a:ext>
            </a:extLst>
          </p:cNvPr>
          <p:cNvSpPr>
            <a:spLocks noGrp="1"/>
          </p:cNvSpPr>
          <p:nvPr>
            <p:ph type="title"/>
          </p:nvPr>
        </p:nvSpPr>
        <p:spPr/>
        <p:txBody>
          <a:bodyPr/>
          <a:lstStyle/>
          <a:p>
            <a:r>
              <a:rPr lang="en-IE" dirty="0"/>
              <a:t>From Segregation to Inclusion</a:t>
            </a:r>
          </a:p>
        </p:txBody>
      </p:sp>
      <p:sp>
        <p:nvSpPr>
          <p:cNvPr id="3" name="Content Placeholder 2">
            <a:extLst>
              <a:ext uri="{FF2B5EF4-FFF2-40B4-BE49-F238E27FC236}">
                <a16:creationId xmlns:a16="http://schemas.microsoft.com/office/drawing/2014/main" id="{B9210F61-F534-699F-BF01-DF30B0640A9A}"/>
              </a:ext>
            </a:extLst>
          </p:cNvPr>
          <p:cNvSpPr>
            <a:spLocks noGrp="1"/>
          </p:cNvSpPr>
          <p:nvPr>
            <p:ph idx="1"/>
          </p:nvPr>
        </p:nvSpPr>
        <p:spPr>
          <a:xfrm>
            <a:off x="677334" y="1311215"/>
            <a:ext cx="8596668" cy="4730148"/>
          </a:xfrm>
        </p:spPr>
        <p:txBody>
          <a:bodyPr>
            <a:noAutofit/>
          </a:bodyPr>
          <a:lstStyle/>
          <a:p>
            <a:r>
              <a:rPr lang="en-IE" sz="2400" dirty="0">
                <a:latin typeface="+mj-lt"/>
              </a:rPr>
              <a:t>From 1922 – 1990s From low point (8 institutions) gradual expansion but mainly </a:t>
            </a:r>
            <a:r>
              <a:rPr lang="en-IE" sz="2400" dirty="0">
                <a:effectLst/>
                <a:latin typeface="+mj-lt"/>
                <a:ea typeface="Aptos" panose="020B0004020202020204" pitchFamily="34" charset="0"/>
                <a:cs typeface="Times New Roman" panose="02020603050405020304" pitchFamily="18" charset="0"/>
              </a:rPr>
              <a:t>charitable, private and voluntary – largely medical model</a:t>
            </a:r>
          </a:p>
          <a:p>
            <a:r>
              <a:rPr lang="en-IE" sz="2400" dirty="0">
                <a:latin typeface="+mj-lt"/>
                <a:ea typeface="Aptos" panose="020B0004020202020204" pitchFamily="34" charset="0"/>
                <a:cs typeface="Times New Roman" panose="02020603050405020304" pitchFamily="18" charset="0"/>
              </a:rPr>
              <a:t>From 1950s onwards gradual expansion education for SEN</a:t>
            </a:r>
            <a:endParaRPr lang="en-IE" sz="2400" dirty="0">
              <a:effectLst/>
              <a:latin typeface="+mj-lt"/>
              <a:ea typeface="Aptos" panose="020B0004020202020204" pitchFamily="34" charset="0"/>
              <a:cs typeface="Times New Roman" panose="02020603050405020304" pitchFamily="18" charset="0"/>
            </a:endParaRPr>
          </a:p>
          <a:p>
            <a:r>
              <a:rPr lang="en-IE" sz="2400" dirty="0">
                <a:latin typeface="+mj-lt"/>
                <a:cs typeface="Times New Roman" panose="02020603050405020304" pitchFamily="18" charset="0"/>
              </a:rPr>
              <a:t>1993 SERC Report (asserts rights; continuum of education; comprehensive framework proposed but no mention of autism; )</a:t>
            </a:r>
          </a:p>
          <a:p>
            <a:r>
              <a:rPr lang="en-IE" sz="2400" dirty="0">
                <a:latin typeface="+mj-lt"/>
                <a:cs typeface="Times New Roman" panose="02020603050405020304" pitchFamily="18" charset="0"/>
              </a:rPr>
              <a:t>1998 Education Act – first comprehensive act </a:t>
            </a:r>
            <a:r>
              <a:rPr lang="en-IE" sz="2400" dirty="0">
                <a:effectLst/>
                <a:latin typeface="+mj-lt"/>
                <a:ea typeface="Aptos" panose="020B0004020202020204" pitchFamily="34" charset="0"/>
                <a:cs typeface="Times New Roman" panose="02020603050405020304" pitchFamily="18" charset="0"/>
              </a:rPr>
              <a:t>to regulate the system </a:t>
            </a:r>
          </a:p>
          <a:p>
            <a:r>
              <a:rPr lang="en-IE" sz="2400" dirty="0">
                <a:latin typeface="+mj-lt"/>
                <a:ea typeface="Aptos" panose="020B0004020202020204" pitchFamily="34" charset="0"/>
                <a:cs typeface="Times New Roman" panose="02020603050405020304" pitchFamily="18" charset="0"/>
              </a:rPr>
              <a:t>1998 EA </a:t>
            </a:r>
            <a:r>
              <a:rPr lang="en-IE" sz="2400" dirty="0">
                <a:effectLst/>
                <a:latin typeface="+mj-lt"/>
                <a:ea typeface="Aptos" panose="020B0004020202020204" pitchFamily="34" charset="0"/>
                <a:cs typeface="Times New Roman" panose="02020603050405020304" pitchFamily="18" charset="0"/>
              </a:rPr>
              <a:t>specifically set out to make provision in the common good for the education of every person in the state, including those with a disability or other special educational need</a:t>
            </a:r>
          </a:p>
        </p:txBody>
      </p:sp>
    </p:spTree>
    <p:extLst>
      <p:ext uri="{BB962C8B-B14F-4D97-AF65-F5344CB8AC3E}">
        <p14:creationId xmlns:p14="http://schemas.microsoft.com/office/powerpoint/2010/main" val="2451144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8575-1D0D-CAA9-ECDE-2102B9846409}"/>
              </a:ext>
            </a:extLst>
          </p:cNvPr>
          <p:cNvSpPr>
            <a:spLocks noGrp="1"/>
          </p:cNvSpPr>
          <p:nvPr>
            <p:ph type="title"/>
          </p:nvPr>
        </p:nvSpPr>
        <p:spPr/>
        <p:txBody>
          <a:bodyPr/>
          <a:lstStyle/>
          <a:p>
            <a:r>
              <a:rPr lang="en-IE" dirty="0"/>
              <a:t>From Segregation to Inclusion</a:t>
            </a:r>
          </a:p>
        </p:txBody>
      </p:sp>
      <p:sp>
        <p:nvSpPr>
          <p:cNvPr id="3" name="Content Placeholder 2">
            <a:extLst>
              <a:ext uri="{FF2B5EF4-FFF2-40B4-BE49-F238E27FC236}">
                <a16:creationId xmlns:a16="http://schemas.microsoft.com/office/drawing/2014/main" id="{856F5629-8A06-787B-E19F-8D36A0C38A66}"/>
              </a:ext>
            </a:extLst>
          </p:cNvPr>
          <p:cNvSpPr>
            <a:spLocks noGrp="1"/>
          </p:cNvSpPr>
          <p:nvPr>
            <p:ph idx="1"/>
          </p:nvPr>
        </p:nvSpPr>
        <p:spPr>
          <a:xfrm>
            <a:off x="677334" y="1493520"/>
            <a:ext cx="8596668" cy="5029200"/>
          </a:xfrm>
        </p:spPr>
        <p:txBody>
          <a:bodyPr>
            <a:normAutofit fontScale="85000" lnSpcReduction="20000"/>
          </a:bodyPr>
          <a:lstStyle/>
          <a:p>
            <a:r>
              <a:rPr lang="en-IE" sz="2400" dirty="0"/>
              <a:t>Court cases -  e.g.  O’Donoghue and Sinnott + many more (49 -  Ring)</a:t>
            </a:r>
          </a:p>
          <a:p>
            <a:endParaRPr lang="en-IE" sz="2400" dirty="0"/>
          </a:p>
          <a:p>
            <a:r>
              <a:rPr lang="en-IE" sz="2400" dirty="0">
                <a:latin typeface="+mj-lt"/>
                <a:ea typeface="Aptos" panose="020B0004020202020204" pitchFamily="34" charset="0"/>
                <a:cs typeface="Times New Roman" panose="02020603050405020304" pitchFamily="18" charset="0"/>
              </a:rPr>
              <a:t>Task Forces on Autism &amp; Dyslexia 2002 + many more reports</a:t>
            </a:r>
          </a:p>
          <a:p>
            <a:endParaRPr lang="en-IE" sz="2400" dirty="0">
              <a:latin typeface="+mj-lt"/>
              <a:ea typeface="Aptos" panose="020B0004020202020204" pitchFamily="34" charset="0"/>
              <a:cs typeface="Times New Roman" panose="02020603050405020304" pitchFamily="18" charset="0"/>
            </a:endParaRPr>
          </a:p>
          <a:p>
            <a:r>
              <a:rPr lang="en-IE" sz="2400" dirty="0">
                <a:latin typeface="+mj-lt"/>
                <a:ea typeface="Aptos" panose="020B0004020202020204" pitchFamily="34" charset="0"/>
                <a:cs typeface="Times New Roman" panose="02020603050405020304" pitchFamily="18" charset="0"/>
              </a:rPr>
              <a:t>Many acts have an impact on rights of children with disabilities/special needs – e.g. Equal Status Acts 2000-2004, Education (Welfare) Act</a:t>
            </a:r>
          </a:p>
          <a:p>
            <a:endParaRPr lang="en-IE" sz="2400" dirty="0">
              <a:latin typeface="+mj-lt"/>
              <a:ea typeface="Aptos" panose="020B0004020202020204" pitchFamily="34" charset="0"/>
              <a:cs typeface="Times New Roman" panose="02020603050405020304" pitchFamily="18" charset="0"/>
            </a:endParaRPr>
          </a:p>
          <a:p>
            <a:r>
              <a:rPr lang="en-IE" sz="2400" dirty="0">
                <a:latin typeface="+mj-lt"/>
                <a:ea typeface="Aptos" panose="020B0004020202020204" pitchFamily="34" charset="0"/>
                <a:cs typeface="Times New Roman" panose="02020603050405020304" pitchFamily="18" charset="0"/>
              </a:rPr>
              <a:t>Increases </a:t>
            </a:r>
            <a:r>
              <a:rPr lang="en-IE" sz="2400">
                <a:latin typeface="+mj-lt"/>
                <a:ea typeface="Aptos" panose="020B0004020202020204" pitchFamily="34" charset="0"/>
                <a:cs typeface="Times New Roman" panose="02020603050405020304" pitchFamily="18" charset="0"/>
              </a:rPr>
              <a:t>in SETs &amp; SNAs </a:t>
            </a:r>
            <a:r>
              <a:rPr lang="en-IE" sz="2400" dirty="0">
                <a:latin typeface="+mj-lt"/>
                <a:ea typeface="Aptos" panose="020B0004020202020204" pitchFamily="34" charset="0"/>
                <a:cs typeface="Times New Roman" panose="02020603050405020304" pitchFamily="18" charset="0"/>
              </a:rPr>
              <a:t>up to present</a:t>
            </a:r>
          </a:p>
          <a:p>
            <a:endParaRPr lang="en-IE" sz="2400" dirty="0">
              <a:effectLst/>
              <a:latin typeface="+mj-lt"/>
              <a:ea typeface="Aptos" panose="020B0004020202020204" pitchFamily="34" charset="0"/>
              <a:cs typeface="Times New Roman" panose="02020603050405020304" pitchFamily="18" charset="0"/>
            </a:endParaRPr>
          </a:p>
          <a:p>
            <a:r>
              <a:rPr lang="en-IE" sz="2400" dirty="0">
                <a:latin typeface="+mj-lt"/>
                <a:cs typeface="Times New Roman" panose="02020603050405020304" pitchFamily="18" charset="0"/>
              </a:rPr>
              <a:t>2004 EPSEN Act (of which more later) + other relevant acts</a:t>
            </a:r>
          </a:p>
          <a:p>
            <a:endParaRPr lang="en-IE" sz="2400" dirty="0">
              <a:latin typeface="+mj-lt"/>
              <a:cs typeface="Times New Roman" panose="02020603050405020304" pitchFamily="18" charset="0"/>
            </a:endParaRPr>
          </a:p>
          <a:p>
            <a:r>
              <a:rPr lang="en-IE" sz="2400" dirty="0">
                <a:latin typeface="+mj-lt"/>
                <a:cs typeface="Times New Roman" panose="02020603050405020304" pitchFamily="18" charset="0"/>
              </a:rPr>
              <a:t>See: </a:t>
            </a:r>
            <a:r>
              <a:rPr lang="en-US" sz="2400" i="1" dirty="0"/>
              <a:t>Special Education in an Independent Ireland 1922-2022</a:t>
            </a:r>
            <a:r>
              <a:rPr lang="en-IE" sz="2400" dirty="0">
                <a:latin typeface="+mj-lt"/>
                <a:cs typeface="Times New Roman" panose="02020603050405020304" pitchFamily="18" charset="0"/>
              </a:rPr>
              <a:t> by Emer Ring, 2024 (https://ncse.ie/research-reports)</a:t>
            </a:r>
            <a:endParaRPr lang="en-IE" sz="2400" dirty="0">
              <a:latin typeface="+mj-lt"/>
            </a:endParaRPr>
          </a:p>
          <a:p>
            <a:endParaRPr lang="en-IE" dirty="0"/>
          </a:p>
        </p:txBody>
      </p:sp>
    </p:spTree>
    <p:extLst>
      <p:ext uri="{BB962C8B-B14F-4D97-AF65-F5344CB8AC3E}">
        <p14:creationId xmlns:p14="http://schemas.microsoft.com/office/powerpoint/2010/main" val="2148833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BD3B-A682-0BCB-31E8-1D9389F94F79}"/>
              </a:ext>
            </a:extLst>
          </p:cNvPr>
          <p:cNvSpPr>
            <a:spLocks noGrp="1"/>
          </p:cNvSpPr>
          <p:nvPr>
            <p:ph type="title"/>
          </p:nvPr>
        </p:nvSpPr>
        <p:spPr>
          <a:xfrm>
            <a:off x="423334" y="558800"/>
            <a:ext cx="8596668" cy="1320800"/>
          </a:xfrm>
        </p:spPr>
        <p:txBody>
          <a:bodyPr/>
          <a:lstStyle/>
          <a:p>
            <a:r>
              <a:rPr lang="en-IE" dirty="0"/>
              <a:t>International influences on the movement to inclusion</a:t>
            </a:r>
          </a:p>
        </p:txBody>
      </p:sp>
      <p:sp>
        <p:nvSpPr>
          <p:cNvPr id="3" name="Content Placeholder 2">
            <a:extLst>
              <a:ext uri="{FF2B5EF4-FFF2-40B4-BE49-F238E27FC236}">
                <a16:creationId xmlns:a16="http://schemas.microsoft.com/office/drawing/2014/main" id="{E811B728-9412-4216-9092-E097BE8B803D}"/>
              </a:ext>
            </a:extLst>
          </p:cNvPr>
          <p:cNvSpPr>
            <a:spLocks noGrp="1"/>
          </p:cNvSpPr>
          <p:nvPr>
            <p:ph idx="1"/>
          </p:nvPr>
        </p:nvSpPr>
        <p:spPr/>
        <p:txBody>
          <a:bodyPr>
            <a:normAutofit fontScale="92500" lnSpcReduction="20000"/>
          </a:bodyPr>
          <a:lstStyle/>
          <a:p>
            <a:pPr marL="0" indent="0">
              <a:buNone/>
            </a:pPr>
            <a:r>
              <a:rPr lang="en-IE" sz="2800" b="1" dirty="0"/>
              <a:t>Various UN Declarations and Conventions on Rights: 1948. 1950, 1989</a:t>
            </a:r>
          </a:p>
          <a:p>
            <a:pPr marL="0" indent="0">
              <a:buNone/>
            </a:pPr>
            <a:r>
              <a:rPr lang="en-IE" sz="2800" b="1" dirty="0"/>
              <a:t>Salamanca Statement 1994</a:t>
            </a:r>
            <a:endParaRPr lang="en-IE" sz="2600" b="1" kern="100" dirty="0">
              <a:effectLst/>
              <a:latin typeface="Aptos" panose="020B0004020202020204" pitchFamily="34" charset="0"/>
              <a:ea typeface="Aptos" panose="020B0004020202020204" pitchFamily="34" charset="0"/>
              <a:cs typeface="Times New Roman" panose="02020603050405020304" pitchFamily="18" charset="0"/>
            </a:endParaRPr>
          </a:p>
          <a:p>
            <a:r>
              <a:rPr lang="en-IE" sz="2600" kern="100" dirty="0">
                <a:effectLst/>
                <a:latin typeface="Aptos" panose="020B0004020202020204" pitchFamily="34" charset="0"/>
                <a:ea typeface="Aptos" panose="020B0004020202020204" pitchFamily="34" charset="0"/>
                <a:cs typeface="Times New Roman" panose="02020603050405020304" pitchFamily="18" charset="0"/>
              </a:rPr>
              <a:t>Recognised the necessity and urgency of providing education for children, youth and adults with special educational needs within the regular education system</a:t>
            </a:r>
            <a:endParaRPr lang="en-IE" sz="2600" kern="100" dirty="0">
              <a:latin typeface="Aptos" panose="020B0004020202020204" pitchFamily="34" charset="0"/>
              <a:ea typeface="Aptos" panose="020B0004020202020204" pitchFamily="34" charset="0"/>
              <a:cs typeface="Times New Roman" panose="02020603050405020304" pitchFamily="18" charset="0"/>
            </a:endParaRPr>
          </a:p>
          <a:p>
            <a:r>
              <a:rPr lang="en-IE" sz="2600" kern="100" dirty="0">
                <a:effectLst/>
                <a:latin typeface="Aptos" panose="020B0004020202020204" pitchFamily="34" charset="0"/>
                <a:ea typeface="Aptos" panose="020B0004020202020204" pitchFamily="34" charset="0"/>
                <a:cs typeface="Times New Roman" panose="02020603050405020304" pitchFamily="18" charset="0"/>
              </a:rPr>
              <a:t>UNESCO Framework for Action on Special Needs Education </a:t>
            </a:r>
          </a:p>
          <a:p>
            <a:r>
              <a:rPr lang="en-IE" sz="2600" kern="100" dirty="0">
                <a:latin typeface="Aptos" panose="020B0004020202020204" pitchFamily="34" charset="0"/>
                <a:ea typeface="Aptos" panose="020B0004020202020204" pitchFamily="34" charset="0"/>
                <a:cs typeface="Times New Roman" panose="02020603050405020304" pitchFamily="18" charset="0"/>
              </a:rPr>
              <a:t>Wish</a:t>
            </a:r>
            <a:r>
              <a:rPr lang="en-IE" sz="2600" kern="100" dirty="0">
                <a:effectLst/>
                <a:latin typeface="Aptos" panose="020B0004020202020204" pitchFamily="34" charset="0"/>
                <a:ea typeface="Aptos" panose="020B0004020202020204" pitchFamily="34" charset="0"/>
                <a:cs typeface="Times New Roman" panose="02020603050405020304" pitchFamily="18" charset="0"/>
              </a:rPr>
              <a:t>ed governments and organizations to be guided by the spirit of its provisions and recommendations</a:t>
            </a:r>
          </a:p>
          <a:p>
            <a:r>
              <a:rPr lang="en-IE" sz="2600" kern="100" dirty="0">
                <a:latin typeface="Aptos" panose="020B0004020202020204" pitchFamily="34" charset="0"/>
                <a:ea typeface="Aptos" panose="020B0004020202020204" pitchFamily="34" charset="0"/>
                <a:cs typeface="Times New Roman" panose="02020603050405020304" pitchFamily="18" charset="0"/>
              </a:rPr>
              <a:t>Ireland represented among 92 countries</a:t>
            </a:r>
            <a:endParaRPr lang="en-IE" sz="2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2605474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B9BD-16A1-71D4-5772-170A4EC13DE3}"/>
              </a:ext>
            </a:extLst>
          </p:cNvPr>
          <p:cNvSpPr>
            <a:spLocks noGrp="1"/>
          </p:cNvSpPr>
          <p:nvPr>
            <p:ph type="title"/>
          </p:nvPr>
        </p:nvSpPr>
        <p:spPr>
          <a:xfrm>
            <a:off x="677334" y="609600"/>
            <a:ext cx="8596668" cy="1178560"/>
          </a:xfrm>
        </p:spPr>
        <p:txBody>
          <a:bodyPr>
            <a:normAutofit fontScale="90000"/>
          </a:bodyPr>
          <a:lstStyle/>
          <a:p>
            <a:r>
              <a:rPr lang="en-IE" sz="3100" dirty="0"/>
              <a:t>United Nations Convention on the Rights of Persons with Disabilities 2006: Article 24 (UNCRPD)</a:t>
            </a:r>
            <a:br>
              <a:rPr lang="en-US" dirty="0"/>
            </a:br>
            <a:endParaRPr lang="en-IE" dirty="0"/>
          </a:p>
        </p:txBody>
      </p:sp>
      <p:sp>
        <p:nvSpPr>
          <p:cNvPr id="3" name="Content Placeholder 2">
            <a:extLst>
              <a:ext uri="{FF2B5EF4-FFF2-40B4-BE49-F238E27FC236}">
                <a16:creationId xmlns:a16="http://schemas.microsoft.com/office/drawing/2014/main" id="{3A2C42BF-BA41-654D-0EE9-3116118DF387}"/>
              </a:ext>
            </a:extLst>
          </p:cNvPr>
          <p:cNvSpPr>
            <a:spLocks noGrp="1"/>
          </p:cNvSpPr>
          <p:nvPr>
            <p:ph idx="1"/>
          </p:nvPr>
        </p:nvSpPr>
        <p:spPr>
          <a:xfrm>
            <a:off x="677334" y="1788160"/>
            <a:ext cx="8596668" cy="4907280"/>
          </a:xfrm>
        </p:spPr>
        <p:txBody>
          <a:bodyPr>
            <a:noAutofit/>
          </a:bodyPr>
          <a:lstStyle/>
          <a:p>
            <a:pPr marL="0" indent="0">
              <a:buNone/>
            </a:pPr>
            <a:r>
              <a:rPr lang="en-IE" sz="2400" dirty="0">
                <a:latin typeface="Calibri" panose="020F0502020204030204" pitchFamily="34" charset="0"/>
                <a:ea typeface="Calibri" panose="020F0502020204030204" pitchFamily="34" charset="0"/>
                <a:cs typeface="Times New Roman" panose="02020603050405020304" pitchFamily="18" charset="0"/>
              </a:rPr>
              <a:t>P</a:t>
            </a:r>
            <a:r>
              <a:rPr lang="en-IE" sz="2400" dirty="0">
                <a:effectLst/>
                <a:latin typeface="Calibri" panose="020F0502020204030204" pitchFamily="34" charset="0"/>
                <a:ea typeface="Calibri" panose="020F0502020204030204" pitchFamily="34" charset="0"/>
                <a:cs typeface="Times New Roman" panose="02020603050405020304" pitchFamily="18" charset="0"/>
              </a:rPr>
              <a:t>ersons with disabilities have a right to education. </a:t>
            </a:r>
            <a:r>
              <a:rPr lang="en-IE" sz="2400" dirty="0">
                <a:latin typeface="Calibri" panose="020F0502020204030204" pitchFamily="34" charset="0"/>
                <a:ea typeface="Calibri" panose="020F0502020204030204" pitchFamily="34" charset="0"/>
                <a:cs typeface="Times New Roman" panose="02020603050405020304" pitchFamily="18" charset="0"/>
              </a:rPr>
              <a:t>States </a:t>
            </a:r>
            <a:r>
              <a:rPr lang="en-I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shall ensure an </a:t>
            </a:r>
            <a:r>
              <a:rPr lang="en-IE"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inclusive education system </a:t>
            </a:r>
            <a:r>
              <a:rPr lang="en-I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all levels and life-long learning </a:t>
            </a:r>
            <a:r>
              <a:rPr lang="en-IE" sz="2400" dirty="0">
                <a:effectLst/>
                <a:latin typeface="Calibri" panose="020F0502020204030204" pitchFamily="34" charset="0"/>
                <a:ea typeface="Calibri" panose="020F0502020204030204" pitchFamily="34" charset="0"/>
                <a:cs typeface="Times New Roman" panose="02020603050405020304" pitchFamily="18" charset="0"/>
              </a:rPr>
              <a:t>directed to: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IE" sz="2400" dirty="0">
                <a:effectLst/>
                <a:latin typeface="Calibri" panose="020F0502020204030204" pitchFamily="34" charset="0"/>
                <a:ea typeface="Calibri" panose="020F0502020204030204" pitchFamily="34" charset="0"/>
                <a:cs typeface="Times New Roman" panose="02020603050405020304" pitchFamily="18" charset="0"/>
              </a:rPr>
              <a:t>1. The full development of human potential and sense of dignity and self-worth, and the strengthening of respect for human rights, fundamental freedoms and human diversity;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IE" sz="2400" dirty="0">
                <a:effectLst/>
                <a:latin typeface="Calibri" panose="020F0502020204030204" pitchFamily="34" charset="0"/>
                <a:ea typeface="Calibri" panose="020F0502020204030204" pitchFamily="34" charset="0"/>
                <a:cs typeface="Times New Roman" panose="02020603050405020304" pitchFamily="18" charset="0"/>
              </a:rPr>
              <a:t>2. The development by persons with disabilities of their personality, talents and creativity, as well as their mental and physical abilities, to their fullest potential;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IE" sz="2400" dirty="0">
                <a:effectLst/>
                <a:latin typeface="Calibri" panose="020F0502020204030204" pitchFamily="34" charset="0"/>
                <a:ea typeface="Calibri" panose="020F0502020204030204" pitchFamily="34" charset="0"/>
                <a:cs typeface="Times New Roman" panose="02020603050405020304" pitchFamily="18" charset="0"/>
              </a:rPr>
              <a:t>3. Enabling persons with disabilities to participate effectively in a free society. </a:t>
            </a:r>
            <a:endParaRPr lang="en-IE" sz="2400" dirty="0"/>
          </a:p>
        </p:txBody>
      </p:sp>
    </p:spTree>
    <p:extLst>
      <p:ext uri="{BB962C8B-B14F-4D97-AF65-F5344CB8AC3E}">
        <p14:creationId xmlns:p14="http://schemas.microsoft.com/office/powerpoint/2010/main" val="650452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71F5-4B3C-FEF7-F65E-D379581D6D73}"/>
              </a:ext>
            </a:extLst>
          </p:cNvPr>
          <p:cNvSpPr>
            <a:spLocks noGrp="1"/>
          </p:cNvSpPr>
          <p:nvPr>
            <p:ph type="title"/>
          </p:nvPr>
        </p:nvSpPr>
        <p:spPr/>
        <p:txBody>
          <a:bodyPr/>
          <a:lstStyle/>
          <a:p>
            <a:r>
              <a:rPr lang="en-IE" dirty="0"/>
              <a:t>UNCRPD</a:t>
            </a:r>
          </a:p>
        </p:txBody>
      </p:sp>
      <p:sp>
        <p:nvSpPr>
          <p:cNvPr id="3" name="Content Placeholder 2">
            <a:extLst>
              <a:ext uri="{FF2B5EF4-FFF2-40B4-BE49-F238E27FC236}">
                <a16:creationId xmlns:a16="http://schemas.microsoft.com/office/drawing/2014/main" id="{C266E4D4-DCB7-5A97-307B-EADB9787BFD9}"/>
              </a:ext>
            </a:extLst>
          </p:cNvPr>
          <p:cNvSpPr>
            <a:spLocks noGrp="1"/>
          </p:cNvSpPr>
          <p:nvPr>
            <p:ph idx="1"/>
          </p:nvPr>
        </p:nvSpPr>
        <p:spPr/>
        <p:txBody>
          <a:bodyPr>
            <a:normAutofit/>
          </a:bodyPr>
          <a:lstStyle/>
          <a:p>
            <a:r>
              <a:rPr lang="en-IE" sz="2400" dirty="0"/>
              <a:t>Adopted by UN in 2006</a:t>
            </a:r>
          </a:p>
          <a:p>
            <a:endParaRPr lang="en-IE" sz="2400" dirty="0"/>
          </a:p>
          <a:p>
            <a:r>
              <a:rPr lang="en-IE" sz="2400" dirty="0"/>
              <a:t>Ratified by Ireland in 2018</a:t>
            </a:r>
          </a:p>
          <a:p>
            <a:endParaRPr lang="en-IE" sz="2400" dirty="0"/>
          </a:p>
          <a:p>
            <a:r>
              <a:rPr lang="en-IE" sz="2400" dirty="0"/>
              <a:t>Optional protocol </a:t>
            </a:r>
            <a:r>
              <a:rPr lang="en-US" sz="2400" dirty="0">
                <a:solidFill>
                  <a:srgbClr val="000000"/>
                </a:solidFill>
                <a:latin typeface="IBM Plex Sans" panose="020F0502020204030204" pitchFamily="34" charset="0"/>
              </a:rPr>
              <a:t>(which</a:t>
            </a:r>
            <a:r>
              <a:rPr lang="en-US" sz="2400" b="0" i="0" dirty="0">
                <a:solidFill>
                  <a:srgbClr val="000000"/>
                </a:solidFill>
                <a:effectLst/>
                <a:latin typeface="IBM Plex Sans" panose="020F0502020204030204" pitchFamily="34" charset="0"/>
              </a:rPr>
              <a:t> establishes an individual complaints mechanism for the UNCRDP) not yet ratified</a:t>
            </a:r>
            <a:endParaRPr lang="en-IE" sz="2400" dirty="0"/>
          </a:p>
        </p:txBody>
      </p:sp>
    </p:spTree>
    <p:extLst>
      <p:ext uri="{BB962C8B-B14F-4D97-AF65-F5344CB8AC3E}">
        <p14:creationId xmlns:p14="http://schemas.microsoft.com/office/powerpoint/2010/main" val="3129275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1B49-C831-DB72-FFD1-BA9E36A4FFD0}"/>
              </a:ext>
            </a:extLst>
          </p:cNvPr>
          <p:cNvSpPr>
            <a:spLocks noGrp="1"/>
          </p:cNvSpPr>
          <p:nvPr>
            <p:ph type="title"/>
          </p:nvPr>
        </p:nvSpPr>
        <p:spPr>
          <a:xfrm>
            <a:off x="677334" y="609600"/>
            <a:ext cx="8596668" cy="1534160"/>
          </a:xfrm>
        </p:spPr>
        <p:txBody>
          <a:bodyPr>
            <a:normAutofit fontScale="90000"/>
          </a:bodyPr>
          <a:lstStyle/>
          <a:p>
            <a:r>
              <a:rPr lang="en-IE" dirty="0"/>
              <a:t>International influence: EASNIE (European Agency for Special Needs and Inclusive Education)</a:t>
            </a:r>
            <a:br>
              <a:rPr lang="en-US" sz="1400" b="0" i="0" u="sng" dirty="0">
                <a:effectLst/>
                <a:latin typeface="Arial" panose="020B0604020202020204" pitchFamily="34" charset="0"/>
              </a:rPr>
            </a:br>
            <a:endParaRPr lang="en-IE" sz="2700" dirty="0"/>
          </a:p>
        </p:txBody>
      </p:sp>
      <p:sp>
        <p:nvSpPr>
          <p:cNvPr id="3" name="Content Placeholder 2">
            <a:extLst>
              <a:ext uri="{FF2B5EF4-FFF2-40B4-BE49-F238E27FC236}">
                <a16:creationId xmlns:a16="http://schemas.microsoft.com/office/drawing/2014/main" id="{53D97AF4-AAAD-E61E-8B1D-35E2A4DFA330}"/>
              </a:ext>
            </a:extLst>
          </p:cNvPr>
          <p:cNvSpPr>
            <a:spLocks noGrp="1"/>
          </p:cNvSpPr>
          <p:nvPr>
            <p:ph idx="1"/>
          </p:nvPr>
        </p:nvSpPr>
        <p:spPr>
          <a:xfrm>
            <a:off x="677334" y="2479040"/>
            <a:ext cx="8596668" cy="4043680"/>
          </a:xfrm>
        </p:spPr>
        <p:txBody>
          <a:bodyPr>
            <a:normAutofit lnSpcReduction="10000"/>
          </a:bodyPr>
          <a:lstStyle/>
          <a:p>
            <a:pPr marL="0" lvl="0" indent="0">
              <a:lnSpc>
                <a:spcPts val="1300"/>
              </a:lnSpc>
              <a:spcBef>
                <a:spcPts val="600"/>
              </a:spcBef>
              <a:spcAft>
                <a:spcPts val="600"/>
              </a:spcAft>
              <a:buNone/>
            </a:pPr>
            <a:endPar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r>
              <a:rPr lang="en-IE" sz="2400" dirty="0"/>
              <a:t>EASNIE - </a:t>
            </a:r>
            <a:r>
              <a:rPr lang="en-US" sz="2400" b="0" i="0" dirty="0">
                <a:solidFill>
                  <a:srgbClr val="333333"/>
                </a:solidFill>
                <a:effectLst/>
                <a:latin typeface="opensans_regular"/>
              </a:rPr>
              <a:t>an independent </a:t>
            </a:r>
            <a:r>
              <a:rPr lang="en-US" sz="2400" b="0" i="0" dirty="0" err="1">
                <a:solidFill>
                  <a:srgbClr val="333333"/>
                </a:solidFill>
                <a:effectLst/>
                <a:latin typeface="opensans_regular"/>
              </a:rPr>
              <a:t>organisation</a:t>
            </a:r>
            <a:r>
              <a:rPr lang="en-US" sz="2400" b="0" i="0" dirty="0">
                <a:solidFill>
                  <a:srgbClr val="333333"/>
                </a:solidFill>
                <a:effectLst/>
                <a:latin typeface="opensans_regular"/>
              </a:rPr>
              <a:t> that acts as a platform for collaboration for the ministries of education in 31 member countries, co-funded by the EU</a:t>
            </a:r>
            <a:endParaRPr lang="en-IE" sz="2400" dirty="0"/>
          </a:p>
          <a:p>
            <a:endParaRPr lang="en-IE" sz="2400" dirty="0"/>
          </a:p>
          <a:p>
            <a:r>
              <a:rPr lang="en-IE" sz="2400" dirty="0"/>
              <a:t>EASNIE on SEN: </a:t>
            </a:r>
          </a:p>
          <a:p>
            <a:r>
              <a:rPr lang="en-IE" sz="2400" dirty="0"/>
              <a:t>Special or ‘additional’ needs should not be seen as the result of ‘in-child’ factors, but rather as a discrepancy between what a system of schooling ordinarily provides and what the child needs to support their learning</a:t>
            </a:r>
          </a:p>
        </p:txBody>
      </p:sp>
    </p:spTree>
    <p:extLst>
      <p:ext uri="{BB962C8B-B14F-4D97-AF65-F5344CB8AC3E}">
        <p14:creationId xmlns:p14="http://schemas.microsoft.com/office/powerpoint/2010/main" val="3421208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AE57-B5A4-58A5-8C45-86AABF1A1560}"/>
              </a:ext>
            </a:extLst>
          </p:cNvPr>
          <p:cNvSpPr>
            <a:spLocks noGrp="1"/>
          </p:cNvSpPr>
          <p:nvPr>
            <p:ph type="title"/>
          </p:nvPr>
        </p:nvSpPr>
        <p:spPr/>
        <p:txBody>
          <a:bodyPr/>
          <a:lstStyle/>
          <a:p>
            <a:r>
              <a:rPr lang="en-IE" dirty="0"/>
              <a:t>International influence: EASNIE definition of inclusion</a:t>
            </a:r>
          </a:p>
        </p:txBody>
      </p:sp>
      <p:sp>
        <p:nvSpPr>
          <p:cNvPr id="3" name="Content Placeholder 2">
            <a:extLst>
              <a:ext uri="{FF2B5EF4-FFF2-40B4-BE49-F238E27FC236}">
                <a16:creationId xmlns:a16="http://schemas.microsoft.com/office/drawing/2014/main" id="{99DAEF2D-6BAD-5E76-C134-AE8BB299D72C}"/>
              </a:ext>
            </a:extLst>
          </p:cNvPr>
          <p:cNvSpPr>
            <a:spLocks noGrp="1"/>
          </p:cNvSpPr>
          <p:nvPr>
            <p:ph idx="1"/>
          </p:nvPr>
        </p:nvSpPr>
        <p:spPr/>
        <p:txBody>
          <a:bodyPr>
            <a:normAutofit fontScale="85000" lnSpcReduction="20000"/>
          </a:bodyPr>
          <a:lstStyle/>
          <a:p>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While ‘inclusion’ still a contested concept EASNIE defines it as follows:</a:t>
            </a:r>
          </a:p>
          <a:p>
            <a:endParaRPr lang="en-GB" sz="2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r>
              <a:rPr lang="en-GB" sz="2800" dirty="0">
                <a:solidFill>
                  <a:schemeClr val="tx1"/>
                </a:solidFill>
                <a:latin typeface="Calibri" panose="020F0502020204030204" pitchFamily="34" charset="0"/>
                <a:ea typeface="Times New Roman" panose="02020603050405020304" pitchFamily="18" charset="0"/>
                <a:cs typeface="Calibri" panose="020F0502020204030204" pitchFamily="34" charset="0"/>
              </a:rPr>
              <a:t>A</a:t>
            </a: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 inclusive setting refers to education where the child/learner with SEN follows education in mainstream classes alongside their mainstream peers for the largest part – 80% or more – of the school week.</a:t>
            </a:r>
          </a:p>
          <a:p>
            <a:endPar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r>
              <a:rPr lang="en-GB" sz="2800" b="1" u="sng" dirty="0">
                <a:solidFill>
                  <a:srgbClr val="000000"/>
                </a:solidFill>
                <a:latin typeface="Calibri" panose="020F0502020204030204" pitchFamily="34" charset="0"/>
                <a:ea typeface="Calibri" panose="020F0502020204030204" pitchFamily="34" charset="0"/>
                <a:cs typeface="Calibri" panose="020F0502020204030204" pitchFamily="34" charset="0"/>
              </a:rPr>
              <a:t>Note</a:t>
            </a:r>
            <a:r>
              <a:rPr lang="en-GB" sz="2800" dirty="0">
                <a:solidFill>
                  <a:srgbClr val="000000"/>
                </a:solidFill>
                <a:latin typeface="Calibri" panose="020F0502020204030204" pitchFamily="34" charset="0"/>
                <a:ea typeface="Calibri" panose="020F0502020204030204" pitchFamily="34" charset="0"/>
                <a:cs typeface="Calibri" panose="020F0502020204030204" pitchFamily="34" charset="0"/>
              </a:rPr>
              <a:t>:  Irish policy currently enables a continuum of provision – i.e. inclusion in mainstream; special classes (primary &amp; post-primary 3,700 in 2024/5); special schools (134 in 2024/5).</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31146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7867-52A8-0025-6B5D-4D0B64F2A67C}"/>
              </a:ext>
            </a:extLst>
          </p:cNvPr>
          <p:cNvSpPr>
            <a:spLocks noGrp="1"/>
          </p:cNvSpPr>
          <p:nvPr>
            <p:ph type="title"/>
          </p:nvPr>
        </p:nvSpPr>
        <p:spPr>
          <a:xfrm>
            <a:off x="677334" y="558800"/>
            <a:ext cx="8596668" cy="1320800"/>
          </a:xfrm>
        </p:spPr>
        <p:txBody>
          <a:bodyPr>
            <a:normAutofit/>
          </a:bodyPr>
          <a:lstStyle/>
          <a:p>
            <a:r>
              <a:rPr lang="en-IE" dirty="0"/>
              <a:t>International influences: Inclusion – who can be included? (UNESCO)</a:t>
            </a:r>
          </a:p>
        </p:txBody>
      </p:sp>
      <p:sp>
        <p:nvSpPr>
          <p:cNvPr id="3" name="Content Placeholder 2">
            <a:extLst>
              <a:ext uri="{FF2B5EF4-FFF2-40B4-BE49-F238E27FC236}">
                <a16:creationId xmlns:a16="http://schemas.microsoft.com/office/drawing/2014/main" id="{0DC7ED6F-3D97-8E73-6E2E-F1BFE428CA53}"/>
              </a:ext>
            </a:extLst>
          </p:cNvPr>
          <p:cNvSpPr>
            <a:spLocks noGrp="1"/>
          </p:cNvSpPr>
          <p:nvPr>
            <p:ph idx="1"/>
          </p:nvPr>
        </p:nvSpPr>
        <p:spPr>
          <a:xfrm>
            <a:off x="677334" y="2357119"/>
            <a:ext cx="8596668" cy="4198955"/>
          </a:xfrm>
        </p:spPr>
        <p:txBody>
          <a:bodyPr>
            <a:noAutofit/>
          </a:bodyPr>
          <a:lstStyle/>
          <a:p>
            <a:pPr marL="0" indent="0">
              <a:buNone/>
            </a:pPr>
            <a:r>
              <a:rPr lang="en-US" sz="2400" b="1" dirty="0"/>
              <a:t>All children </a:t>
            </a:r>
            <a:r>
              <a:rPr lang="en-US" sz="2400" dirty="0"/>
              <a:t>regardless of their physical, intellectual, social, emotional, linguistic or other conditions </a:t>
            </a:r>
          </a:p>
          <a:p>
            <a:r>
              <a:rPr lang="en-US" sz="2400" dirty="0"/>
              <a:t>Disabled and gifted children</a:t>
            </a:r>
          </a:p>
          <a:p>
            <a:r>
              <a:rPr lang="en-US" sz="2400" dirty="0"/>
              <a:t>Street and working children</a:t>
            </a:r>
          </a:p>
          <a:p>
            <a:r>
              <a:rPr lang="en-US" sz="2400" dirty="0"/>
              <a:t>Children from remote or nomadic populations</a:t>
            </a:r>
          </a:p>
          <a:p>
            <a:r>
              <a:rPr lang="en-US" sz="2400" dirty="0"/>
              <a:t>Children from linguistic, ethnic or cultural minorities</a:t>
            </a:r>
          </a:p>
          <a:p>
            <a:r>
              <a:rPr lang="en-US" sz="2400" dirty="0"/>
              <a:t> Children from other disadvantaged or marginalized areas or groups</a:t>
            </a:r>
            <a:endParaRPr lang="en-IE" sz="2400" dirty="0"/>
          </a:p>
        </p:txBody>
      </p:sp>
    </p:spTree>
    <p:extLst>
      <p:ext uri="{BB962C8B-B14F-4D97-AF65-F5344CB8AC3E}">
        <p14:creationId xmlns:p14="http://schemas.microsoft.com/office/powerpoint/2010/main" val="1759427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6AF8-E2B5-BAAE-B126-61F625F4229C}"/>
              </a:ext>
            </a:extLst>
          </p:cNvPr>
          <p:cNvSpPr>
            <a:spLocks noGrp="1"/>
          </p:cNvSpPr>
          <p:nvPr>
            <p:ph type="title"/>
          </p:nvPr>
        </p:nvSpPr>
        <p:spPr/>
        <p:txBody>
          <a:bodyPr>
            <a:normAutofit fontScale="90000"/>
          </a:bodyPr>
          <a:lstStyle/>
          <a:p>
            <a:r>
              <a:rPr lang="en-IE" dirty="0"/>
              <a:t>Ireland moving forward: Education for Persons with Special Educational Needs (EPSEN) Act, 2004</a:t>
            </a:r>
          </a:p>
        </p:txBody>
      </p:sp>
      <p:sp>
        <p:nvSpPr>
          <p:cNvPr id="3" name="Content Placeholder 2">
            <a:extLst>
              <a:ext uri="{FF2B5EF4-FFF2-40B4-BE49-F238E27FC236}">
                <a16:creationId xmlns:a16="http://schemas.microsoft.com/office/drawing/2014/main" id="{7CF2D0B8-BD6C-3382-833D-D86FB72746AC}"/>
              </a:ext>
            </a:extLst>
          </p:cNvPr>
          <p:cNvSpPr>
            <a:spLocks noGrp="1"/>
          </p:cNvSpPr>
          <p:nvPr>
            <p:ph idx="1"/>
          </p:nvPr>
        </p:nvSpPr>
        <p:spPr/>
        <p:txBody>
          <a:bodyPr/>
          <a:lstStyle/>
          <a:p>
            <a:r>
              <a:rPr lang="en-IE" sz="2400" dirty="0"/>
              <a:t>Sections commenced:</a:t>
            </a:r>
          </a:p>
          <a:p>
            <a:endParaRPr lang="en-IE" sz="2400" dirty="0"/>
          </a:p>
          <a:p>
            <a:r>
              <a:rPr lang="en-IE" sz="2400" dirty="0">
                <a:effectLst/>
                <a:latin typeface="Arial" panose="020B0604020202020204" pitchFamily="34" charset="0"/>
                <a:ea typeface="Calibri" panose="020F0502020204030204" pitchFamily="34" charset="0"/>
              </a:rPr>
              <a:t>Sections 1, 2, 14, 19-37, 39, 40-53, Schedules 1 &amp; 2</a:t>
            </a:r>
          </a:p>
          <a:p>
            <a:endParaRPr lang="en-IE" sz="2400" dirty="0">
              <a:effectLst/>
              <a:latin typeface="Arial" panose="020B0604020202020204" pitchFamily="34" charset="0"/>
              <a:ea typeface="Calibri" panose="020F0502020204030204" pitchFamily="34" charset="0"/>
            </a:endParaRPr>
          </a:p>
          <a:p>
            <a:r>
              <a:rPr lang="en-IE" sz="2400" dirty="0">
                <a:latin typeface="Arial" panose="020B0604020202020204" pitchFamily="34" charset="0"/>
                <a:ea typeface="Calibri" panose="020F0502020204030204" pitchFamily="34" charset="0"/>
              </a:rPr>
              <a:t>Involved inclusive education for children with SEN, duties on Health Boards, amendments to EA</a:t>
            </a:r>
          </a:p>
          <a:p>
            <a:endParaRPr lang="en-IE" sz="2400" dirty="0">
              <a:latin typeface="Arial" panose="020B0604020202020204" pitchFamily="34" charset="0"/>
              <a:ea typeface="Calibri" panose="020F0502020204030204" pitchFamily="34" charset="0"/>
            </a:endParaRPr>
          </a:p>
          <a:p>
            <a:r>
              <a:rPr lang="en-IE" sz="2400" dirty="0">
                <a:effectLst/>
                <a:latin typeface="Arial" panose="020B0604020202020204" pitchFamily="34" charset="0"/>
                <a:ea typeface="Calibri" panose="020F0502020204030204" pitchFamily="34" charset="0"/>
              </a:rPr>
              <a:t>Placed NCSE on statutory footing</a:t>
            </a:r>
          </a:p>
          <a:p>
            <a:endParaRPr lang="en-IE" sz="1800" dirty="0">
              <a:effectLst/>
              <a:latin typeface="Arial" panose="020B0604020202020204" pitchFamily="34" charset="0"/>
              <a:ea typeface="Calibri" panose="020F0502020204030204" pitchFamily="34" charset="0"/>
            </a:endParaRPr>
          </a:p>
          <a:p>
            <a:endParaRPr lang="en-IE" dirty="0"/>
          </a:p>
        </p:txBody>
      </p:sp>
    </p:spTree>
    <p:extLst>
      <p:ext uri="{BB962C8B-B14F-4D97-AF65-F5344CB8AC3E}">
        <p14:creationId xmlns:p14="http://schemas.microsoft.com/office/powerpoint/2010/main" val="11402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8DFC-755F-2BCB-624A-0C37FC163811}"/>
              </a:ext>
            </a:extLst>
          </p:cNvPr>
          <p:cNvSpPr>
            <a:spLocks noGrp="1"/>
          </p:cNvSpPr>
          <p:nvPr>
            <p:ph type="title"/>
          </p:nvPr>
        </p:nvSpPr>
        <p:spPr/>
        <p:txBody>
          <a:bodyPr/>
          <a:lstStyle/>
          <a:p>
            <a:r>
              <a:rPr lang="en-IE" dirty="0"/>
              <a:t>EPSEN Act 2004 – Sections not commenced</a:t>
            </a:r>
          </a:p>
        </p:txBody>
      </p:sp>
      <p:sp>
        <p:nvSpPr>
          <p:cNvPr id="3" name="Content Placeholder 2">
            <a:extLst>
              <a:ext uri="{FF2B5EF4-FFF2-40B4-BE49-F238E27FC236}">
                <a16:creationId xmlns:a16="http://schemas.microsoft.com/office/drawing/2014/main" id="{886D2665-BC88-ABDA-BC0B-D90AEFC7DC3E}"/>
              </a:ext>
            </a:extLst>
          </p:cNvPr>
          <p:cNvSpPr>
            <a:spLocks noGrp="1"/>
          </p:cNvSpPr>
          <p:nvPr>
            <p:ph idx="1"/>
          </p:nvPr>
        </p:nvSpPr>
        <p:spPr>
          <a:xfrm>
            <a:off x="677334" y="2052321"/>
            <a:ext cx="8596668" cy="4196080"/>
          </a:xfrm>
        </p:spPr>
        <p:txBody>
          <a:bodyPr>
            <a:normAutofit lnSpcReduction="10000"/>
          </a:bodyPr>
          <a:lstStyle/>
          <a:p>
            <a:pPr marL="0" indent="0">
              <a:buNone/>
            </a:pPr>
            <a:r>
              <a:rPr lang="en-IE" sz="2400" dirty="0">
                <a:latin typeface="Arial" panose="020B0604020202020204" pitchFamily="34" charset="0"/>
                <a:ea typeface="Calibri" panose="020F0502020204030204" pitchFamily="34" charset="0"/>
              </a:rPr>
              <a:t>T</a:t>
            </a:r>
            <a:r>
              <a:rPr lang="en-IE" sz="2400" dirty="0">
                <a:effectLst/>
                <a:latin typeface="Arial" panose="020B0604020202020204" pitchFamily="34" charset="0"/>
                <a:ea typeface="Calibri" panose="020F0502020204030204" pitchFamily="34" charset="0"/>
              </a:rPr>
              <a:t>he Sections of the EPSEN Act which have </a:t>
            </a:r>
            <a:r>
              <a:rPr lang="en-IE" sz="2400" b="1" u="sng" dirty="0">
                <a:effectLst/>
                <a:latin typeface="Arial" panose="020B0604020202020204" pitchFamily="34" charset="0"/>
                <a:ea typeface="Calibri" panose="020F0502020204030204" pitchFamily="34" charset="0"/>
              </a:rPr>
              <a:t>not</a:t>
            </a:r>
            <a:r>
              <a:rPr lang="en-IE" sz="2400" b="1" dirty="0">
                <a:effectLst/>
                <a:latin typeface="Arial" panose="020B0604020202020204" pitchFamily="34" charset="0"/>
                <a:ea typeface="Calibri" panose="020F0502020204030204" pitchFamily="34" charset="0"/>
              </a:rPr>
              <a:t> </a:t>
            </a:r>
            <a:r>
              <a:rPr lang="en-IE" sz="2400" dirty="0">
                <a:effectLst/>
                <a:latin typeface="Arial" panose="020B0604020202020204" pitchFamily="34" charset="0"/>
                <a:ea typeface="Calibri" panose="020F0502020204030204" pitchFamily="34" charset="0"/>
              </a:rPr>
              <a:t>been commenced are those which would have conferred a statutory entitlement to:</a:t>
            </a:r>
          </a:p>
          <a:p>
            <a:r>
              <a:rPr lang="en-IE" sz="2400" dirty="0">
                <a:effectLst/>
                <a:latin typeface="Arial" panose="020B0604020202020204" pitchFamily="34" charset="0"/>
                <a:ea typeface="Calibri" panose="020F0502020204030204" pitchFamily="34" charset="0"/>
              </a:rPr>
              <a:t> An educational assessment for all children with special educational needs</a:t>
            </a:r>
          </a:p>
          <a:p>
            <a:r>
              <a:rPr lang="en-IE" sz="2400" dirty="0">
                <a:effectLst/>
                <a:latin typeface="Arial" panose="020B0604020202020204" pitchFamily="34" charset="0"/>
                <a:ea typeface="Calibri" panose="020F0502020204030204" pitchFamily="34" charset="0"/>
              </a:rPr>
              <a:t> Consequent development of a statutory individual educational plan (IEP).</a:t>
            </a:r>
          </a:p>
          <a:p>
            <a:r>
              <a:rPr lang="en-IE" sz="2400" dirty="0">
                <a:effectLst/>
                <a:latin typeface="Arial" panose="020B0604020202020204" pitchFamily="34" charset="0"/>
                <a:ea typeface="Calibri" panose="020F0502020204030204" pitchFamily="34" charset="0"/>
              </a:rPr>
              <a:t>The delivery of detailed educational services on foot of this plan</a:t>
            </a:r>
            <a:endParaRPr lang="en-IE" sz="2400" dirty="0">
              <a:latin typeface="Arial" panose="020B0604020202020204" pitchFamily="34" charset="0"/>
              <a:ea typeface="Calibri" panose="020F0502020204030204" pitchFamily="34" charset="0"/>
            </a:endParaRPr>
          </a:p>
          <a:p>
            <a:r>
              <a:rPr lang="en-IE" sz="2400" dirty="0">
                <a:effectLst/>
                <a:latin typeface="Arial" panose="020B0604020202020204" pitchFamily="34" charset="0"/>
                <a:ea typeface="Calibri" panose="020F0502020204030204" pitchFamily="34" charset="0"/>
              </a:rPr>
              <a:t>An independent appeals process.</a:t>
            </a:r>
            <a:endParaRPr lang="en-IE" sz="2400" dirty="0"/>
          </a:p>
        </p:txBody>
      </p:sp>
    </p:spTree>
    <p:extLst>
      <p:ext uri="{BB962C8B-B14F-4D97-AF65-F5344CB8AC3E}">
        <p14:creationId xmlns:p14="http://schemas.microsoft.com/office/powerpoint/2010/main" val="275136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AF1B-E9BE-B998-EA5E-20C50B6FDA06}"/>
              </a:ext>
            </a:extLst>
          </p:cNvPr>
          <p:cNvSpPr>
            <a:spLocks noGrp="1"/>
          </p:cNvSpPr>
          <p:nvPr>
            <p:ph type="title"/>
          </p:nvPr>
        </p:nvSpPr>
        <p:spPr>
          <a:xfrm>
            <a:off x="677334" y="609600"/>
            <a:ext cx="8596668" cy="944880"/>
          </a:xfrm>
        </p:spPr>
        <p:txBody>
          <a:bodyPr>
            <a:normAutofit fontScale="90000"/>
          </a:bodyPr>
          <a:lstStyle/>
          <a:p>
            <a:r>
              <a:rPr lang="en-IE" dirty="0"/>
              <a:t>Moving Forward: Review of EPSEN</a:t>
            </a:r>
            <a:br>
              <a:rPr lang="en-US" dirty="0"/>
            </a:br>
            <a:endParaRPr lang="en-IE" dirty="0"/>
          </a:p>
        </p:txBody>
      </p:sp>
      <p:sp>
        <p:nvSpPr>
          <p:cNvPr id="3" name="Content Placeholder 2">
            <a:extLst>
              <a:ext uri="{FF2B5EF4-FFF2-40B4-BE49-F238E27FC236}">
                <a16:creationId xmlns:a16="http://schemas.microsoft.com/office/drawing/2014/main" id="{CC720187-D3A1-9361-981D-A70AF63EA34F}"/>
              </a:ext>
            </a:extLst>
          </p:cNvPr>
          <p:cNvSpPr>
            <a:spLocks noGrp="1"/>
          </p:cNvSpPr>
          <p:nvPr>
            <p:ph idx="1"/>
          </p:nvPr>
        </p:nvSpPr>
        <p:spPr>
          <a:xfrm>
            <a:off x="677334" y="1635761"/>
            <a:ext cx="8596668" cy="4405602"/>
          </a:xfrm>
        </p:spPr>
        <p:txBody>
          <a:bodyPr>
            <a:normAutofit fontScale="92500" lnSpcReduction="20000"/>
          </a:bodyPr>
          <a:lstStyle/>
          <a:p>
            <a:pPr defTabSz="914400">
              <a:lnSpc>
                <a:spcPct val="100000"/>
              </a:lnSpc>
              <a:buClr>
                <a:srgbClr val="5FCBEF"/>
              </a:buClr>
              <a:buSzPct val="80000"/>
            </a:pPr>
            <a:r>
              <a:rPr lang="en-IE" sz="2600" dirty="0">
                <a:solidFill>
                  <a:prstClr val="black"/>
                </a:solidFill>
                <a:latin typeface="Trebuchet MS" panose="020B0603020202020204"/>
                <a:ea typeface="+mn-ea"/>
                <a:cs typeface="+mn-cs"/>
              </a:rPr>
              <a:t>Reasons for review:</a:t>
            </a:r>
          </a:p>
          <a:p>
            <a:pPr defTabSz="914400">
              <a:lnSpc>
                <a:spcPct val="100000"/>
              </a:lnSpc>
              <a:buClr>
                <a:srgbClr val="5FCBEF"/>
              </a:buClr>
              <a:buSzPct val="80000"/>
            </a:pPr>
            <a:endParaRPr lang="en-IE" sz="2600" dirty="0">
              <a:solidFill>
                <a:prstClr val="black"/>
              </a:solidFill>
              <a:latin typeface="Trebuchet MS" panose="020B0603020202020204"/>
              <a:ea typeface="+mn-ea"/>
              <a:cs typeface="+mn-cs"/>
            </a:endParaRPr>
          </a:p>
          <a:p>
            <a:pPr defTabSz="914400">
              <a:lnSpc>
                <a:spcPct val="100000"/>
              </a:lnSpc>
              <a:buClr>
                <a:srgbClr val="5FCBEF"/>
              </a:buClr>
              <a:buSzPct val="80000"/>
            </a:pPr>
            <a:r>
              <a:rPr lang="en-IE" sz="2600" dirty="0">
                <a:solidFill>
                  <a:prstClr val="black"/>
                </a:solidFill>
                <a:latin typeface="Trebuchet MS" panose="020B0603020202020204"/>
                <a:ea typeface="+mn-ea"/>
                <a:cs typeface="+mn-cs"/>
              </a:rPr>
              <a:t>To provide assurance that there is an adequate legislative basis for the educational provision, both current and planned, for children with special educational needs in order to protect the interests of the children concerned and their families and those of the state</a:t>
            </a:r>
          </a:p>
          <a:p>
            <a:pPr defTabSz="914400">
              <a:lnSpc>
                <a:spcPct val="100000"/>
              </a:lnSpc>
              <a:buClr>
                <a:srgbClr val="5FCBEF"/>
              </a:buClr>
              <a:buSzPct val="80000"/>
            </a:pPr>
            <a:endParaRPr lang="en-IE" sz="2600" dirty="0">
              <a:solidFill>
                <a:prstClr val="black"/>
              </a:solidFill>
              <a:latin typeface="Trebuchet MS" panose="020B0603020202020204"/>
              <a:ea typeface="+mn-ea"/>
              <a:cs typeface="+mn-cs"/>
            </a:endParaRPr>
          </a:p>
          <a:p>
            <a:pPr defTabSz="914400">
              <a:lnSpc>
                <a:spcPct val="100000"/>
              </a:lnSpc>
              <a:buClr>
                <a:srgbClr val="5FCBEF"/>
              </a:buClr>
              <a:buSzPct val="80000"/>
            </a:pPr>
            <a:r>
              <a:rPr lang="en-IE" sz="2600" dirty="0">
                <a:solidFill>
                  <a:prstClr val="black"/>
                </a:solidFill>
                <a:latin typeface="Trebuchet MS" panose="020B0603020202020204"/>
              </a:rPr>
              <a:t>To r</a:t>
            </a:r>
            <a:r>
              <a:rPr lang="en-IE" sz="2600" dirty="0">
                <a:solidFill>
                  <a:prstClr val="black"/>
                </a:solidFill>
                <a:latin typeface="Trebuchet MS" panose="020B0603020202020204"/>
                <a:ea typeface="+mn-ea"/>
                <a:cs typeface="+mn-cs"/>
              </a:rPr>
              <a:t>eflect best practice</a:t>
            </a:r>
          </a:p>
          <a:p>
            <a:pPr defTabSz="914400">
              <a:lnSpc>
                <a:spcPct val="100000"/>
              </a:lnSpc>
              <a:buClr>
                <a:srgbClr val="5FCBEF"/>
              </a:buClr>
              <a:buSzPct val="80000"/>
            </a:pPr>
            <a:endParaRPr lang="en-IE" sz="2600" dirty="0">
              <a:solidFill>
                <a:prstClr val="black"/>
              </a:solidFill>
              <a:latin typeface="Trebuchet MS" panose="020B0603020202020204"/>
              <a:ea typeface="+mn-ea"/>
              <a:cs typeface="+mn-cs"/>
            </a:endParaRPr>
          </a:p>
          <a:p>
            <a:pPr defTabSz="914400">
              <a:lnSpc>
                <a:spcPct val="100000"/>
              </a:lnSpc>
              <a:buClr>
                <a:srgbClr val="5FCBEF"/>
              </a:buClr>
              <a:buSzPct val="80000"/>
            </a:pPr>
            <a:r>
              <a:rPr lang="en-IE" sz="2600" dirty="0">
                <a:solidFill>
                  <a:prstClr val="black"/>
                </a:solidFill>
                <a:latin typeface="Trebuchet MS" panose="020B0603020202020204"/>
                <a:ea typeface="+mn-ea"/>
                <a:cs typeface="+mn-cs"/>
              </a:rPr>
              <a:t>To take stock of policy developments</a:t>
            </a:r>
          </a:p>
          <a:p>
            <a:endParaRPr lang="en-IE" dirty="0"/>
          </a:p>
        </p:txBody>
      </p:sp>
    </p:spTree>
    <p:extLst>
      <p:ext uri="{BB962C8B-B14F-4D97-AF65-F5344CB8AC3E}">
        <p14:creationId xmlns:p14="http://schemas.microsoft.com/office/powerpoint/2010/main" val="1355031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05C3B-F967-FF67-675A-C57E30CBCE6D}"/>
              </a:ext>
            </a:extLst>
          </p:cNvPr>
          <p:cNvSpPr>
            <a:spLocks noGrp="1"/>
          </p:cNvSpPr>
          <p:nvPr>
            <p:ph type="title"/>
          </p:nvPr>
        </p:nvSpPr>
        <p:spPr>
          <a:xfrm>
            <a:off x="677334" y="609599"/>
            <a:ext cx="8596668" cy="1158241"/>
          </a:xfrm>
        </p:spPr>
        <p:txBody>
          <a:bodyPr>
            <a:normAutofit fontScale="90000"/>
          </a:bodyPr>
          <a:lstStyle/>
          <a:p>
            <a:r>
              <a:rPr lang="en-IE" dirty="0"/>
              <a:t>Moving forward: Review of the EPSEN Act, 2004</a:t>
            </a:r>
          </a:p>
        </p:txBody>
      </p:sp>
      <p:sp>
        <p:nvSpPr>
          <p:cNvPr id="3" name="Content Placeholder 2">
            <a:extLst>
              <a:ext uri="{FF2B5EF4-FFF2-40B4-BE49-F238E27FC236}">
                <a16:creationId xmlns:a16="http://schemas.microsoft.com/office/drawing/2014/main" id="{34F5EB3E-42B4-E9CD-F340-588ECA20D925}"/>
              </a:ext>
            </a:extLst>
          </p:cNvPr>
          <p:cNvSpPr>
            <a:spLocks noGrp="1"/>
          </p:cNvSpPr>
          <p:nvPr>
            <p:ph idx="1"/>
          </p:nvPr>
        </p:nvSpPr>
        <p:spPr>
          <a:xfrm>
            <a:off x="677334" y="2160589"/>
            <a:ext cx="8596668" cy="4087811"/>
          </a:xfrm>
        </p:spPr>
        <p:txBody>
          <a:bodyPr>
            <a:noAutofit/>
          </a:bodyPr>
          <a:lstStyle/>
          <a:p>
            <a:pPr marL="0" indent="0">
              <a:buNone/>
            </a:pPr>
            <a:r>
              <a:rPr lang="en-IE" sz="2400" dirty="0"/>
              <a:t>Review groups:</a:t>
            </a:r>
          </a:p>
          <a:p>
            <a:r>
              <a:rPr lang="en-IE" sz="2400" dirty="0"/>
              <a:t>Steering Group</a:t>
            </a:r>
          </a:p>
          <a:p>
            <a:endParaRPr lang="en-IE" sz="2400" dirty="0"/>
          </a:p>
          <a:p>
            <a:r>
              <a:rPr lang="en-IE" sz="2400" dirty="0"/>
              <a:t>Working Group</a:t>
            </a:r>
          </a:p>
          <a:p>
            <a:endParaRPr lang="en-IE" sz="2400" dirty="0"/>
          </a:p>
          <a:p>
            <a:r>
              <a:rPr lang="en-IE" sz="2400" dirty="0"/>
              <a:t>Advisory Group</a:t>
            </a:r>
          </a:p>
        </p:txBody>
      </p:sp>
    </p:spTree>
    <p:extLst>
      <p:ext uri="{BB962C8B-B14F-4D97-AF65-F5344CB8AC3E}">
        <p14:creationId xmlns:p14="http://schemas.microsoft.com/office/powerpoint/2010/main" val="1912939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622E-0BB1-B449-DE42-7FE5FC94ECA7}"/>
              </a:ext>
            </a:extLst>
          </p:cNvPr>
          <p:cNvSpPr>
            <a:spLocks noGrp="1"/>
          </p:cNvSpPr>
          <p:nvPr>
            <p:ph type="title"/>
          </p:nvPr>
        </p:nvSpPr>
        <p:spPr/>
        <p:txBody>
          <a:bodyPr/>
          <a:lstStyle/>
          <a:p>
            <a:r>
              <a:rPr lang="en-IE" dirty="0"/>
              <a:t>Review process</a:t>
            </a:r>
          </a:p>
        </p:txBody>
      </p:sp>
      <p:sp>
        <p:nvSpPr>
          <p:cNvPr id="3" name="Content Placeholder 2">
            <a:extLst>
              <a:ext uri="{FF2B5EF4-FFF2-40B4-BE49-F238E27FC236}">
                <a16:creationId xmlns:a16="http://schemas.microsoft.com/office/drawing/2014/main" id="{D4CD3BC5-8EA8-8BDD-CF1A-6B9619958B88}"/>
              </a:ext>
            </a:extLst>
          </p:cNvPr>
          <p:cNvSpPr>
            <a:spLocks noGrp="1"/>
          </p:cNvSpPr>
          <p:nvPr>
            <p:ph idx="1"/>
          </p:nvPr>
        </p:nvSpPr>
        <p:spPr/>
        <p:txBody>
          <a:bodyPr>
            <a:normAutofit lnSpcReduction="10000"/>
          </a:bodyPr>
          <a:lstStyle/>
          <a:p>
            <a:r>
              <a:rPr lang="en-IE" sz="2400" kern="100" dirty="0">
                <a:effectLst/>
                <a:latin typeface="Aptos" panose="020B0004020202020204" pitchFamily="34" charset="0"/>
                <a:ea typeface="Aptos" panose="020B0004020202020204" pitchFamily="34" charset="0"/>
                <a:cs typeface="Times New Roman" panose="02020603050405020304" pitchFamily="18" charset="0"/>
              </a:rPr>
              <a:t>Research – quantitative, qualitative, literature, </a:t>
            </a:r>
            <a:r>
              <a:rPr lang="en-IE" sz="2400" kern="100" dirty="0">
                <a:latin typeface="Aptos" panose="020B0004020202020204" pitchFamily="34" charset="0"/>
                <a:ea typeface="Aptos" panose="020B0004020202020204" pitchFamily="34" charset="0"/>
                <a:cs typeface="Times New Roman" panose="02020603050405020304" pitchFamily="18" charset="0"/>
              </a:rPr>
              <a:t>including by NCSE &amp; policy advice</a:t>
            </a:r>
          </a:p>
          <a:p>
            <a:endParaRPr lang="en-IE"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en-IE" sz="2400" kern="100" dirty="0">
                <a:latin typeface="Aptos" panose="020B0004020202020204" pitchFamily="34" charset="0"/>
                <a:ea typeface="Aptos" panose="020B0004020202020204" pitchFamily="34" charset="0"/>
                <a:cs typeface="Times New Roman" panose="02020603050405020304" pitchFamily="18" charset="0"/>
              </a:rPr>
              <a:t>Experiences and views of organisation members, O</a:t>
            </a:r>
            <a:r>
              <a:rPr lang="en-IE" sz="2400" kern="100" dirty="0">
                <a:effectLst/>
                <a:latin typeface="Aptos" panose="020B0004020202020204" pitchFamily="34" charset="0"/>
                <a:ea typeface="Aptos" panose="020B0004020202020204" pitchFamily="34" charset="0"/>
                <a:cs typeface="Times New Roman" panose="02020603050405020304" pitchFamily="18" charset="0"/>
              </a:rPr>
              <a:t>rganisation submissions</a:t>
            </a:r>
          </a:p>
          <a:p>
            <a:endParaRPr lang="en-IE"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en-IE" sz="2400" kern="100" dirty="0">
                <a:latin typeface="Aptos" panose="020B0004020202020204" pitchFamily="34" charset="0"/>
                <a:ea typeface="Aptos" panose="020B0004020202020204" pitchFamily="34" charset="0"/>
                <a:cs typeface="Times New Roman" panose="02020603050405020304" pitchFamily="18" charset="0"/>
              </a:rPr>
              <a:t>Advisory Group recommendations to Steering Group</a:t>
            </a:r>
          </a:p>
          <a:p>
            <a:endParaRPr lang="en-IE" sz="2400" kern="100" dirty="0">
              <a:latin typeface="Aptos" panose="020B0004020202020204" pitchFamily="34" charset="0"/>
              <a:ea typeface="Aptos" panose="020B0004020202020204" pitchFamily="34" charset="0"/>
              <a:cs typeface="Times New Roman" panose="02020603050405020304" pitchFamily="18" charset="0"/>
            </a:endParaRPr>
          </a:p>
          <a:p>
            <a:r>
              <a:rPr lang="en-IE" sz="2400" kern="100" dirty="0">
                <a:effectLst/>
                <a:latin typeface="Aptos" panose="020B0004020202020204" pitchFamily="34" charset="0"/>
                <a:ea typeface="Aptos" panose="020B0004020202020204" pitchFamily="34" charset="0"/>
                <a:cs typeface="Times New Roman" panose="02020603050405020304" pitchFamily="18" charset="0"/>
              </a:rPr>
              <a:t>Final Report and Decisions by Ministers</a:t>
            </a:r>
          </a:p>
          <a:p>
            <a:endParaRPr lang="en-IE" dirty="0"/>
          </a:p>
        </p:txBody>
      </p:sp>
    </p:spTree>
    <p:extLst>
      <p:ext uri="{BB962C8B-B14F-4D97-AF65-F5344CB8AC3E}">
        <p14:creationId xmlns:p14="http://schemas.microsoft.com/office/powerpoint/2010/main" val="3517558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53852-01D8-4A65-304B-E558A2E745A2}"/>
              </a:ext>
            </a:extLst>
          </p:cNvPr>
          <p:cNvSpPr>
            <a:spLocks noGrp="1"/>
          </p:cNvSpPr>
          <p:nvPr>
            <p:ph type="title"/>
          </p:nvPr>
        </p:nvSpPr>
        <p:spPr>
          <a:xfrm>
            <a:off x="677334" y="609600"/>
            <a:ext cx="8596668" cy="680720"/>
          </a:xfrm>
        </p:spPr>
        <p:txBody>
          <a:bodyPr/>
          <a:lstStyle/>
          <a:p>
            <a:r>
              <a:rPr lang="en-IE" dirty="0"/>
              <a:t>Challenges facing us</a:t>
            </a:r>
          </a:p>
        </p:txBody>
      </p:sp>
      <p:sp>
        <p:nvSpPr>
          <p:cNvPr id="3" name="Content Placeholder 2">
            <a:extLst>
              <a:ext uri="{FF2B5EF4-FFF2-40B4-BE49-F238E27FC236}">
                <a16:creationId xmlns:a16="http://schemas.microsoft.com/office/drawing/2014/main" id="{99964FC1-8CD6-BCEC-2E81-86147D96AE63}"/>
              </a:ext>
            </a:extLst>
          </p:cNvPr>
          <p:cNvSpPr>
            <a:spLocks noGrp="1"/>
          </p:cNvSpPr>
          <p:nvPr>
            <p:ph idx="1"/>
          </p:nvPr>
        </p:nvSpPr>
        <p:spPr>
          <a:xfrm>
            <a:off x="677334" y="1290320"/>
            <a:ext cx="8596668" cy="5212079"/>
          </a:xfrm>
        </p:spPr>
        <p:txBody>
          <a:bodyPr>
            <a:noAutofit/>
          </a:bodyPr>
          <a:lstStyle/>
          <a:p>
            <a:pPr>
              <a:lnSpc>
                <a:spcPct val="107000"/>
              </a:lnSpc>
              <a:spcAft>
                <a:spcPts val="800"/>
              </a:spcAft>
            </a:pPr>
            <a:r>
              <a:rPr lang="en-IE" sz="2000" kern="100" dirty="0">
                <a:effectLst/>
                <a:latin typeface="Aptos" panose="020B0004020202020204" pitchFamily="34" charset="0"/>
                <a:ea typeface="Aptos" panose="020B0004020202020204" pitchFamily="34" charset="0"/>
                <a:cs typeface="Times New Roman" panose="02020603050405020304" pitchFamily="18" charset="0"/>
              </a:rPr>
              <a:t>Education should be </a:t>
            </a:r>
            <a:r>
              <a:rPr lang="en-IE" sz="2000" b="1" kern="100" dirty="0">
                <a:effectLst/>
                <a:latin typeface="Aptos" panose="020B0004020202020204" pitchFamily="34" charset="0"/>
                <a:ea typeface="Aptos" panose="020B0004020202020204" pitchFamily="34" charset="0"/>
                <a:cs typeface="Times New Roman" panose="02020603050405020304" pitchFamily="18" charset="0"/>
              </a:rPr>
              <a:t>rights based</a:t>
            </a:r>
            <a:r>
              <a:rPr lang="en-IE" sz="2000" kern="100" dirty="0">
                <a:effectLst/>
                <a:latin typeface="Aptos" panose="020B0004020202020204" pitchFamily="34" charset="0"/>
                <a:ea typeface="Aptos" panose="020B0004020202020204" pitchFamily="34" charset="0"/>
                <a:cs typeface="Times New Roman" panose="02020603050405020304" pitchFamily="18" charset="0"/>
              </a:rPr>
              <a:t>: UNCRPD</a:t>
            </a:r>
          </a:p>
          <a:p>
            <a:pPr>
              <a:lnSpc>
                <a:spcPct val="107000"/>
              </a:lnSpc>
              <a:spcAft>
                <a:spcPts val="800"/>
              </a:spcAft>
            </a:pPr>
            <a:r>
              <a:rPr lang="en-IE" sz="2000" kern="100" dirty="0">
                <a:effectLst/>
                <a:latin typeface="Aptos" panose="020B0004020202020204" pitchFamily="34" charset="0"/>
                <a:ea typeface="Aptos" panose="020B0004020202020204" pitchFamily="34" charset="0"/>
                <a:cs typeface="Times New Roman" panose="02020603050405020304" pitchFamily="18" charset="0"/>
              </a:rPr>
              <a:t>School leadership; teamwork; SEN post; clinical &amp; therapeutic  supports; UDL; partnership with parents; student voice; local school appropriate; transitions; early </a:t>
            </a:r>
            <a:r>
              <a:rPr lang="en-IE" sz="2000" kern="100" dirty="0">
                <a:latin typeface="Aptos" panose="020B0004020202020204" pitchFamily="34" charset="0"/>
                <a:ea typeface="Aptos" panose="020B0004020202020204" pitchFamily="34" charset="0"/>
                <a:cs typeface="Times New Roman" panose="02020603050405020304" pitchFamily="18" charset="0"/>
              </a:rPr>
              <a:t>ed/</a:t>
            </a:r>
            <a:r>
              <a:rPr lang="en-IE" sz="2000" kern="100" dirty="0">
                <a:effectLst/>
                <a:latin typeface="Aptos" panose="020B0004020202020204" pitchFamily="34" charset="0"/>
                <a:ea typeface="Aptos" panose="020B0004020202020204" pitchFamily="34" charset="0"/>
                <a:cs typeface="Times New Roman" panose="02020603050405020304" pitchFamily="18" charset="0"/>
              </a:rPr>
              <a:t>FE</a:t>
            </a:r>
          </a:p>
          <a:p>
            <a:pPr>
              <a:lnSpc>
                <a:spcPct val="107000"/>
              </a:lnSpc>
              <a:spcAft>
                <a:spcPts val="800"/>
              </a:spcAft>
            </a:pPr>
            <a:r>
              <a:rPr lang="en-IE" sz="2000" kern="100" dirty="0">
                <a:latin typeface="Aptos" panose="020B0004020202020204" pitchFamily="34" charset="0"/>
                <a:ea typeface="Aptos" panose="020B0004020202020204" pitchFamily="34" charset="0"/>
                <a:cs typeface="Times New Roman" panose="02020603050405020304" pitchFamily="18" charset="0"/>
              </a:rPr>
              <a:t>Language – “special”?  “additional”?;   definition of “inclusion”</a:t>
            </a:r>
            <a:endParaRPr lang="en-IE"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E" sz="2000" kern="100" dirty="0">
                <a:latin typeface="Aptos" panose="020B0004020202020204" pitchFamily="34" charset="0"/>
                <a:ea typeface="Aptos" panose="020B0004020202020204" pitchFamily="34" charset="0"/>
                <a:cs typeface="Times New Roman" panose="02020603050405020304" pitchFamily="18" charset="0"/>
              </a:rPr>
              <a:t>Departments of e</a:t>
            </a:r>
            <a:r>
              <a:rPr lang="en-IE" sz="2000" kern="100" dirty="0">
                <a:effectLst/>
                <a:latin typeface="Aptos" panose="020B0004020202020204" pitchFamily="34" charset="0"/>
                <a:ea typeface="Aptos" panose="020B0004020202020204" pitchFamily="34" charset="0"/>
                <a:cs typeface="Times New Roman" panose="02020603050405020304" pitchFamily="18" charset="0"/>
              </a:rPr>
              <a:t>ducation &amp; health coordination (&amp; other depts)</a:t>
            </a:r>
          </a:p>
          <a:p>
            <a:pPr>
              <a:lnSpc>
                <a:spcPct val="107000"/>
              </a:lnSpc>
              <a:spcAft>
                <a:spcPts val="800"/>
              </a:spcAft>
            </a:pPr>
            <a:r>
              <a:rPr lang="en-IE" sz="2000" kern="100" dirty="0">
                <a:solidFill>
                  <a:srgbClr val="2E2E2E"/>
                </a:solidFill>
                <a:effectLst/>
                <a:latin typeface="Aptos" panose="020B0004020202020204" pitchFamily="34" charset="0"/>
                <a:ea typeface="Aptos" panose="020B0004020202020204" pitchFamily="34" charset="0"/>
                <a:cs typeface="Aptos" panose="020B0004020202020204" pitchFamily="34" charset="0"/>
              </a:rPr>
              <a:t>Need for greater resources and better use of existing resources</a:t>
            </a:r>
            <a:endParaRPr lang="en-IE"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E" sz="2000" kern="100" dirty="0">
                <a:solidFill>
                  <a:srgbClr val="2E2E2E"/>
                </a:solidFill>
                <a:latin typeface="Aptos" panose="020B0004020202020204" pitchFamily="34" charset="0"/>
                <a:ea typeface="Aptos" panose="020B0004020202020204" pitchFamily="34" charset="0"/>
                <a:cs typeface="Aptos" panose="020B0004020202020204" pitchFamily="34" charset="0"/>
              </a:rPr>
              <a:t>G</a:t>
            </a:r>
            <a:r>
              <a:rPr lang="en-IE" sz="2000" kern="100" dirty="0">
                <a:solidFill>
                  <a:srgbClr val="2E2E2E"/>
                </a:solidFill>
                <a:effectLst/>
                <a:latin typeface="Aptos" panose="020B0004020202020204" pitchFamily="34" charset="0"/>
                <a:ea typeface="Aptos" panose="020B0004020202020204" pitchFamily="34" charset="0"/>
                <a:cs typeface="Aptos" panose="020B0004020202020204" pitchFamily="34" charset="0"/>
              </a:rPr>
              <a:t>reater training for inclusion in ITE; mandatory(?) inclusion training in CPD</a:t>
            </a:r>
            <a:r>
              <a:rPr lang="en-IE" sz="2000" kern="100" dirty="0">
                <a:latin typeface="Aptos" panose="020B0004020202020204" pitchFamily="34" charset="0"/>
                <a:ea typeface="Aptos" panose="020B0004020202020204" pitchFamily="34" charset="0"/>
                <a:cs typeface="Times New Roman" panose="02020603050405020304" pitchFamily="18" charset="0"/>
              </a:rPr>
              <a:t>; t</a:t>
            </a:r>
            <a:r>
              <a:rPr lang="en-IE" sz="2000" kern="100" dirty="0">
                <a:solidFill>
                  <a:srgbClr val="2E2E2E"/>
                </a:solidFill>
                <a:effectLst/>
                <a:latin typeface="Aptos" panose="020B0004020202020204" pitchFamily="34" charset="0"/>
                <a:ea typeface="Aptos" panose="020B0004020202020204" pitchFamily="34" charset="0"/>
                <a:cs typeface="Aptos" panose="020B0004020202020204" pitchFamily="34" charset="0"/>
              </a:rPr>
              <a:t>raining, qualifications and support for SNAs</a:t>
            </a:r>
          </a:p>
          <a:p>
            <a:pPr>
              <a:lnSpc>
                <a:spcPct val="107000"/>
              </a:lnSpc>
              <a:spcAft>
                <a:spcPts val="800"/>
              </a:spcAft>
            </a:pPr>
            <a:r>
              <a:rPr lang="en-IE" sz="2000" dirty="0"/>
              <a:t>Is an inclusive system compatible with a competitive system?</a:t>
            </a:r>
          </a:p>
        </p:txBody>
      </p:sp>
    </p:spTree>
    <p:extLst>
      <p:ext uri="{BB962C8B-B14F-4D97-AF65-F5344CB8AC3E}">
        <p14:creationId xmlns:p14="http://schemas.microsoft.com/office/powerpoint/2010/main" val="39197945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626</TotalTime>
  <Words>1037</Words>
  <Application>Microsoft Office PowerPoint</Application>
  <PresentationFormat>Widescreen</PresentationFormat>
  <Paragraphs>103</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Arial</vt:lpstr>
      <vt:lpstr>Calibri</vt:lpstr>
      <vt:lpstr>IBM Plex Sans</vt:lpstr>
      <vt:lpstr>opensans_regular</vt:lpstr>
      <vt:lpstr>Trebuchet MS</vt:lpstr>
      <vt:lpstr>Wingdings 3</vt:lpstr>
      <vt:lpstr>Facet</vt:lpstr>
      <vt:lpstr>Inclusive education in our schools: the journey so far and yet to be taken </vt:lpstr>
      <vt:lpstr>From Segregation to Inclusion</vt:lpstr>
      <vt:lpstr>From Segregation to Inclusion</vt:lpstr>
      <vt:lpstr>International influences on the movement to inclusion</vt:lpstr>
      <vt:lpstr>United Nations Convention on the Rights of Persons with Disabilities 2006: Article 24 (UNCRPD) </vt:lpstr>
      <vt:lpstr>UNCRPD</vt:lpstr>
      <vt:lpstr>International influence: EASNIE (European Agency for Special Needs and Inclusive Education) </vt:lpstr>
      <vt:lpstr>International influence: EASNIE definition of inclusion</vt:lpstr>
      <vt:lpstr>International influences: Inclusion – who can be included? (UNESCO)</vt:lpstr>
      <vt:lpstr>Ireland moving forward: Education for Persons with Special Educational Needs (EPSEN) Act, 2004</vt:lpstr>
      <vt:lpstr>EPSEN Act 2004 – Sections not commenced</vt:lpstr>
      <vt:lpstr>Moving Forward: Review of EPSEN </vt:lpstr>
      <vt:lpstr>Moving forward: Review of the EPSEN Act, 2004</vt:lpstr>
      <vt:lpstr>Review process</vt:lpstr>
      <vt:lpstr>Challenges facing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of Special Education Legislation: Reviewing the Education for Persons with Special Educational Needs (EPSEN) Act 2004</dc:title>
  <dc:creator>Sheelagh Drudy</dc:creator>
  <cp:lastModifiedBy>Sheelagh Drudy</cp:lastModifiedBy>
  <cp:revision>2</cp:revision>
  <dcterms:created xsi:type="dcterms:W3CDTF">2022-05-05T13:58:45Z</dcterms:created>
  <dcterms:modified xsi:type="dcterms:W3CDTF">2024-10-08T12:07:19Z</dcterms:modified>
</cp:coreProperties>
</file>