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8" r:id="rId3"/>
    <p:sldId id="272" r:id="rId4"/>
    <p:sldId id="280" r:id="rId5"/>
    <p:sldId id="273" r:id="rId6"/>
    <p:sldId id="274" r:id="rId7"/>
    <p:sldId id="275" r:id="rId8"/>
    <p:sldId id="276" r:id="rId9"/>
    <p:sldId id="277" r:id="rId10"/>
    <p:sldId id="281" r:id="rId11"/>
    <p:sldId id="283" r:id="rId12"/>
    <p:sldId id="284" r:id="rId13"/>
    <p:sldId id="285" r:id="rId14"/>
    <p:sldId id="286" r:id="rId15"/>
    <p:sldId id="287" r:id="rId16"/>
    <p:sldId id="278" r:id="rId17"/>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3092308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104300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136489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2334114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219876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3459023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3620737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3723116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105130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82218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F44DB76-FDC6-44D5-B535-DDF83B22E3DF}" type="datetimeFigureOut">
              <a:rPr lang="en-IE" smtClean="0"/>
              <a:t>14/10/2022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5CBB386-DB21-4D70-8540-951E6F1600EF}" type="slidenum">
              <a:rPr lang="en-IE" smtClean="0"/>
              <a:t>‹#›</a:t>
            </a:fld>
            <a:endParaRPr lang="en-IE" dirty="0"/>
          </a:p>
        </p:txBody>
      </p:sp>
    </p:spTree>
    <p:extLst>
      <p:ext uri="{BB962C8B-B14F-4D97-AF65-F5344CB8AC3E}">
        <p14:creationId xmlns:p14="http://schemas.microsoft.com/office/powerpoint/2010/main" val="1331569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DB76-FDC6-44D5-B535-DDF83B22E3DF}" type="datetimeFigureOut">
              <a:rPr lang="en-IE" smtClean="0"/>
              <a:t>14/10/2022</a:t>
            </a:fld>
            <a:endParaRPr lang="en-IE"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BB386-DB21-4D70-8540-951E6F1600EF}" type="slidenum">
              <a:rPr lang="en-IE" smtClean="0"/>
              <a:t>‹#›</a:t>
            </a:fld>
            <a:endParaRPr lang="en-IE" dirty="0"/>
          </a:p>
        </p:txBody>
      </p:sp>
    </p:spTree>
    <p:extLst>
      <p:ext uri="{BB962C8B-B14F-4D97-AF65-F5344CB8AC3E}">
        <p14:creationId xmlns:p14="http://schemas.microsoft.com/office/powerpoint/2010/main" val="3621247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oecd.org/education/2030-project/teaching-and-learning/learnin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6DD6986D-25E1-4382-A379-9CA8280BDC7E}"/>
              </a:ext>
            </a:extLst>
          </p:cNvPr>
          <p:cNvSpPr txBox="1"/>
          <p:nvPr/>
        </p:nvSpPr>
        <p:spPr>
          <a:xfrm>
            <a:off x="2961314" y="1600827"/>
            <a:ext cx="9051721" cy="4339650"/>
          </a:xfrm>
          <a:prstGeom prst="rect">
            <a:avLst/>
          </a:prstGeom>
          <a:noFill/>
        </p:spPr>
        <p:txBody>
          <a:bodyPr wrap="square">
            <a:spAutoFit/>
          </a:bodyPr>
          <a:lstStyle/>
          <a:p>
            <a:pPr marL="0" indent="0" algn="ctr">
              <a:buFontTx/>
              <a:buNone/>
            </a:pPr>
            <a:r>
              <a:rPr lang="en-US" altLang="en-US" sz="5400" b="1" dirty="0"/>
              <a:t>Equality and Excellence for All</a:t>
            </a:r>
          </a:p>
          <a:p>
            <a:pPr marL="0" indent="0" algn="ctr">
              <a:buFontTx/>
              <a:buNone/>
            </a:pPr>
            <a:endParaRPr lang="en-US" altLang="en-US" sz="5400" b="1" dirty="0"/>
          </a:p>
          <a:p>
            <a:pPr marL="0" indent="0" algn="ctr">
              <a:buFontTx/>
              <a:buNone/>
            </a:pPr>
            <a:r>
              <a:rPr lang="en-US" altLang="en-US" sz="5400" b="1" dirty="0"/>
              <a:t>Redeveloping Senior Cycle: context and overview</a:t>
            </a:r>
          </a:p>
          <a:p>
            <a:pPr marL="0" indent="0" algn="ctr">
              <a:buFontTx/>
              <a:buNone/>
            </a:pPr>
            <a:endParaRPr lang="en-US" altLang="en-US" sz="6000" b="1" dirty="0"/>
          </a:p>
        </p:txBody>
      </p:sp>
    </p:spTree>
    <p:extLst>
      <p:ext uri="{BB962C8B-B14F-4D97-AF65-F5344CB8AC3E}">
        <p14:creationId xmlns:p14="http://schemas.microsoft.com/office/powerpoint/2010/main" val="3409747544"/>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7" name="TextBox 6">
            <a:extLst>
              <a:ext uri="{FF2B5EF4-FFF2-40B4-BE49-F238E27FC236}">
                <a16:creationId xmlns:a16="http://schemas.microsoft.com/office/drawing/2014/main" id="{11D7EEF8-314D-373A-A421-BA715E8206E9}"/>
              </a:ext>
            </a:extLst>
          </p:cNvPr>
          <p:cNvSpPr txBox="1"/>
          <p:nvPr/>
        </p:nvSpPr>
        <p:spPr>
          <a:xfrm>
            <a:off x="3791824" y="2390863"/>
            <a:ext cx="7524925" cy="2650213"/>
          </a:xfrm>
          <a:prstGeom prst="rect">
            <a:avLst/>
          </a:prstGeom>
          <a:noFill/>
        </p:spPr>
        <p:txBody>
          <a:bodyPr wrap="square">
            <a:spAutoFit/>
          </a:bodyPr>
          <a:lstStyle/>
          <a:p>
            <a:pPr marL="285750" lvl="0" indent="-285750">
              <a:lnSpc>
                <a:spcPct val="107000"/>
              </a:lnSpc>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Several contextual factors – domestic and international</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Can view international factors as ‘frames’ for domestic policy</a:t>
            </a:r>
          </a:p>
          <a:p>
            <a:pPr marL="285750" lvl="0" indent="-285750">
              <a:lnSpc>
                <a:spcPct val="107000"/>
              </a:lnSpc>
              <a:buFont typeface="Wingdings" panose="05000000000000000000" pitchFamily="2" charset="2"/>
              <a:buChar char="Ø"/>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spcAft>
                <a:spcPts val="800"/>
              </a:spcAft>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However, interplay between international ‘frames’ and domestic policy not linear or causal</a:t>
            </a:r>
          </a:p>
          <a:p>
            <a:pPr marL="285750" indent="-285750">
              <a:buFont typeface="Arial" panose="020B0604020202020204" pitchFamily="34" charset="0"/>
              <a:buChar char="•"/>
            </a:pPr>
            <a:r>
              <a:rPr lang="en-IE" dirty="0">
                <a:latin typeface="Calibri" panose="020F0502020204030204" pitchFamily="34" charset="0"/>
                <a:ea typeface="Calibri" panose="020F0502020204030204" pitchFamily="34" charset="0"/>
                <a:cs typeface="Times New Roman" panose="02020603050405020304" pitchFamily="18" charset="0"/>
              </a:rPr>
              <a:t>L</a:t>
            </a:r>
            <a:r>
              <a:rPr lang="en-IE" sz="1800" dirty="0">
                <a:effectLst/>
                <a:latin typeface="Calibri" panose="020F0502020204030204" pitchFamily="34" charset="0"/>
                <a:ea typeface="Calibri" panose="020F0502020204030204" pitchFamily="34" charset="0"/>
                <a:cs typeface="Times New Roman" panose="02020603050405020304" pitchFamily="18" charset="0"/>
              </a:rPr>
              <a:t>ocal context matters – local players make a difference </a:t>
            </a:r>
            <a:r>
              <a:rPr lang="nl-BE" sz="2400" dirty="0">
                <a:solidFill>
                  <a:srgbClr val="3E2D39"/>
                </a:solidFill>
                <a:effectLst/>
                <a:latin typeface="Calibri" panose="020F0502020204030204" pitchFamily="34" charset="0"/>
                <a:ea typeface="Calibri" panose="020F0502020204030204" pitchFamily="34" charset="0"/>
                <a:cs typeface="Calibri" panose="020F0502020204030204" pitchFamily="34" charset="0"/>
              </a:rPr>
              <a:t> </a:t>
            </a:r>
            <a:endParaRPr lang="en-IE" sz="2400" dirty="0">
              <a:effectLst/>
              <a:latin typeface="Calibri" panose="020F0502020204030204" pitchFamily="34" charset="0"/>
              <a:ea typeface="Calibri" panose="020F0502020204030204" pitchFamily="34" charset="0"/>
            </a:endParaRPr>
          </a:p>
          <a:p>
            <a:pPr marL="342900" indent="-342900">
              <a:buFont typeface="Wingdings" panose="05000000000000000000" pitchFamily="2" charset="2"/>
              <a:buChar char="Ø"/>
            </a:pPr>
            <a:endParaRPr lang="en-IE" sz="20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7E1E55C0-8D44-9D9F-8667-AD4933DEE3C9}"/>
              </a:ext>
            </a:extLst>
          </p:cNvPr>
          <p:cNvSpPr txBox="1"/>
          <p:nvPr/>
        </p:nvSpPr>
        <p:spPr>
          <a:xfrm>
            <a:off x="3405696" y="1390334"/>
            <a:ext cx="8199768" cy="646331"/>
          </a:xfrm>
          <a:prstGeom prst="rect">
            <a:avLst/>
          </a:prstGeom>
          <a:noFill/>
        </p:spPr>
        <p:txBody>
          <a:bodyPr wrap="square">
            <a:spAutoFit/>
          </a:bodyPr>
          <a:lstStyle/>
          <a:p>
            <a:pPr marL="0" indent="0" algn="ctr">
              <a:buFontTx/>
              <a:buNone/>
            </a:pPr>
            <a:r>
              <a:rPr lang="en-IE" altLang="en-US" sz="3600" b="1" dirty="0"/>
              <a:t>Context for Change</a:t>
            </a:r>
            <a:endParaRPr lang="en-US" altLang="en-US" sz="3600" b="1" dirty="0"/>
          </a:p>
        </p:txBody>
      </p:sp>
    </p:spTree>
    <p:extLst>
      <p:ext uri="{BB962C8B-B14F-4D97-AF65-F5344CB8AC3E}">
        <p14:creationId xmlns:p14="http://schemas.microsoft.com/office/powerpoint/2010/main" val="4165742659"/>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7" name="TextBox 6">
            <a:extLst>
              <a:ext uri="{FF2B5EF4-FFF2-40B4-BE49-F238E27FC236}">
                <a16:creationId xmlns:a16="http://schemas.microsoft.com/office/drawing/2014/main" id="{11D7EEF8-314D-373A-A421-BA715E8206E9}"/>
              </a:ext>
            </a:extLst>
          </p:cNvPr>
          <p:cNvSpPr txBox="1"/>
          <p:nvPr/>
        </p:nvSpPr>
        <p:spPr>
          <a:xfrm>
            <a:off x="3553208" y="2073348"/>
            <a:ext cx="7729985" cy="3660105"/>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Multi-lateral organisations, in particular OECD </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EU Education and Training Agenda – 2010, 2020, 2030</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Role and influence of IT, Ed-Tech corporations and for-profit education  providers</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Role and influence of global ‘influencers’ (Pearson, Mc Kinsey) AND ‘edruptors’</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Global wellbeing movement</a:t>
            </a:r>
          </a:p>
          <a:p>
            <a:endParaRPr lang="en-IE" sz="20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19CF5CF7-AE29-2E3E-9D83-3111AA93DBC6}"/>
              </a:ext>
            </a:extLst>
          </p:cNvPr>
          <p:cNvSpPr txBox="1"/>
          <p:nvPr/>
        </p:nvSpPr>
        <p:spPr>
          <a:xfrm>
            <a:off x="3286878" y="1124285"/>
            <a:ext cx="8199768" cy="769441"/>
          </a:xfrm>
          <a:prstGeom prst="rect">
            <a:avLst/>
          </a:prstGeom>
          <a:noFill/>
        </p:spPr>
        <p:txBody>
          <a:bodyPr wrap="square">
            <a:spAutoFit/>
          </a:bodyPr>
          <a:lstStyle/>
          <a:p>
            <a:pPr marL="0" indent="0" algn="ctr">
              <a:buFontTx/>
              <a:buNone/>
            </a:pPr>
            <a:r>
              <a:rPr lang="en-US" altLang="en-US" sz="4400" b="1" dirty="0"/>
              <a:t>I</a:t>
            </a:r>
            <a:r>
              <a:rPr lang="en-IE" altLang="en-US" sz="4400" b="1" dirty="0" err="1"/>
              <a:t>nternational</a:t>
            </a:r>
            <a:r>
              <a:rPr lang="en-IE" altLang="en-US" sz="4400" b="1" dirty="0"/>
              <a:t> Factors</a:t>
            </a:r>
            <a:endParaRPr lang="en-US" altLang="en-US" sz="4400" b="1" dirty="0"/>
          </a:p>
        </p:txBody>
      </p:sp>
    </p:spTree>
    <p:extLst>
      <p:ext uri="{BB962C8B-B14F-4D97-AF65-F5344CB8AC3E}">
        <p14:creationId xmlns:p14="http://schemas.microsoft.com/office/powerpoint/2010/main" val="233505848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7" name="TextBox 6">
            <a:extLst>
              <a:ext uri="{FF2B5EF4-FFF2-40B4-BE49-F238E27FC236}">
                <a16:creationId xmlns:a16="http://schemas.microsoft.com/office/drawing/2014/main" id="{11D7EEF8-314D-373A-A421-BA715E8206E9}"/>
              </a:ext>
            </a:extLst>
          </p:cNvPr>
          <p:cNvSpPr txBox="1"/>
          <p:nvPr/>
        </p:nvSpPr>
        <p:spPr>
          <a:xfrm>
            <a:off x="3389153" y="2424418"/>
            <a:ext cx="7516536" cy="3042821"/>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More than ideological or corporate drivers of policy</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Climate crisis/biodiversity crisis</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Migration crisis </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SDG 2030 Agenda – 17 goals</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Pandemic /future ‘shocks’/VUCA!</a:t>
            </a:r>
          </a:p>
          <a:p>
            <a:pPr marL="4572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19CF5CF7-AE29-2E3E-9D83-3111AA93DBC6}"/>
              </a:ext>
            </a:extLst>
          </p:cNvPr>
          <p:cNvSpPr txBox="1"/>
          <p:nvPr/>
        </p:nvSpPr>
        <p:spPr>
          <a:xfrm>
            <a:off x="3723174" y="1180333"/>
            <a:ext cx="6680415" cy="1200329"/>
          </a:xfrm>
          <a:prstGeom prst="rect">
            <a:avLst/>
          </a:prstGeom>
          <a:noFill/>
        </p:spPr>
        <p:txBody>
          <a:bodyPr wrap="square">
            <a:spAutoFit/>
          </a:bodyPr>
          <a:lstStyle/>
          <a:p>
            <a:pPr marL="0" indent="0" algn="ctr">
              <a:buFontTx/>
              <a:buNone/>
            </a:pPr>
            <a:r>
              <a:rPr lang="en-US" altLang="en-US" sz="3600" b="1" dirty="0"/>
              <a:t>I</a:t>
            </a:r>
            <a:r>
              <a:rPr lang="en-IE" altLang="en-US" sz="3600" b="1" dirty="0" err="1"/>
              <a:t>nternational</a:t>
            </a:r>
            <a:r>
              <a:rPr lang="en-IE" altLang="en-US" sz="3600" b="1" dirty="0"/>
              <a:t> Factors Cont/d</a:t>
            </a:r>
          </a:p>
          <a:p>
            <a:pPr marL="0" indent="0" algn="ctr">
              <a:buFontTx/>
              <a:buNone/>
            </a:pPr>
            <a:endParaRPr lang="en-US" altLang="en-US" sz="3600" b="1" dirty="0"/>
          </a:p>
        </p:txBody>
      </p:sp>
    </p:spTree>
    <p:extLst>
      <p:ext uri="{BB962C8B-B14F-4D97-AF65-F5344CB8AC3E}">
        <p14:creationId xmlns:p14="http://schemas.microsoft.com/office/powerpoint/2010/main" val="1049285036"/>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215763"/>
            <a:ext cx="7840998" cy="646331"/>
          </a:xfrm>
          <a:prstGeom prst="rect">
            <a:avLst/>
          </a:prstGeom>
          <a:noFill/>
        </p:spPr>
        <p:txBody>
          <a:bodyPr wrap="square">
            <a:spAutoFit/>
          </a:bodyPr>
          <a:lstStyle/>
          <a:p>
            <a:pPr algn="ctr"/>
            <a:r>
              <a:rPr lang="nl-BE" sz="3600" b="1" dirty="0">
                <a:solidFill>
                  <a:srgbClr val="3E2D39"/>
                </a:solidFill>
                <a:effectLst/>
                <a:latin typeface="Calibri" panose="020F0502020204030204" pitchFamily="34" charset="0"/>
                <a:ea typeface="Calibri" panose="020F0502020204030204" pitchFamily="34" charset="0"/>
              </a:rPr>
              <a:t>OECD and Global Education Policy</a:t>
            </a:r>
            <a:endParaRPr lang="en-IE" sz="3600" dirty="0">
              <a:effectLst/>
              <a:latin typeface="Calibri" panose="020F0502020204030204" pitchFamily="34" charset="0"/>
              <a:ea typeface="Calibri" panose="020F0502020204030204" pitchFamily="34" charset="0"/>
            </a:endParaRPr>
          </a:p>
        </p:txBody>
      </p:sp>
      <p:sp>
        <p:nvSpPr>
          <p:cNvPr id="9" name="TextBox 8">
            <a:extLst>
              <a:ext uri="{FF2B5EF4-FFF2-40B4-BE49-F238E27FC236}">
                <a16:creationId xmlns:a16="http://schemas.microsoft.com/office/drawing/2014/main" id="{EE50E85E-53E1-5654-B162-F0108947DF20}"/>
              </a:ext>
            </a:extLst>
          </p:cNvPr>
          <p:cNvSpPr txBox="1"/>
          <p:nvPr/>
        </p:nvSpPr>
        <p:spPr>
          <a:xfrm>
            <a:off x="3246322" y="2187273"/>
            <a:ext cx="8146501" cy="3145541"/>
          </a:xfrm>
          <a:prstGeom prst="rect">
            <a:avLst/>
          </a:prstGeom>
          <a:noFill/>
        </p:spPr>
        <p:txBody>
          <a:bodyPr wrap="square">
            <a:spAutoFit/>
          </a:bodyPr>
          <a:lstStyle/>
          <a:p>
            <a:pPr marL="457200"/>
            <a:r>
              <a:rPr lang="en-IE" sz="1800" i="1" dirty="0">
                <a:effectLst/>
                <a:latin typeface="Calibri" panose="020F0502020204030204" pitchFamily="34" charset="0"/>
                <a:ea typeface="Calibri" panose="020F0502020204030204" pitchFamily="34" charset="0"/>
                <a:cs typeface="Times New Roman" panose="02020603050405020304" pitchFamily="18" charset="0"/>
              </a:rPr>
              <a:t>Education systems operate in a world that is constantly evolving towards new equilibria, yet short-term crises may disrupt, accelerate or divert longer-term evolutions. Balancing the important and the urgent thus emerges as the key everyday task of today’s education systems. To do so, successful education systems must harness the kinetic energy of the ever-changing world they inhabit, becoming more dynamic and agile to meet the needs of an increasingly diverse set of learners.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br>
              <a:rPr lang="en-IE" sz="1800" dirty="0">
                <a:effectLst/>
                <a:latin typeface="Calibri" panose="020F0502020204030204" pitchFamily="34" charset="0"/>
                <a:ea typeface="Calibri" panose="020F0502020204030204" pitchFamily="34" charset="0"/>
                <a:cs typeface="Times New Roman" panose="02020603050405020304" pitchFamily="18" charset="0"/>
              </a:rPr>
            </a:br>
            <a:r>
              <a:rPr lang="en-IE" sz="1800" dirty="0">
                <a:effectLst/>
                <a:latin typeface="Calibri" panose="020F0502020204030204" pitchFamily="34" charset="0"/>
                <a:ea typeface="Calibri" panose="020F0502020204030204" pitchFamily="34" charset="0"/>
                <a:cs typeface="Times New Roman" panose="02020603050405020304" pitchFamily="18" charset="0"/>
              </a:rPr>
              <a:t>(Education Policy Outlook 2021:  Shaping Responsive and Resilient Education in a Changing World)</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576587251"/>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769441"/>
          </a:xfrm>
          <a:prstGeom prst="rect">
            <a:avLst/>
          </a:prstGeom>
          <a:noFill/>
        </p:spPr>
        <p:txBody>
          <a:bodyPr wrap="square">
            <a:spAutoFit/>
          </a:bodyPr>
          <a:lstStyle/>
          <a:p>
            <a:pPr algn="ctr"/>
            <a:r>
              <a:rPr lang="nl-BE" sz="4400" b="1" dirty="0">
                <a:solidFill>
                  <a:srgbClr val="3E2D39"/>
                </a:solidFill>
                <a:effectLst/>
                <a:latin typeface="Calibri" panose="020F0502020204030204" pitchFamily="34" charset="0"/>
                <a:ea typeface="Calibri" panose="020F0502020204030204" pitchFamily="34" charset="0"/>
              </a:rPr>
              <a:t>OECD Learning Compass 2030</a:t>
            </a:r>
            <a:endParaRPr lang="en-IE" sz="4400" dirty="0">
              <a:effectLst/>
              <a:latin typeface="Calibri" panose="020F0502020204030204" pitchFamily="34" charset="0"/>
              <a:ea typeface="Calibri" panose="020F0502020204030204" pitchFamily="34" charset="0"/>
            </a:endParaRPr>
          </a:p>
        </p:txBody>
      </p:sp>
      <p:sp>
        <p:nvSpPr>
          <p:cNvPr id="9" name="TextBox 8">
            <a:extLst>
              <a:ext uri="{FF2B5EF4-FFF2-40B4-BE49-F238E27FC236}">
                <a16:creationId xmlns:a16="http://schemas.microsoft.com/office/drawing/2014/main" id="{EE50E85E-53E1-5654-B162-F0108947DF20}"/>
              </a:ext>
            </a:extLst>
          </p:cNvPr>
          <p:cNvSpPr txBox="1"/>
          <p:nvPr/>
        </p:nvSpPr>
        <p:spPr>
          <a:xfrm>
            <a:off x="3246322" y="2292981"/>
            <a:ext cx="8146501" cy="2588657"/>
          </a:xfrm>
          <a:prstGeom prst="rect">
            <a:avLst/>
          </a:prstGeom>
          <a:noFill/>
        </p:spPr>
        <p:txBody>
          <a:bodyPr wrap="square">
            <a:spAutoFit/>
          </a:bodyPr>
          <a:lstStyle/>
          <a:p>
            <a:pPr>
              <a:lnSpc>
                <a:spcPct val="107000"/>
              </a:lnSpc>
              <a:spcAft>
                <a:spcPts val="800"/>
              </a:spcAft>
            </a:pPr>
            <a:r>
              <a:rPr lang="en-IE"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i="1" dirty="0">
                <a:effectLst/>
                <a:latin typeface="Calibri" panose="020F0502020204030204" pitchFamily="34" charset="0"/>
                <a:ea typeface="Calibri" panose="020F0502020204030204" pitchFamily="34" charset="0"/>
                <a:cs typeface="Times New Roman" panose="02020603050405020304" pitchFamily="18" charset="0"/>
              </a:rPr>
              <a:t>Is an evolving learning framework that sets out an aspirational vision for the future of education. It supports the wider goals of education and provides points of orientation towards the future we want: individual and collective well-being. (2019)</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https://www.oecd.org/education/2030-project/teaching-and-learning/learning/</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dirty="0">
                <a:effectLst/>
                <a:latin typeface="Calibri" panose="020F0502020204030204" pitchFamily="34" charset="0"/>
                <a:ea typeface="Calibri" panose="020F0502020204030204" pitchFamily="34" charset="0"/>
                <a:cs typeface="Calibri" panose="020F0502020204030204" pitchFamily="34"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53402870"/>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1446550"/>
          </a:xfrm>
          <a:prstGeom prst="rect">
            <a:avLst/>
          </a:prstGeom>
          <a:noFill/>
        </p:spPr>
        <p:txBody>
          <a:bodyPr wrap="square">
            <a:spAutoFit/>
          </a:bodyPr>
          <a:lstStyle/>
          <a:p>
            <a:pPr algn="ctr"/>
            <a:r>
              <a:rPr lang="en-US" sz="4400" dirty="0">
                <a:effectLst/>
                <a:latin typeface="Calibri" panose="020F0502020204030204" pitchFamily="34" charset="0"/>
                <a:ea typeface="Calibri" panose="020F0502020204030204" pitchFamily="34" charset="0"/>
              </a:rPr>
              <a:t>Key concepts in Learning </a:t>
            </a:r>
            <a:r>
              <a:rPr lang="en-US" sz="4400" dirty="0">
                <a:latin typeface="Calibri" panose="020F0502020204030204" pitchFamily="34" charset="0"/>
                <a:ea typeface="Calibri" panose="020F0502020204030204" pitchFamily="34" charset="0"/>
              </a:rPr>
              <a:t>C</a:t>
            </a:r>
            <a:r>
              <a:rPr lang="en-US" sz="4400" dirty="0">
                <a:effectLst/>
                <a:latin typeface="Calibri" panose="020F0502020204030204" pitchFamily="34" charset="0"/>
                <a:ea typeface="Calibri" panose="020F0502020204030204" pitchFamily="34" charset="0"/>
              </a:rPr>
              <a:t>ompass 2030</a:t>
            </a:r>
            <a:endParaRPr lang="en-IE" sz="4400" dirty="0">
              <a:effectLst/>
              <a:latin typeface="Calibri" panose="020F0502020204030204" pitchFamily="34" charset="0"/>
              <a:ea typeface="Calibri" panose="020F0502020204030204" pitchFamily="34" charset="0"/>
            </a:endParaRPr>
          </a:p>
        </p:txBody>
      </p:sp>
      <p:sp>
        <p:nvSpPr>
          <p:cNvPr id="9" name="TextBox 8">
            <a:extLst>
              <a:ext uri="{FF2B5EF4-FFF2-40B4-BE49-F238E27FC236}">
                <a16:creationId xmlns:a16="http://schemas.microsoft.com/office/drawing/2014/main" id="{EE50E85E-53E1-5654-B162-F0108947DF20}"/>
              </a:ext>
            </a:extLst>
          </p:cNvPr>
          <p:cNvSpPr txBox="1"/>
          <p:nvPr/>
        </p:nvSpPr>
        <p:spPr>
          <a:xfrm>
            <a:off x="3246322" y="2642531"/>
            <a:ext cx="8060879" cy="3466334"/>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Agency</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Core foundations – knowledge, skills, values, attitudes</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Transformative competencies </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Wellbeing </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AAR = Anticipation, Action, Reflection = iterative learning process</a:t>
            </a:r>
          </a:p>
          <a:p>
            <a:pPr marL="457200">
              <a:lnSpc>
                <a:spcPct val="107000"/>
              </a:lnSpc>
              <a:spcAft>
                <a:spcPts val="800"/>
              </a:spcAft>
            </a:pPr>
            <a:r>
              <a:rPr lang="en-IE"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79052201"/>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91156" y="1338874"/>
            <a:ext cx="7616046" cy="1200329"/>
          </a:xfrm>
          <a:prstGeom prst="rect">
            <a:avLst/>
          </a:prstGeom>
          <a:noFill/>
        </p:spPr>
        <p:txBody>
          <a:bodyPr wrap="square">
            <a:spAutoFit/>
          </a:bodyPr>
          <a:lstStyle/>
          <a:p>
            <a:pPr algn="ctr"/>
            <a:r>
              <a:rPr lang="en-US" sz="3600" dirty="0">
                <a:effectLst/>
                <a:latin typeface="Calibri" panose="020F0502020204030204" pitchFamily="34" charset="0"/>
                <a:ea typeface="Calibri" panose="020F0502020204030204" pitchFamily="34" charset="0"/>
              </a:rPr>
              <a:t>Does Learning Compass Have an Impact?</a:t>
            </a:r>
            <a:endParaRPr lang="en-IE" sz="3600" dirty="0">
              <a:effectLst/>
              <a:latin typeface="Calibri" panose="020F0502020204030204" pitchFamily="34" charset="0"/>
              <a:ea typeface="Calibri" panose="020F0502020204030204" pitchFamily="34" charset="0"/>
            </a:endParaRPr>
          </a:p>
        </p:txBody>
      </p:sp>
      <p:sp>
        <p:nvSpPr>
          <p:cNvPr id="9" name="TextBox 8">
            <a:extLst>
              <a:ext uri="{FF2B5EF4-FFF2-40B4-BE49-F238E27FC236}">
                <a16:creationId xmlns:a16="http://schemas.microsoft.com/office/drawing/2014/main" id="{EE50E85E-53E1-5654-B162-F0108947DF20}"/>
              </a:ext>
            </a:extLst>
          </p:cNvPr>
          <p:cNvSpPr txBox="1"/>
          <p:nvPr/>
        </p:nvSpPr>
        <p:spPr>
          <a:xfrm>
            <a:off x="3405930" y="2650921"/>
            <a:ext cx="8300517" cy="3054747"/>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IE" dirty="0">
                <a:effectLst/>
                <a:latin typeface="Calibri" panose="020F0502020204030204" pitchFamily="34" charset="0"/>
                <a:ea typeface="Calibri" panose="020F0502020204030204" pitchFamily="34" charset="0"/>
                <a:cs typeface="Times New Roman" panose="02020603050405020304" pitchFamily="18" charset="0"/>
              </a:rPr>
              <a:t>Ongoing process – role of Education International </a:t>
            </a:r>
          </a:p>
          <a:p>
            <a:pPr marL="342900" lvl="0" indent="-342900">
              <a:lnSpc>
                <a:spcPct val="107000"/>
              </a:lnSpc>
              <a:buFont typeface="Symbol" panose="05050102010706020507" pitchFamily="18" charset="2"/>
              <a:buChar char=""/>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dirty="0">
                <a:effectLst/>
                <a:latin typeface="Calibri" panose="020F0502020204030204" pitchFamily="34" charset="0"/>
                <a:ea typeface="Calibri" panose="020F0502020204030204" pitchFamily="34" charset="0"/>
                <a:cs typeface="Times New Roman" panose="02020603050405020304" pitchFamily="18" charset="0"/>
              </a:rPr>
              <a:t>EI’s critique</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Knowledge economy discourse – human capital formation, </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Teaching profession not visible in Compass – profound cultural shift </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Teaching as complex relational process glossed over</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Little or no attention to socio-economic factors, class, inequalities</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No critique of knowledge – whose? why now? who decides? who is it for?</a:t>
            </a:r>
          </a:p>
          <a:p>
            <a:pPr marL="914400">
              <a:lnSpc>
                <a:spcPct val="107000"/>
              </a:lnSpc>
              <a:spcAft>
                <a:spcPts val="800"/>
              </a:spcAft>
            </a:pPr>
            <a:r>
              <a:rPr lang="en-IE" sz="1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IE"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77456523"/>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646331"/>
          </a:xfrm>
          <a:prstGeom prst="rect">
            <a:avLst/>
          </a:prstGeom>
          <a:noFill/>
        </p:spPr>
        <p:txBody>
          <a:bodyPr wrap="square">
            <a:spAutoFit/>
          </a:bodyPr>
          <a:lstStyle/>
          <a:p>
            <a:pPr algn="ctr"/>
            <a:r>
              <a:rPr lang="nl-BE" sz="3600" b="1" dirty="0">
                <a:solidFill>
                  <a:srgbClr val="3E2D39"/>
                </a:solidFill>
                <a:effectLst/>
                <a:latin typeface="Calibri" panose="020F0502020204030204" pitchFamily="34" charset="0"/>
                <a:ea typeface="Calibri" panose="020F0502020204030204" pitchFamily="34" charset="0"/>
              </a:rPr>
              <a:t>EU EDUCATION 2030</a:t>
            </a:r>
            <a:endParaRPr lang="en-IE" sz="44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BA1FC16-C1F6-586C-550C-5A248FD5CB1F}"/>
              </a:ext>
            </a:extLst>
          </p:cNvPr>
          <p:cNvSpPr txBox="1"/>
          <p:nvPr/>
        </p:nvSpPr>
        <p:spPr>
          <a:xfrm>
            <a:off x="3800212" y="2315461"/>
            <a:ext cx="6988029" cy="3339184"/>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IE" dirty="0">
                <a:effectLst/>
                <a:latin typeface="Calibri" panose="020F0502020204030204" pitchFamily="34" charset="0"/>
                <a:ea typeface="Calibri" panose="020F0502020204030204" pitchFamily="34" charset="0"/>
                <a:cs typeface="Times New Roman" panose="02020603050405020304" pitchFamily="18" charset="0"/>
              </a:rPr>
              <a:t>Framework for cooperation in education </a:t>
            </a:r>
          </a:p>
          <a:p>
            <a:pPr marL="342900" lvl="0" indent="-342900">
              <a:lnSpc>
                <a:spcPct val="107000"/>
              </a:lnSpc>
              <a:buFont typeface="Symbol" panose="05050102010706020507" pitchFamily="18" charset="2"/>
              <a:buChar char=""/>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dirty="0">
                <a:effectLst/>
                <a:latin typeface="Calibri" panose="020F0502020204030204" pitchFamily="34" charset="0"/>
                <a:ea typeface="Calibri" panose="020F0502020204030204" pitchFamily="34" charset="0"/>
                <a:cs typeface="Times New Roman" panose="02020603050405020304" pitchFamily="18" charset="0"/>
              </a:rPr>
              <a:t>6 target areas</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Increase participation rate in ECCE to 96% </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Reduce early school leaving rate to less 9%</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Increase tertiary educational attainment to 45%</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VET work-based learning to 60%</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Participation in adult learning to 47%</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Decrease low-achieving 15-year-olds to 15% </a:t>
            </a:r>
          </a:p>
          <a:p>
            <a:pPr marL="742950" lvl="1" indent="-285750">
              <a:lnSpc>
                <a:spcPct val="107000"/>
              </a:lnSpc>
              <a:buFont typeface="Courier New" panose="02070309020205020404" pitchFamily="49" charset="0"/>
              <a:buChar char="o"/>
            </a:pPr>
            <a:r>
              <a:rPr lang="en-IE" dirty="0">
                <a:effectLst/>
                <a:latin typeface="Calibri" panose="020F0502020204030204" pitchFamily="34" charset="0"/>
                <a:ea typeface="Calibri" panose="020F0502020204030204" pitchFamily="34" charset="0"/>
                <a:cs typeface="Times New Roman" panose="02020603050405020304" pitchFamily="18" charset="0"/>
              </a:rPr>
              <a:t>Decrease low-achieving digital skills at 2</a:t>
            </a:r>
            <a:r>
              <a:rPr lang="en-IE"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IE" dirty="0">
                <a:effectLst/>
                <a:latin typeface="Calibri" panose="020F0502020204030204" pitchFamily="34" charset="0"/>
                <a:ea typeface="Calibri" panose="020F0502020204030204" pitchFamily="34" charset="0"/>
                <a:cs typeface="Times New Roman" panose="02020603050405020304" pitchFamily="18" charset="0"/>
              </a:rPr>
              <a:t> year to 15%</a:t>
            </a:r>
          </a:p>
          <a:p>
            <a:pPr marL="457200">
              <a:lnSpc>
                <a:spcPct val="107000"/>
              </a:lnSpc>
              <a:spcAft>
                <a:spcPts val="800"/>
              </a:spcAft>
            </a:pPr>
            <a:r>
              <a:rPr lang="en-IE"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192981431"/>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646331"/>
          </a:xfrm>
          <a:prstGeom prst="rect">
            <a:avLst/>
          </a:prstGeom>
          <a:noFill/>
        </p:spPr>
        <p:txBody>
          <a:bodyPr wrap="square">
            <a:spAutoFit/>
          </a:bodyPr>
          <a:lstStyle/>
          <a:p>
            <a:pPr algn="ctr"/>
            <a:r>
              <a:rPr lang="nl-BE" sz="3600" b="1" dirty="0">
                <a:solidFill>
                  <a:srgbClr val="3E2D39"/>
                </a:solidFill>
                <a:effectLst/>
                <a:latin typeface="Calibri" panose="020F0502020204030204" pitchFamily="34" charset="0"/>
                <a:ea typeface="Calibri" panose="020F0502020204030204" pitchFamily="34" charset="0"/>
              </a:rPr>
              <a:t>EU EDUCATION 2030 CONT/D</a:t>
            </a:r>
            <a:endParaRPr lang="en-IE" sz="44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BA1FC16-C1F6-586C-550C-5A248FD5CB1F}"/>
              </a:ext>
            </a:extLst>
          </p:cNvPr>
          <p:cNvSpPr txBox="1"/>
          <p:nvPr/>
        </p:nvSpPr>
        <p:spPr>
          <a:xfrm>
            <a:off x="3800212" y="2315461"/>
            <a:ext cx="6988029" cy="4034502"/>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National literacy and numeracy strategy </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School evaluation and accountability framework</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STEM </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National Action Plan in Education</a:t>
            </a:r>
          </a:p>
          <a:p>
            <a:pPr lvl="0">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National Qualifications Framework</a:t>
            </a:r>
          </a:p>
          <a:p>
            <a:pPr marL="342900" lvl="0" indent="-342900">
              <a:lnSpc>
                <a:spcPct val="107000"/>
              </a:lnSpc>
              <a:buFont typeface="Symbol" panose="05050102010706020507" pitchFamily="18" charset="2"/>
              <a:buChar char=""/>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FET and Higher Education </a:t>
            </a:r>
          </a:p>
          <a:p>
            <a:pPr marL="342900" lvl="0" indent="-342900">
              <a:lnSpc>
                <a:spcPct val="107000"/>
              </a:lnSpc>
              <a:buFont typeface="Symbol" panose="05050102010706020507" pitchFamily="18" charset="2"/>
              <a:buChar char=""/>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645325207"/>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4" name="TextBox 3">
            <a:extLst>
              <a:ext uri="{FF2B5EF4-FFF2-40B4-BE49-F238E27FC236}">
                <a16:creationId xmlns:a16="http://schemas.microsoft.com/office/drawing/2014/main" id="{3BA1FC16-C1F6-586C-550C-5A248FD5CB1F}"/>
              </a:ext>
            </a:extLst>
          </p:cNvPr>
          <p:cNvSpPr txBox="1"/>
          <p:nvPr/>
        </p:nvSpPr>
        <p:spPr>
          <a:xfrm>
            <a:off x="3800212" y="1493240"/>
            <a:ext cx="7348456" cy="4433458"/>
          </a:xfrm>
          <a:prstGeom prst="rect">
            <a:avLst/>
          </a:prstGeom>
          <a:noFill/>
        </p:spPr>
        <p:txBody>
          <a:bodyPr wrap="square">
            <a:spAutoFit/>
          </a:bodyPr>
          <a:lstStyle/>
          <a:p>
            <a:pPr>
              <a:lnSpc>
                <a:spcPct val="107000"/>
              </a:lnSpc>
              <a:spcAft>
                <a:spcPts val="800"/>
              </a:spcAft>
            </a:pPr>
            <a:r>
              <a:rPr lang="en-IE" sz="1800" b="1" dirty="0">
                <a:effectLst/>
                <a:latin typeface="Calibri" panose="020F0502020204030204" pitchFamily="34" charset="0"/>
                <a:ea typeface="Calibri" panose="020F0502020204030204" pitchFamily="34" charset="0"/>
                <a:cs typeface="Times New Roman" panose="02020603050405020304" pitchFamily="18" charset="0"/>
              </a:rPr>
              <a:t>NCCA Advisory Report to Minister March 2022</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sz="1800" i="1" dirty="0">
                <a:effectLst/>
                <a:latin typeface="Calibri" panose="020F0502020204030204" pitchFamily="34" charset="0"/>
                <a:ea typeface="Calibri" panose="020F0502020204030204" pitchFamily="34" charset="0"/>
                <a:cs typeface="Times New Roman" panose="02020603050405020304" pitchFamily="18" charset="0"/>
              </a:rPr>
              <a:t>Education often seeks to conserve what is most important, most valued and most needed for future generations. It seeks also to provide each generation with the capacity to cope with change and with what the future brings. Striking a balance between conservation and change in shaping our collective future to an agreed purpose and vision requires ongoing collaboration and discussion. In this context, this Advisory Report is less a set of specific and fixed proposals than a plan and approach towards the redevelopment of senior cycle. It expresses a clear purpose, vision and principles for a redeveloped senior cycle, and outlines priorities, a sequence of work and next steps for the process that lies ahead</a:t>
            </a:r>
            <a:r>
              <a:rPr lang="en-IE" sz="18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248062444"/>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646331"/>
          </a:xfrm>
          <a:prstGeom prst="rect">
            <a:avLst/>
          </a:prstGeom>
          <a:noFill/>
        </p:spPr>
        <p:txBody>
          <a:bodyPr wrap="square">
            <a:spAutoFit/>
          </a:bodyPr>
          <a:lstStyle/>
          <a:p>
            <a:pPr algn="ctr"/>
            <a:r>
              <a:rPr lang="nl-BE" sz="3600" b="1" dirty="0">
                <a:solidFill>
                  <a:srgbClr val="3E2D39"/>
                </a:solidFill>
                <a:effectLst/>
                <a:latin typeface="Calibri" panose="020F0502020204030204" pitchFamily="34" charset="0"/>
                <a:ea typeface="Calibri" panose="020F0502020204030204" pitchFamily="34" charset="0"/>
              </a:rPr>
              <a:t>Excellence and Equity in Education</a:t>
            </a:r>
            <a:endParaRPr lang="en-IE" sz="44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BA1FC16-C1F6-586C-550C-5A248FD5CB1F}"/>
              </a:ext>
            </a:extLst>
          </p:cNvPr>
          <p:cNvSpPr txBox="1"/>
          <p:nvPr/>
        </p:nvSpPr>
        <p:spPr>
          <a:xfrm>
            <a:off x="3800212" y="2315461"/>
            <a:ext cx="6988029" cy="2963055"/>
          </a:xfrm>
          <a:prstGeom prst="rect">
            <a:avLst/>
          </a:prstGeom>
          <a:noFill/>
        </p:spPr>
        <p:txBody>
          <a:bodyPr wrap="square">
            <a:spAutoFit/>
          </a:bodyPr>
          <a:lstStyle/>
          <a:p>
            <a:pPr marL="342900" lvl="0" indent="-342900">
              <a:lnSpc>
                <a:spcPct val="107000"/>
              </a:lnSpc>
              <a:spcAft>
                <a:spcPts val="750"/>
              </a:spcAft>
              <a:buSzPts val="1000"/>
              <a:buFont typeface="Symbol" panose="05050102010706020507" pitchFamily="18" charset="2"/>
              <a:buChar char=""/>
              <a:tabLst>
                <a:tab pos="457200" algn="l"/>
              </a:tabLst>
            </a:pPr>
            <a:r>
              <a:rPr lang="en-IE"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Empower students to meet the challenges of the 21st century</a:t>
            </a:r>
          </a:p>
          <a:p>
            <a:pPr lvl="0">
              <a:lnSpc>
                <a:spcPct val="107000"/>
              </a:lnSpc>
              <a:spcAft>
                <a:spcPts val="750"/>
              </a:spcAft>
              <a:buSzPts val="1000"/>
              <a:tabLst>
                <a:tab pos="457200" algn="l"/>
              </a:tabLst>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750"/>
              </a:spcAft>
              <a:buSzPts val="1000"/>
              <a:buFont typeface="Symbol" panose="05050102010706020507" pitchFamily="18" charset="2"/>
              <a:buChar char=""/>
              <a:tabLst>
                <a:tab pos="457200" algn="l"/>
              </a:tabLst>
            </a:pPr>
            <a:r>
              <a:rPr lang="en-IE"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Enrich the student experience and build on what’s strong in our current system</a:t>
            </a:r>
          </a:p>
          <a:p>
            <a:pPr lvl="0">
              <a:lnSpc>
                <a:spcPct val="107000"/>
              </a:lnSpc>
              <a:spcAft>
                <a:spcPts val="750"/>
              </a:spcAft>
              <a:buSzPts val="1000"/>
              <a:tabLst>
                <a:tab pos="457200" algn="l"/>
              </a:tabLst>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750"/>
              </a:spcAft>
              <a:buSzPts val="1000"/>
              <a:buFont typeface="Symbol" panose="05050102010706020507" pitchFamily="18" charset="2"/>
              <a:buChar char=""/>
              <a:tabLst>
                <a:tab pos="457200" algn="l"/>
              </a:tabLst>
            </a:pPr>
            <a:r>
              <a:rPr lang="en-IE"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Embed wellbeing and reduce student stress levels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341402375"/>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1200329"/>
          </a:xfrm>
          <a:prstGeom prst="rect">
            <a:avLst/>
          </a:prstGeom>
          <a:noFill/>
        </p:spPr>
        <p:txBody>
          <a:bodyPr wrap="square">
            <a:spAutoFit/>
          </a:bodyPr>
          <a:lstStyle/>
          <a:p>
            <a:pPr algn="ctr"/>
            <a:r>
              <a:rPr lang="nl-BE" sz="3600" b="1" dirty="0">
                <a:solidFill>
                  <a:srgbClr val="3E2D39"/>
                </a:solidFill>
                <a:effectLst/>
                <a:latin typeface="Calibri" panose="020F0502020204030204" pitchFamily="34" charset="0"/>
                <a:ea typeface="Calibri" panose="020F0502020204030204" pitchFamily="34" charset="0"/>
              </a:rPr>
              <a:t>Excellence and Equity in Education Cont/d</a:t>
            </a:r>
            <a:endParaRPr lang="en-IE" sz="44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BA1FC16-C1F6-586C-550C-5A248FD5CB1F}"/>
              </a:ext>
            </a:extLst>
          </p:cNvPr>
          <p:cNvSpPr txBox="1"/>
          <p:nvPr/>
        </p:nvSpPr>
        <p:spPr>
          <a:xfrm>
            <a:off x="3871860" y="2634143"/>
            <a:ext cx="7109329" cy="2256323"/>
          </a:xfrm>
          <a:prstGeom prst="rect">
            <a:avLst/>
          </a:prstGeom>
          <a:noFill/>
        </p:spPr>
        <p:txBody>
          <a:bodyPr wrap="square">
            <a:spAutoFit/>
          </a:bodyPr>
          <a:lstStyle/>
          <a:p>
            <a:pPr marL="457200">
              <a:lnSpc>
                <a:spcPct val="107000"/>
              </a:lnSpc>
            </a:pPr>
            <a:r>
              <a:rPr lang="en-IE"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new approach will enable students to follow a broad curriculum, develop their interests and skills and participate in a final assessment process consistent with international best practice, which will support them in their next phase of life whether that’s third level, further education and training, apprenticeships or the world of work</a:t>
            </a:r>
            <a:r>
              <a:rPr lang="en-IE" sz="18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sz="18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784828006"/>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1200329"/>
          </a:xfrm>
          <a:prstGeom prst="rect">
            <a:avLst/>
          </a:prstGeom>
          <a:noFill/>
        </p:spPr>
        <p:txBody>
          <a:bodyPr wrap="square">
            <a:spAutoFit/>
          </a:bodyPr>
          <a:lstStyle/>
          <a:p>
            <a:pPr algn="ctr"/>
            <a:r>
              <a:rPr lang="nl-BE" sz="3600" b="1" dirty="0">
                <a:solidFill>
                  <a:srgbClr val="3E2D39"/>
                </a:solidFill>
                <a:effectLst/>
                <a:latin typeface="Calibri" panose="020F0502020204030204" pitchFamily="34" charset="0"/>
                <a:ea typeface="Calibri" panose="020F0502020204030204" pitchFamily="34" charset="0"/>
              </a:rPr>
              <a:t>Excellence and Equity in Education Cont/d</a:t>
            </a:r>
            <a:endParaRPr lang="en-IE" sz="44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BA1FC16-C1F6-586C-550C-5A248FD5CB1F}"/>
              </a:ext>
            </a:extLst>
          </p:cNvPr>
          <p:cNvSpPr txBox="1"/>
          <p:nvPr/>
        </p:nvSpPr>
        <p:spPr>
          <a:xfrm>
            <a:off x="3871860" y="2634143"/>
            <a:ext cx="7109329" cy="2153731"/>
          </a:xfrm>
          <a:prstGeom prst="rect">
            <a:avLst/>
          </a:prstGeom>
          <a:noFill/>
        </p:spPr>
        <p:txBody>
          <a:bodyPr wrap="square">
            <a:spAutoFit/>
          </a:bodyPr>
          <a:lstStyle/>
          <a:p>
            <a:pPr marL="457200">
              <a:lnSpc>
                <a:spcPct val="107000"/>
              </a:lnSpc>
            </a:pPr>
            <a:r>
              <a:rPr lang="en-IE"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"Our current system has many strengths. But we know that it can be improved, to better support our students, to reduce pressure while maintaining standards, to keep pace with the changes in practices internationally and to meet the needs and expectations of our students and of our society in preparing our young people for the world ahead.”</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IE" sz="1800" b="1">
                <a:effectLst/>
                <a:latin typeface="Calibri" panose="020F0502020204030204" pitchFamily="34" charset="0"/>
                <a:ea typeface="Calibri" panose="020F0502020204030204" pitchFamily="34" charset="0"/>
                <a:cs typeface="Times New Roman" panose="02020603050405020304" pitchFamily="18" charset="0"/>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9298528"/>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668697" y="1092652"/>
            <a:ext cx="7975606" cy="646331"/>
          </a:xfrm>
          <a:prstGeom prst="rect">
            <a:avLst/>
          </a:prstGeom>
          <a:noFill/>
        </p:spPr>
        <p:txBody>
          <a:bodyPr wrap="square">
            <a:spAutoFit/>
          </a:bodyPr>
          <a:lstStyle/>
          <a:p>
            <a:pPr algn="ctr"/>
            <a:r>
              <a:rPr lang="nl-BE" sz="3600" b="1" dirty="0">
                <a:solidFill>
                  <a:srgbClr val="3E2D39"/>
                </a:solidFill>
                <a:latin typeface="Calibri" panose="020F0502020204030204" pitchFamily="34" charset="0"/>
                <a:ea typeface="Calibri" panose="020F0502020204030204" pitchFamily="34" charset="0"/>
              </a:rPr>
              <a:t>So, what is happening now?</a:t>
            </a:r>
          </a:p>
        </p:txBody>
      </p:sp>
      <p:sp>
        <p:nvSpPr>
          <p:cNvPr id="4" name="TextBox 3">
            <a:extLst>
              <a:ext uri="{FF2B5EF4-FFF2-40B4-BE49-F238E27FC236}">
                <a16:creationId xmlns:a16="http://schemas.microsoft.com/office/drawing/2014/main" id="{3BA1FC16-C1F6-586C-550C-5A248FD5CB1F}"/>
              </a:ext>
            </a:extLst>
          </p:cNvPr>
          <p:cNvSpPr txBox="1"/>
          <p:nvPr/>
        </p:nvSpPr>
        <p:spPr>
          <a:xfrm>
            <a:off x="3871860" y="2176385"/>
            <a:ext cx="7277109" cy="3042821"/>
          </a:xfrm>
          <a:prstGeom prst="rect">
            <a:avLst/>
          </a:prstGeom>
          <a:noFill/>
        </p:spPr>
        <p:txBody>
          <a:bodyPr wrap="square">
            <a:spAutoFit/>
          </a:bodyPr>
          <a:lstStyle/>
          <a:p>
            <a:pPr marL="742950" lvl="1" indent="-285750" algn="just">
              <a:lnSpc>
                <a:spcPct val="107000"/>
              </a:lnSpc>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Curriculum audit of TY, LCA, LCVP and LCA to Identify most effective aspects – develop pathways</a:t>
            </a:r>
          </a:p>
          <a:p>
            <a:pPr lvl="1" algn="just">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Follow-on Level 1 and 2 Learning Programmes</a:t>
            </a:r>
          </a:p>
          <a:p>
            <a:pPr lvl="1" algn="just">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Transition Year Project Statement</a:t>
            </a:r>
          </a:p>
          <a:p>
            <a:pPr lvl="1" algn="just">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Subject development started– DFTS, CASD, Business </a:t>
            </a:r>
          </a:p>
          <a:p>
            <a:pPr lvl="1" algn="just">
              <a:lnSpc>
                <a:spcPct val="107000"/>
              </a:lnSpc>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800"/>
              </a:spcAft>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Subject development next – SPHE, SEN, TY</a:t>
            </a:r>
          </a:p>
        </p:txBody>
      </p:sp>
    </p:spTree>
    <p:extLst>
      <p:ext uri="{BB962C8B-B14F-4D97-AF65-F5344CB8AC3E}">
        <p14:creationId xmlns:p14="http://schemas.microsoft.com/office/powerpoint/2010/main" val="2366089431"/>
      </p:ext>
    </p:extLst>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932B52-5A8A-46F0-9672-B2045C1367F1}"/>
              </a:ext>
            </a:extLst>
          </p:cNvPr>
          <p:cNvSpPr>
            <a:spLocks noGrp="1"/>
          </p:cNvSpPr>
          <p:nvPr>
            <p:ph type="subTitle" idx="1"/>
          </p:nvPr>
        </p:nvSpPr>
        <p:spPr>
          <a:xfrm>
            <a:off x="4357991" y="2073348"/>
            <a:ext cx="7348456" cy="4327452"/>
          </a:xfrm>
        </p:spPr>
        <p:txBody>
          <a:bodyPr>
            <a:normAutofit/>
          </a:bodyPr>
          <a:lstStyle/>
          <a:p>
            <a:pPr algn="l"/>
            <a:r>
              <a:rPr lang="en-GB" sz="6000" dirty="0">
                <a:latin typeface="Dax-Bold" pitchFamily="34" charset="0"/>
              </a:rPr>
              <a:t>Convention 2018</a:t>
            </a:r>
          </a:p>
          <a:p>
            <a:pPr algn="l"/>
            <a:endParaRPr lang="en-GB" sz="3600" dirty="0">
              <a:latin typeface="Dax-Bold" pitchFamily="34" charset="0"/>
            </a:endParaRPr>
          </a:p>
          <a:p>
            <a:pPr algn="l"/>
            <a:r>
              <a:rPr lang="en-GB" sz="4400" dirty="0">
                <a:solidFill>
                  <a:schemeClr val="accent2"/>
                </a:solidFill>
                <a:latin typeface="Dax-Bold" pitchFamily="34" charset="0"/>
              </a:rPr>
              <a:t>Clayton Hotel Silver Springs</a:t>
            </a:r>
          </a:p>
          <a:p>
            <a:pPr algn="l"/>
            <a:r>
              <a:rPr lang="en-GB" sz="4400" dirty="0">
                <a:solidFill>
                  <a:schemeClr val="accent2"/>
                </a:solidFill>
                <a:latin typeface="Dax-Bold" pitchFamily="34" charset="0"/>
              </a:rPr>
              <a:t>Cork</a:t>
            </a:r>
          </a:p>
          <a:p>
            <a:pPr algn="l"/>
            <a:endParaRPr lang="en-GB" dirty="0">
              <a:solidFill>
                <a:schemeClr val="accent2"/>
              </a:solidFill>
              <a:latin typeface="Dax-Bold" pitchFamily="34" charset="0"/>
            </a:endParaRPr>
          </a:p>
          <a:p>
            <a:pPr algn="l"/>
            <a:r>
              <a:rPr lang="en-GB" sz="4400" dirty="0">
                <a:solidFill>
                  <a:schemeClr val="accent2"/>
                </a:solidFill>
                <a:latin typeface="Dax-Bold" pitchFamily="34" charset="0"/>
              </a:rPr>
              <a:t>3</a:t>
            </a:r>
            <a:r>
              <a:rPr lang="en-GB" sz="4400" baseline="30000" dirty="0">
                <a:solidFill>
                  <a:schemeClr val="accent2"/>
                </a:solidFill>
                <a:latin typeface="Dax-Bold" pitchFamily="34" charset="0"/>
              </a:rPr>
              <a:t>rd</a:t>
            </a:r>
            <a:r>
              <a:rPr lang="en-GB" sz="4400" dirty="0">
                <a:solidFill>
                  <a:schemeClr val="accent2"/>
                </a:solidFill>
                <a:latin typeface="Dax-Bold" pitchFamily="34" charset="0"/>
              </a:rPr>
              <a:t> – 5</a:t>
            </a:r>
            <a:r>
              <a:rPr lang="en-GB" sz="4400" baseline="30000" dirty="0">
                <a:solidFill>
                  <a:schemeClr val="accent2"/>
                </a:solidFill>
                <a:latin typeface="Dax-Bold" pitchFamily="34" charset="0"/>
              </a:rPr>
              <a:t>th</a:t>
            </a:r>
            <a:r>
              <a:rPr lang="en-GB" sz="4400" dirty="0">
                <a:solidFill>
                  <a:schemeClr val="accent2"/>
                </a:solidFill>
                <a:latin typeface="Dax-Bold" pitchFamily="34" charset="0"/>
              </a:rPr>
              <a:t> April </a:t>
            </a:r>
          </a:p>
        </p:txBody>
      </p:sp>
      <p:sp>
        <p:nvSpPr>
          <p:cNvPr id="8" name="TextBox 7">
            <a:extLst>
              <a:ext uri="{FF2B5EF4-FFF2-40B4-BE49-F238E27FC236}">
                <a16:creationId xmlns:a16="http://schemas.microsoft.com/office/drawing/2014/main" id="{AC51764C-3C2D-4796-9629-761816A47914}"/>
              </a:ext>
            </a:extLst>
          </p:cNvPr>
          <p:cNvSpPr txBox="1"/>
          <p:nvPr/>
        </p:nvSpPr>
        <p:spPr>
          <a:xfrm>
            <a:off x="9377916" y="5103628"/>
            <a:ext cx="2328531" cy="1200329"/>
          </a:xfrm>
          <a:prstGeom prst="rect">
            <a:avLst/>
          </a:prstGeom>
          <a:noFill/>
        </p:spPr>
        <p:txBody>
          <a:bodyPr wrap="square" rtlCol="0">
            <a:spAutoFit/>
          </a:bodyPr>
          <a:lstStyle/>
          <a:p>
            <a:pPr algn="r"/>
            <a:r>
              <a:rPr lang="en-GB" cap="all" dirty="0">
                <a:solidFill>
                  <a:schemeClr val="bg1"/>
                </a:solidFill>
                <a:latin typeface="Dax-Black" pitchFamily="34" charset="0"/>
              </a:rPr>
              <a:t>Serving </a:t>
            </a:r>
          </a:p>
          <a:p>
            <a:pPr algn="r"/>
            <a:r>
              <a:rPr lang="en-GB" cap="all" dirty="0">
                <a:solidFill>
                  <a:schemeClr val="bg1"/>
                </a:solidFill>
                <a:latin typeface="Dax-Black" pitchFamily="34" charset="0"/>
              </a:rPr>
              <a:t>Teachers</a:t>
            </a:r>
          </a:p>
          <a:p>
            <a:pPr algn="r"/>
            <a:r>
              <a:rPr lang="en-GB" cap="all" dirty="0">
                <a:solidFill>
                  <a:schemeClr val="bg1"/>
                </a:solidFill>
                <a:latin typeface="Dax-Black" pitchFamily="34" charset="0"/>
              </a:rPr>
              <a:t>Promoting </a:t>
            </a:r>
          </a:p>
          <a:p>
            <a:pPr algn="r"/>
            <a:r>
              <a:rPr lang="en-GB" cap="all" dirty="0">
                <a:solidFill>
                  <a:schemeClr val="bg1"/>
                </a:solidFill>
                <a:latin typeface="Dax-Black" pitchFamily="34" charset="0"/>
              </a:rPr>
              <a:t>Education</a:t>
            </a:r>
          </a:p>
        </p:txBody>
      </p:sp>
      <p:pic>
        <p:nvPicPr>
          <p:cNvPr id="16" name="Picture 15">
            <a:extLst>
              <a:ext uri="{FF2B5EF4-FFF2-40B4-BE49-F238E27FC236}">
                <a16:creationId xmlns:a16="http://schemas.microsoft.com/office/drawing/2014/main" id="{858A77FA-6F58-47F9-A40A-A2DD89930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578" cy="6858000"/>
          </a:xfrm>
          <a:prstGeom prst="rect">
            <a:avLst/>
          </a:prstGeom>
        </p:spPr>
      </p:pic>
      <p:sp>
        <p:nvSpPr>
          <p:cNvPr id="6" name="TextBox 5">
            <a:extLst>
              <a:ext uri="{FF2B5EF4-FFF2-40B4-BE49-F238E27FC236}">
                <a16:creationId xmlns:a16="http://schemas.microsoft.com/office/drawing/2014/main" id="{2625B6A5-4141-401F-B1B3-F9691B63364F}"/>
              </a:ext>
            </a:extLst>
          </p:cNvPr>
          <p:cNvSpPr txBox="1"/>
          <p:nvPr/>
        </p:nvSpPr>
        <p:spPr>
          <a:xfrm>
            <a:off x="3246322" y="1318800"/>
            <a:ext cx="8060879" cy="523220"/>
          </a:xfrm>
          <a:prstGeom prst="rect">
            <a:avLst/>
          </a:prstGeom>
          <a:noFill/>
        </p:spPr>
        <p:txBody>
          <a:bodyPr wrap="square" rtlCol="0">
            <a:spAutoFit/>
          </a:bodyPr>
          <a:lstStyle/>
          <a:p>
            <a:pPr algn="ctr"/>
            <a:endParaRPr lang="en-GB" sz="2800" dirty="0">
              <a:solidFill>
                <a:srgbClr val="02746C"/>
              </a:solidFill>
              <a:latin typeface="Dax-Bold" pitchFamily="34" charset="0"/>
            </a:endParaRPr>
          </a:p>
        </p:txBody>
      </p:sp>
      <p:sp>
        <p:nvSpPr>
          <p:cNvPr id="7" name="TextBox 6">
            <a:extLst>
              <a:ext uri="{FF2B5EF4-FFF2-40B4-BE49-F238E27FC236}">
                <a16:creationId xmlns:a16="http://schemas.microsoft.com/office/drawing/2014/main" id="{11D7EEF8-314D-373A-A421-BA715E8206E9}"/>
              </a:ext>
            </a:extLst>
          </p:cNvPr>
          <p:cNvSpPr txBox="1"/>
          <p:nvPr/>
        </p:nvSpPr>
        <p:spPr>
          <a:xfrm>
            <a:off x="3042129" y="2715039"/>
            <a:ext cx="7975606" cy="1354217"/>
          </a:xfrm>
          <a:prstGeom prst="rect">
            <a:avLst/>
          </a:prstGeom>
          <a:noFill/>
        </p:spPr>
        <p:txBody>
          <a:bodyPr wrap="square">
            <a:spAutoFit/>
          </a:bodyPr>
          <a:lstStyle/>
          <a:p>
            <a:pPr algn="ctr"/>
            <a:r>
              <a:rPr lang="en-IE" sz="2800" b="1" dirty="0">
                <a:effectLst/>
                <a:latin typeface="Calibri" panose="020F0502020204030204" pitchFamily="34" charset="0"/>
                <a:ea typeface="Calibri" panose="020F0502020204030204" pitchFamily="34" charset="0"/>
                <a:cs typeface="Times New Roman" panose="02020603050405020304" pitchFamily="18" charset="0"/>
              </a:rPr>
              <a:t>Go </a:t>
            </a:r>
            <a:r>
              <a:rPr lang="en-IE" sz="2800" b="1" dirty="0" err="1">
                <a:effectLst/>
                <a:latin typeface="Calibri" panose="020F0502020204030204" pitchFamily="34" charset="0"/>
                <a:ea typeface="Calibri" panose="020F0502020204030204" pitchFamily="34" charset="0"/>
                <a:cs typeface="Times New Roman" panose="02020603050405020304" pitchFamily="18" charset="0"/>
              </a:rPr>
              <a:t>raibh</a:t>
            </a:r>
            <a:r>
              <a:rPr lang="en-IE" sz="2800" b="1" dirty="0">
                <a:effectLst/>
                <a:latin typeface="Calibri" panose="020F0502020204030204" pitchFamily="34" charset="0"/>
                <a:ea typeface="Calibri" panose="020F0502020204030204" pitchFamily="34" charset="0"/>
                <a:cs typeface="Times New Roman" panose="02020603050405020304" pitchFamily="18" charset="0"/>
              </a:rPr>
              <a:t> </a:t>
            </a:r>
            <a:r>
              <a:rPr lang="en-IE" sz="2800" b="1" dirty="0" err="1">
                <a:effectLst/>
                <a:latin typeface="Calibri" panose="020F0502020204030204" pitchFamily="34" charset="0"/>
                <a:ea typeface="Calibri" panose="020F0502020204030204" pitchFamily="34" charset="0"/>
                <a:cs typeface="Times New Roman" panose="02020603050405020304" pitchFamily="18" charset="0"/>
              </a:rPr>
              <a:t>maith</a:t>
            </a:r>
            <a:r>
              <a:rPr lang="en-IE" sz="2800" b="1" dirty="0">
                <a:effectLst/>
                <a:latin typeface="Calibri" panose="020F0502020204030204" pitchFamily="34" charset="0"/>
                <a:ea typeface="Calibri" panose="020F0502020204030204" pitchFamily="34" charset="0"/>
                <a:cs typeface="Times New Roman" panose="02020603050405020304" pitchFamily="18" charset="0"/>
              </a:rPr>
              <a:t> </a:t>
            </a:r>
            <a:r>
              <a:rPr lang="en-IE" sz="2800" b="1" dirty="0" err="1">
                <a:effectLst/>
                <a:latin typeface="Calibri" panose="020F0502020204030204" pitchFamily="34" charset="0"/>
                <a:ea typeface="Calibri" panose="020F0502020204030204" pitchFamily="34" charset="0"/>
                <a:cs typeface="Times New Roman" panose="02020603050405020304" pitchFamily="18" charset="0"/>
              </a:rPr>
              <a:t>agaibh</a:t>
            </a:r>
            <a:r>
              <a:rPr lang="en-IE"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IE" sz="5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26778851"/>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1120</Words>
  <Application>Microsoft Office PowerPoint</Application>
  <PresentationFormat>Widescreen</PresentationFormat>
  <Paragraphs>277</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Calibri</vt:lpstr>
      <vt:lpstr>Calibri Light</vt:lpstr>
      <vt:lpstr>Courier New</vt:lpstr>
      <vt:lpstr>Dax-Black</vt:lpstr>
      <vt:lpstr>Dax-Bold</vt:lpstr>
      <vt:lpstr>Lato</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Bernardine Galligan</dc:creator>
  <cp:lastModifiedBy>Eileen ORourke</cp:lastModifiedBy>
  <cp:revision>51</cp:revision>
  <cp:lastPrinted>2022-10-14T11:43:14Z</cp:lastPrinted>
  <dcterms:created xsi:type="dcterms:W3CDTF">2022-01-18T16:31:57Z</dcterms:created>
  <dcterms:modified xsi:type="dcterms:W3CDTF">2022-10-14T11:51:44Z</dcterms:modified>
</cp:coreProperties>
</file>