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432" r:id="rId5"/>
    <p:sldId id="560" r:id="rId6"/>
    <p:sldId id="557" r:id="rId7"/>
    <p:sldId id="528" r:id="rId8"/>
    <p:sldId id="530" r:id="rId9"/>
    <p:sldId id="532" r:id="rId10"/>
    <p:sldId id="554" r:id="rId11"/>
    <p:sldId id="561" r:id="rId12"/>
    <p:sldId id="441" r:id="rId13"/>
    <p:sldId id="558" r:id="rId14"/>
    <p:sldId id="55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0B4A74C-F69A-40BF-868C-AE17408811A6}">
          <p14:sldIdLst>
            <p14:sldId id="432"/>
            <p14:sldId id="560"/>
            <p14:sldId id="557"/>
            <p14:sldId id="528"/>
            <p14:sldId id="530"/>
            <p14:sldId id="532"/>
            <p14:sldId id="554"/>
            <p14:sldId id="561"/>
            <p14:sldId id="441"/>
            <p14:sldId id="558"/>
            <p14:sldId id="559"/>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dia Topliss" initials="LT" lastIdx="1" clrIdx="0">
    <p:extLst>
      <p:ext uri="{19B8F6BF-5375-455C-9EA6-DF929625EA0E}">
        <p15:presenceInfo xmlns:p15="http://schemas.microsoft.com/office/powerpoint/2012/main" userId="S-1-5-21-1664130791-3153540899-3044996548-2730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2121"/>
    <a:srgbClr val="D92A2B"/>
    <a:srgbClr val="554078"/>
    <a:srgbClr val="38A159"/>
    <a:srgbClr val="112C0B"/>
    <a:srgbClr val="004648"/>
    <a:srgbClr val="005E60"/>
    <a:srgbClr val="00766E"/>
    <a:srgbClr val="009186"/>
    <a:srgbClr val="009B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716"/>
  </p:normalViewPr>
  <p:slideViewPr>
    <p:cSldViewPr snapToGrid="0" snapToObjects="1">
      <p:cViewPr varScale="1">
        <p:scale>
          <a:sx n="99" d="100"/>
          <a:sy n="99" d="100"/>
        </p:scale>
        <p:origin x="960" y="176"/>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538C6E-554A-824B-B49A-BE4EA94F6ACA}" type="doc">
      <dgm:prSet loTypeId="urn:microsoft.com/office/officeart/2005/8/layout/venn1" loCatId="" qsTypeId="urn:microsoft.com/office/officeart/2005/8/quickstyle/simple1" qsCatId="simple" csTypeId="urn:microsoft.com/office/officeart/2005/8/colors/accent1_2" csCatId="accent1" phldr="1"/>
      <dgm:spPr/>
    </dgm:pt>
    <dgm:pt modelId="{6DD21C10-C2AA-5D4D-90F0-8227228B1347}">
      <dgm:prSet phldrT="[Text]"/>
      <dgm:spPr/>
      <dgm:t>
        <a:bodyPr/>
        <a:lstStyle/>
        <a:p>
          <a:r>
            <a:rPr lang="en-GB" dirty="0">
              <a:latin typeface="+mj-lt"/>
            </a:rPr>
            <a:t>Work</a:t>
          </a:r>
        </a:p>
      </dgm:t>
    </dgm:pt>
    <dgm:pt modelId="{B826B7AF-828B-4747-9A2C-244D04A01277}" type="parTrans" cxnId="{DBF105AD-515A-D34A-B8E1-B2BAB4F88421}">
      <dgm:prSet/>
      <dgm:spPr/>
      <dgm:t>
        <a:bodyPr/>
        <a:lstStyle/>
        <a:p>
          <a:endParaRPr lang="en-GB"/>
        </a:p>
      </dgm:t>
    </dgm:pt>
    <dgm:pt modelId="{26B4AB73-2E27-F448-9D93-6835D6EC3978}" type="sibTrans" cxnId="{DBF105AD-515A-D34A-B8E1-B2BAB4F88421}">
      <dgm:prSet/>
      <dgm:spPr/>
      <dgm:t>
        <a:bodyPr/>
        <a:lstStyle/>
        <a:p>
          <a:endParaRPr lang="en-GB"/>
        </a:p>
      </dgm:t>
    </dgm:pt>
    <dgm:pt modelId="{1E3E9EE8-532E-9B4B-AADD-787AF0478161}">
      <dgm:prSet phldrT="[Text]"/>
      <dgm:spPr/>
      <dgm:t>
        <a:bodyPr/>
        <a:lstStyle/>
        <a:p>
          <a:r>
            <a:rPr lang="en-GB" dirty="0">
              <a:latin typeface="+mj-lt"/>
            </a:rPr>
            <a:t>Working conditions</a:t>
          </a:r>
        </a:p>
      </dgm:t>
    </dgm:pt>
    <dgm:pt modelId="{F8201736-3A33-7644-9BA6-A18EFBFF1360}" type="parTrans" cxnId="{AB96C279-D5E1-D644-8217-AD42A3AC4EC3}">
      <dgm:prSet/>
      <dgm:spPr/>
      <dgm:t>
        <a:bodyPr/>
        <a:lstStyle/>
        <a:p>
          <a:endParaRPr lang="en-GB"/>
        </a:p>
      </dgm:t>
    </dgm:pt>
    <dgm:pt modelId="{C31948CC-C25C-B640-A2E6-DD6F41D710AA}" type="sibTrans" cxnId="{AB96C279-D5E1-D644-8217-AD42A3AC4EC3}">
      <dgm:prSet/>
      <dgm:spPr/>
      <dgm:t>
        <a:bodyPr/>
        <a:lstStyle/>
        <a:p>
          <a:endParaRPr lang="en-GB"/>
        </a:p>
      </dgm:t>
    </dgm:pt>
    <dgm:pt modelId="{B4DBFE00-2AF7-DA47-B56F-8250E229BD9D}">
      <dgm:prSet phldrT="[Text]"/>
      <dgm:spPr/>
      <dgm:t>
        <a:bodyPr/>
        <a:lstStyle/>
        <a:p>
          <a:r>
            <a:rPr lang="en-GB" dirty="0">
              <a:latin typeface="+mj-lt"/>
            </a:rPr>
            <a:t>Remuneration</a:t>
          </a:r>
        </a:p>
      </dgm:t>
    </dgm:pt>
    <dgm:pt modelId="{62D0CBEE-EFF0-1E41-96FC-8443A8715D89}" type="parTrans" cxnId="{7BFDF045-E634-1B4E-B6CA-0AA3DA6736D6}">
      <dgm:prSet/>
      <dgm:spPr/>
      <dgm:t>
        <a:bodyPr/>
        <a:lstStyle/>
        <a:p>
          <a:endParaRPr lang="en-GB"/>
        </a:p>
      </dgm:t>
    </dgm:pt>
    <dgm:pt modelId="{40A37AF4-2DC6-6749-A7AA-235A19D4E5A0}" type="sibTrans" cxnId="{7BFDF045-E634-1B4E-B6CA-0AA3DA6736D6}">
      <dgm:prSet/>
      <dgm:spPr/>
      <dgm:t>
        <a:bodyPr/>
        <a:lstStyle/>
        <a:p>
          <a:endParaRPr lang="en-GB"/>
        </a:p>
      </dgm:t>
    </dgm:pt>
    <dgm:pt modelId="{63EF6AA4-99F2-E540-9B8C-68436A878B91}" type="pres">
      <dgm:prSet presAssocID="{AD538C6E-554A-824B-B49A-BE4EA94F6ACA}" presName="compositeShape" presStyleCnt="0">
        <dgm:presLayoutVars>
          <dgm:chMax val="7"/>
          <dgm:dir/>
          <dgm:resizeHandles val="exact"/>
        </dgm:presLayoutVars>
      </dgm:prSet>
      <dgm:spPr/>
    </dgm:pt>
    <dgm:pt modelId="{A0A04384-5BB5-0547-8C3A-868B802D62E2}" type="pres">
      <dgm:prSet presAssocID="{6DD21C10-C2AA-5D4D-90F0-8227228B1347}" presName="circ1" presStyleLbl="vennNode1" presStyleIdx="0" presStyleCnt="3"/>
      <dgm:spPr/>
    </dgm:pt>
    <dgm:pt modelId="{3E7B3708-8980-0147-AA17-EE31306D807A}" type="pres">
      <dgm:prSet presAssocID="{6DD21C10-C2AA-5D4D-90F0-8227228B1347}" presName="circ1Tx" presStyleLbl="revTx" presStyleIdx="0" presStyleCnt="0">
        <dgm:presLayoutVars>
          <dgm:chMax val="0"/>
          <dgm:chPref val="0"/>
          <dgm:bulletEnabled val="1"/>
        </dgm:presLayoutVars>
      </dgm:prSet>
      <dgm:spPr/>
    </dgm:pt>
    <dgm:pt modelId="{218BF48F-9E51-534E-A59B-72A124F024C0}" type="pres">
      <dgm:prSet presAssocID="{1E3E9EE8-532E-9B4B-AADD-787AF0478161}" presName="circ2" presStyleLbl="vennNode1" presStyleIdx="1" presStyleCnt="3"/>
      <dgm:spPr/>
    </dgm:pt>
    <dgm:pt modelId="{EF1BC012-D25C-CB41-A259-6EB59AF016FC}" type="pres">
      <dgm:prSet presAssocID="{1E3E9EE8-532E-9B4B-AADD-787AF0478161}" presName="circ2Tx" presStyleLbl="revTx" presStyleIdx="0" presStyleCnt="0">
        <dgm:presLayoutVars>
          <dgm:chMax val="0"/>
          <dgm:chPref val="0"/>
          <dgm:bulletEnabled val="1"/>
        </dgm:presLayoutVars>
      </dgm:prSet>
      <dgm:spPr/>
    </dgm:pt>
    <dgm:pt modelId="{8AA29444-5FF1-E747-9CCC-99686ED5DCA0}" type="pres">
      <dgm:prSet presAssocID="{B4DBFE00-2AF7-DA47-B56F-8250E229BD9D}" presName="circ3" presStyleLbl="vennNode1" presStyleIdx="2" presStyleCnt="3"/>
      <dgm:spPr/>
    </dgm:pt>
    <dgm:pt modelId="{3C5878E0-D2D2-094D-9B35-0D65F89B621B}" type="pres">
      <dgm:prSet presAssocID="{B4DBFE00-2AF7-DA47-B56F-8250E229BD9D}" presName="circ3Tx" presStyleLbl="revTx" presStyleIdx="0" presStyleCnt="0">
        <dgm:presLayoutVars>
          <dgm:chMax val="0"/>
          <dgm:chPref val="0"/>
          <dgm:bulletEnabled val="1"/>
        </dgm:presLayoutVars>
      </dgm:prSet>
      <dgm:spPr/>
    </dgm:pt>
  </dgm:ptLst>
  <dgm:cxnLst>
    <dgm:cxn modelId="{5E087304-0D46-034F-9479-0DBE4C8BEF46}" type="presOf" srcId="{AD538C6E-554A-824B-B49A-BE4EA94F6ACA}" destId="{63EF6AA4-99F2-E540-9B8C-68436A878B91}" srcOrd="0" destOrd="0" presId="urn:microsoft.com/office/officeart/2005/8/layout/venn1"/>
    <dgm:cxn modelId="{FACF8028-DB9D-9144-B862-22250F503C90}" type="presOf" srcId="{6DD21C10-C2AA-5D4D-90F0-8227228B1347}" destId="{3E7B3708-8980-0147-AA17-EE31306D807A}" srcOrd="1" destOrd="0" presId="urn:microsoft.com/office/officeart/2005/8/layout/venn1"/>
    <dgm:cxn modelId="{7BFDF045-E634-1B4E-B6CA-0AA3DA6736D6}" srcId="{AD538C6E-554A-824B-B49A-BE4EA94F6ACA}" destId="{B4DBFE00-2AF7-DA47-B56F-8250E229BD9D}" srcOrd="2" destOrd="0" parTransId="{62D0CBEE-EFF0-1E41-96FC-8443A8715D89}" sibTransId="{40A37AF4-2DC6-6749-A7AA-235A19D4E5A0}"/>
    <dgm:cxn modelId="{AB96C279-D5E1-D644-8217-AD42A3AC4EC3}" srcId="{AD538C6E-554A-824B-B49A-BE4EA94F6ACA}" destId="{1E3E9EE8-532E-9B4B-AADD-787AF0478161}" srcOrd="1" destOrd="0" parTransId="{F8201736-3A33-7644-9BA6-A18EFBFF1360}" sibTransId="{C31948CC-C25C-B640-A2E6-DD6F41D710AA}"/>
    <dgm:cxn modelId="{A3AA888D-F55B-FD4E-A35F-50B981C5DB43}" type="presOf" srcId="{B4DBFE00-2AF7-DA47-B56F-8250E229BD9D}" destId="{8AA29444-5FF1-E747-9CCC-99686ED5DCA0}" srcOrd="0" destOrd="0" presId="urn:microsoft.com/office/officeart/2005/8/layout/venn1"/>
    <dgm:cxn modelId="{EE0A0797-4620-4E4C-80D7-F9EEEC95B58B}" type="presOf" srcId="{B4DBFE00-2AF7-DA47-B56F-8250E229BD9D}" destId="{3C5878E0-D2D2-094D-9B35-0D65F89B621B}" srcOrd="1" destOrd="0" presId="urn:microsoft.com/office/officeart/2005/8/layout/venn1"/>
    <dgm:cxn modelId="{ED6F619D-898A-514F-9EAE-9BAF7463E508}" type="presOf" srcId="{1E3E9EE8-532E-9B4B-AADD-787AF0478161}" destId="{218BF48F-9E51-534E-A59B-72A124F024C0}" srcOrd="0" destOrd="0" presId="urn:microsoft.com/office/officeart/2005/8/layout/venn1"/>
    <dgm:cxn modelId="{DBF105AD-515A-D34A-B8E1-B2BAB4F88421}" srcId="{AD538C6E-554A-824B-B49A-BE4EA94F6ACA}" destId="{6DD21C10-C2AA-5D4D-90F0-8227228B1347}" srcOrd="0" destOrd="0" parTransId="{B826B7AF-828B-4747-9A2C-244D04A01277}" sibTransId="{26B4AB73-2E27-F448-9D93-6835D6EC3978}"/>
    <dgm:cxn modelId="{445673AD-56C4-694F-ADB5-2C869A6AB005}" type="presOf" srcId="{6DD21C10-C2AA-5D4D-90F0-8227228B1347}" destId="{A0A04384-5BB5-0547-8C3A-868B802D62E2}" srcOrd="0" destOrd="0" presId="urn:microsoft.com/office/officeart/2005/8/layout/venn1"/>
    <dgm:cxn modelId="{017AB9BC-C2DA-BB49-ABCE-AEA6FE4344DC}" type="presOf" srcId="{1E3E9EE8-532E-9B4B-AADD-787AF0478161}" destId="{EF1BC012-D25C-CB41-A259-6EB59AF016FC}" srcOrd="1" destOrd="0" presId="urn:microsoft.com/office/officeart/2005/8/layout/venn1"/>
    <dgm:cxn modelId="{3BEF80B9-C4CB-F743-9FF5-9DD4A4545724}" type="presParOf" srcId="{63EF6AA4-99F2-E540-9B8C-68436A878B91}" destId="{A0A04384-5BB5-0547-8C3A-868B802D62E2}" srcOrd="0" destOrd="0" presId="urn:microsoft.com/office/officeart/2005/8/layout/venn1"/>
    <dgm:cxn modelId="{C137FB54-0FF5-CD41-A9F4-197A834FF25B}" type="presParOf" srcId="{63EF6AA4-99F2-E540-9B8C-68436A878B91}" destId="{3E7B3708-8980-0147-AA17-EE31306D807A}" srcOrd="1" destOrd="0" presId="urn:microsoft.com/office/officeart/2005/8/layout/venn1"/>
    <dgm:cxn modelId="{16CDA162-CB51-C14E-AC44-ADD8A6F88C9B}" type="presParOf" srcId="{63EF6AA4-99F2-E540-9B8C-68436A878B91}" destId="{218BF48F-9E51-534E-A59B-72A124F024C0}" srcOrd="2" destOrd="0" presId="urn:microsoft.com/office/officeart/2005/8/layout/venn1"/>
    <dgm:cxn modelId="{F93C9376-FD43-604C-85DC-C982C44C1B06}" type="presParOf" srcId="{63EF6AA4-99F2-E540-9B8C-68436A878B91}" destId="{EF1BC012-D25C-CB41-A259-6EB59AF016FC}" srcOrd="3" destOrd="0" presId="urn:microsoft.com/office/officeart/2005/8/layout/venn1"/>
    <dgm:cxn modelId="{04E720EE-873D-374B-8222-39DC7AED912B}" type="presParOf" srcId="{63EF6AA4-99F2-E540-9B8C-68436A878B91}" destId="{8AA29444-5FF1-E747-9CCC-99686ED5DCA0}" srcOrd="4" destOrd="0" presId="urn:microsoft.com/office/officeart/2005/8/layout/venn1"/>
    <dgm:cxn modelId="{3AC9BA01-B274-8842-A560-2917D1432532}" type="presParOf" srcId="{63EF6AA4-99F2-E540-9B8C-68436A878B91}" destId="{3C5878E0-D2D2-094D-9B35-0D65F89B621B}"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538C6E-554A-824B-B49A-BE4EA94F6ACA}" type="doc">
      <dgm:prSet loTypeId="urn:microsoft.com/office/officeart/2005/8/layout/venn1" loCatId="" qsTypeId="urn:microsoft.com/office/officeart/2005/8/quickstyle/simple1" qsCatId="simple" csTypeId="urn:microsoft.com/office/officeart/2005/8/colors/accent1_2" csCatId="accent1" phldr="1"/>
      <dgm:spPr/>
    </dgm:pt>
    <dgm:pt modelId="{6DD21C10-C2AA-5D4D-90F0-8227228B1347}">
      <dgm:prSet phldrT="[Text]"/>
      <dgm:spPr/>
      <dgm:t>
        <a:bodyPr/>
        <a:lstStyle/>
        <a:p>
          <a:r>
            <a:rPr lang="en-GB" dirty="0">
              <a:latin typeface="+mj-lt"/>
            </a:rPr>
            <a:t>Work</a:t>
          </a:r>
        </a:p>
      </dgm:t>
    </dgm:pt>
    <dgm:pt modelId="{B826B7AF-828B-4747-9A2C-244D04A01277}" type="parTrans" cxnId="{DBF105AD-515A-D34A-B8E1-B2BAB4F88421}">
      <dgm:prSet/>
      <dgm:spPr/>
      <dgm:t>
        <a:bodyPr/>
        <a:lstStyle/>
        <a:p>
          <a:endParaRPr lang="en-GB"/>
        </a:p>
      </dgm:t>
    </dgm:pt>
    <dgm:pt modelId="{26B4AB73-2E27-F448-9D93-6835D6EC3978}" type="sibTrans" cxnId="{DBF105AD-515A-D34A-B8E1-B2BAB4F88421}">
      <dgm:prSet/>
      <dgm:spPr/>
      <dgm:t>
        <a:bodyPr/>
        <a:lstStyle/>
        <a:p>
          <a:endParaRPr lang="en-GB"/>
        </a:p>
      </dgm:t>
    </dgm:pt>
    <dgm:pt modelId="{1E3E9EE8-532E-9B4B-AADD-787AF0478161}">
      <dgm:prSet phldrT="[Text]"/>
      <dgm:spPr/>
      <dgm:t>
        <a:bodyPr/>
        <a:lstStyle/>
        <a:p>
          <a:r>
            <a:rPr lang="en-GB" dirty="0">
              <a:latin typeface="+mj-lt"/>
            </a:rPr>
            <a:t>Working conditions</a:t>
          </a:r>
        </a:p>
      </dgm:t>
    </dgm:pt>
    <dgm:pt modelId="{F8201736-3A33-7644-9BA6-A18EFBFF1360}" type="parTrans" cxnId="{AB96C279-D5E1-D644-8217-AD42A3AC4EC3}">
      <dgm:prSet/>
      <dgm:spPr/>
      <dgm:t>
        <a:bodyPr/>
        <a:lstStyle/>
        <a:p>
          <a:endParaRPr lang="en-GB"/>
        </a:p>
      </dgm:t>
    </dgm:pt>
    <dgm:pt modelId="{C31948CC-C25C-B640-A2E6-DD6F41D710AA}" type="sibTrans" cxnId="{AB96C279-D5E1-D644-8217-AD42A3AC4EC3}">
      <dgm:prSet/>
      <dgm:spPr/>
      <dgm:t>
        <a:bodyPr/>
        <a:lstStyle/>
        <a:p>
          <a:endParaRPr lang="en-GB"/>
        </a:p>
      </dgm:t>
    </dgm:pt>
    <dgm:pt modelId="{B4DBFE00-2AF7-DA47-B56F-8250E229BD9D}">
      <dgm:prSet phldrT="[Text]"/>
      <dgm:spPr/>
      <dgm:t>
        <a:bodyPr/>
        <a:lstStyle/>
        <a:p>
          <a:r>
            <a:rPr lang="en-GB" dirty="0">
              <a:latin typeface="+mj-lt"/>
            </a:rPr>
            <a:t>Remuneration</a:t>
          </a:r>
        </a:p>
      </dgm:t>
    </dgm:pt>
    <dgm:pt modelId="{62D0CBEE-EFF0-1E41-96FC-8443A8715D89}" type="parTrans" cxnId="{7BFDF045-E634-1B4E-B6CA-0AA3DA6736D6}">
      <dgm:prSet/>
      <dgm:spPr/>
      <dgm:t>
        <a:bodyPr/>
        <a:lstStyle/>
        <a:p>
          <a:endParaRPr lang="en-GB"/>
        </a:p>
      </dgm:t>
    </dgm:pt>
    <dgm:pt modelId="{40A37AF4-2DC6-6749-A7AA-235A19D4E5A0}" type="sibTrans" cxnId="{7BFDF045-E634-1B4E-B6CA-0AA3DA6736D6}">
      <dgm:prSet/>
      <dgm:spPr/>
      <dgm:t>
        <a:bodyPr/>
        <a:lstStyle/>
        <a:p>
          <a:endParaRPr lang="en-GB"/>
        </a:p>
      </dgm:t>
    </dgm:pt>
    <dgm:pt modelId="{63EF6AA4-99F2-E540-9B8C-68436A878B91}" type="pres">
      <dgm:prSet presAssocID="{AD538C6E-554A-824B-B49A-BE4EA94F6ACA}" presName="compositeShape" presStyleCnt="0">
        <dgm:presLayoutVars>
          <dgm:chMax val="7"/>
          <dgm:dir/>
          <dgm:resizeHandles val="exact"/>
        </dgm:presLayoutVars>
      </dgm:prSet>
      <dgm:spPr/>
    </dgm:pt>
    <dgm:pt modelId="{A0A04384-5BB5-0547-8C3A-868B802D62E2}" type="pres">
      <dgm:prSet presAssocID="{6DD21C10-C2AA-5D4D-90F0-8227228B1347}" presName="circ1" presStyleLbl="vennNode1" presStyleIdx="0" presStyleCnt="3"/>
      <dgm:spPr/>
    </dgm:pt>
    <dgm:pt modelId="{3E7B3708-8980-0147-AA17-EE31306D807A}" type="pres">
      <dgm:prSet presAssocID="{6DD21C10-C2AA-5D4D-90F0-8227228B1347}" presName="circ1Tx" presStyleLbl="revTx" presStyleIdx="0" presStyleCnt="0">
        <dgm:presLayoutVars>
          <dgm:chMax val="0"/>
          <dgm:chPref val="0"/>
          <dgm:bulletEnabled val="1"/>
        </dgm:presLayoutVars>
      </dgm:prSet>
      <dgm:spPr/>
    </dgm:pt>
    <dgm:pt modelId="{218BF48F-9E51-534E-A59B-72A124F024C0}" type="pres">
      <dgm:prSet presAssocID="{1E3E9EE8-532E-9B4B-AADD-787AF0478161}" presName="circ2" presStyleLbl="vennNode1" presStyleIdx="1" presStyleCnt="3"/>
      <dgm:spPr/>
    </dgm:pt>
    <dgm:pt modelId="{EF1BC012-D25C-CB41-A259-6EB59AF016FC}" type="pres">
      <dgm:prSet presAssocID="{1E3E9EE8-532E-9B4B-AADD-787AF0478161}" presName="circ2Tx" presStyleLbl="revTx" presStyleIdx="0" presStyleCnt="0">
        <dgm:presLayoutVars>
          <dgm:chMax val="0"/>
          <dgm:chPref val="0"/>
          <dgm:bulletEnabled val="1"/>
        </dgm:presLayoutVars>
      </dgm:prSet>
      <dgm:spPr/>
    </dgm:pt>
    <dgm:pt modelId="{8AA29444-5FF1-E747-9CCC-99686ED5DCA0}" type="pres">
      <dgm:prSet presAssocID="{B4DBFE00-2AF7-DA47-B56F-8250E229BD9D}" presName="circ3" presStyleLbl="vennNode1" presStyleIdx="2" presStyleCnt="3"/>
      <dgm:spPr/>
    </dgm:pt>
    <dgm:pt modelId="{3C5878E0-D2D2-094D-9B35-0D65F89B621B}" type="pres">
      <dgm:prSet presAssocID="{B4DBFE00-2AF7-DA47-B56F-8250E229BD9D}" presName="circ3Tx" presStyleLbl="revTx" presStyleIdx="0" presStyleCnt="0">
        <dgm:presLayoutVars>
          <dgm:chMax val="0"/>
          <dgm:chPref val="0"/>
          <dgm:bulletEnabled val="1"/>
        </dgm:presLayoutVars>
      </dgm:prSet>
      <dgm:spPr/>
    </dgm:pt>
  </dgm:ptLst>
  <dgm:cxnLst>
    <dgm:cxn modelId="{5E087304-0D46-034F-9479-0DBE4C8BEF46}" type="presOf" srcId="{AD538C6E-554A-824B-B49A-BE4EA94F6ACA}" destId="{63EF6AA4-99F2-E540-9B8C-68436A878B91}" srcOrd="0" destOrd="0" presId="urn:microsoft.com/office/officeart/2005/8/layout/venn1"/>
    <dgm:cxn modelId="{FACF8028-DB9D-9144-B862-22250F503C90}" type="presOf" srcId="{6DD21C10-C2AA-5D4D-90F0-8227228B1347}" destId="{3E7B3708-8980-0147-AA17-EE31306D807A}" srcOrd="1" destOrd="0" presId="urn:microsoft.com/office/officeart/2005/8/layout/venn1"/>
    <dgm:cxn modelId="{7BFDF045-E634-1B4E-B6CA-0AA3DA6736D6}" srcId="{AD538C6E-554A-824B-B49A-BE4EA94F6ACA}" destId="{B4DBFE00-2AF7-DA47-B56F-8250E229BD9D}" srcOrd="2" destOrd="0" parTransId="{62D0CBEE-EFF0-1E41-96FC-8443A8715D89}" sibTransId="{40A37AF4-2DC6-6749-A7AA-235A19D4E5A0}"/>
    <dgm:cxn modelId="{AB96C279-D5E1-D644-8217-AD42A3AC4EC3}" srcId="{AD538C6E-554A-824B-B49A-BE4EA94F6ACA}" destId="{1E3E9EE8-532E-9B4B-AADD-787AF0478161}" srcOrd="1" destOrd="0" parTransId="{F8201736-3A33-7644-9BA6-A18EFBFF1360}" sibTransId="{C31948CC-C25C-B640-A2E6-DD6F41D710AA}"/>
    <dgm:cxn modelId="{A3AA888D-F55B-FD4E-A35F-50B981C5DB43}" type="presOf" srcId="{B4DBFE00-2AF7-DA47-B56F-8250E229BD9D}" destId="{8AA29444-5FF1-E747-9CCC-99686ED5DCA0}" srcOrd="0" destOrd="0" presId="urn:microsoft.com/office/officeart/2005/8/layout/venn1"/>
    <dgm:cxn modelId="{EE0A0797-4620-4E4C-80D7-F9EEEC95B58B}" type="presOf" srcId="{B4DBFE00-2AF7-DA47-B56F-8250E229BD9D}" destId="{3C5878E0-D2D2-094D-9B35-0D65F89B621B}" srcOrd="1" destOrd="0" presId="urn:microsoft.com/office/officeart/2005/8/layout/venn1"/>
    <dgm:cxn modelId="{ED6F619D-898A-514F-9EAE-9BAF7463E508}" type="presOf" srcId="{1E3E9EE8-532E-9B4B-AADD-787AF0478161}" destId="{218BF48F-9E51-534E-A59B-72A124F024C0}" srcOrd="0" destOrd="0" presId="urn:microsoft.com/office/officeart/2005/8/layout/venn1"/>
    <dgm:cxn modelId="{DBF105AD-515A-D34A-B8E1-B2BAB4F88421}" srcId="{AD538C6E-554A-824B-B49A-BE4EA94F6ACA}" destId="{6DD21C10-C2AA-5D4D-90F0-8227228B1347}" srcOrd="0" destOrd="0" parTransId="{B826B7AF-828B-4747-9A2C-244D04A01277}" sibTransId="{26B4AB73-2E27-F448-9D93-6835D6EC3978}"/>
    <dgm:cxn modelId="{445673AD-56C4-694F-ADB5-2C869A6AB005}" type="presOf" srcId="{6DD21C10-C2AA-5D4D-90F0-8227228B1347}" destId="{A0A04384-5BB5-0547-8C3A-868B802D62E2}" srcOrd="0" destOrd="0" presId="urn:microsoft.com/office/officeart/2005/8/layout/venn1"/>
    <dgm:cxn modelId="{017AB9BC-C2DA-BB49-ABCE-AEA6FE4344DC}" type="presOf" srcId="{1E3E9EE8-532E-9B4B-AADD-787AF0478161}" destId="{EF1BC012-D25C-CB41-A259-6EB59AF016FC}" srcOrd="1" destOrd="0" presId="urn:microsoft.com/office/officeart/2005/8/layout/venn1"/>
    <dgm:cxn modelId="{3BEF80B9-C4CB-F743-9FF5-9DD4A4545724}" type="presParOf" srcId="{63EF6AA4-99F2-E540-9B8C-68436A878B91}" destId="{A0A04384-5BB5-0547-8C3A-868B802D62E2}" srcOrd="0" destOrd="0" presId="urn:microsoft.com/office/officeart/2005/8/layout/venn1"/>
    <dgm:cxn modelId="{C137FB54-0FF5-CD41-A9F4-197A834FF25B}" type="presParOf" srcId="{63EF6AA4-99F2-E540-9B8C-68436A878B91}" destId="{3E7B3708-8980-0147-AA17-EE31306D807A}" srcOrd="1" destOrd="0" presId="urn:microsoft.com/office/officeart/2005/8/layout/venn1"/>
    <dgm:cxn modelId="{16CDA162-CB51-C14E-AC44-ADD8A6F88C9B}" type="presParOf" srcId="{63EF6AA4-99F2-E540-9B8C-68436A878B91}" destId="{218BF48F-9E51-534E-A59B-72A124F024C0}" srcOrd="2" destOrd="0" presId="urn:microsoft.com/office/officeart/2005/8/layout/venn1"/>
    <dgm:cxn modelId="{F93C9376-FD43-604C-85DC-C982C44C1B06}" type="presParOf" srcId="{63EF6AA4-99F2-E540-9B8C-68436A878B91}" destId="{EF1BC012-D25C-CB41-A259-6EB59AF016FC}" srcOrd="3" destOrd="0" presId="urn:microsoft.com/office/officeart/2005/8/layout/venn1"/>
    <dgm:cxn modelId="{04E720EE-873D-374B-8222-39DC7AED912B}" type="presParOf" srcId="{63EF6AA4-99F2-E540-9B8C-68436A878B91}" destId="{8AA29444-5FF1-E747-9CCC-99686ED5DCA0}" srcOrd="4" destOrd="0" presId="urn:microsoft.com/office/officeart/2005/8/layout/venn1"/>
    <dgm:cxn modelId="{3AC9BA01-B274-8842-A560-2917D1432532}" type="presParOf" srcId="{63EF6AA4-99F2-E540-9B8C-68436A878B91}" destId="{3C5878E0-D2D2-094D-9B35-0D65F89B621B}"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A04384-5BB5-0547-8C3A-868B802D62E2}">
      <dsp:nvSpPr>
        <dsp:cNvPr id="0" name=""/>
        <dsp:cNvSpPr/>
      </dsp:nvSpPr>
      <dsp:spPr>
        <a:xfrm>
          <a:off x="2438399" y="67733"/>
          <a:ext cx="3251200" cy="32512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j-lt"/>
            </a:rPr>
            <a:t>Work</a:t>
          </a:r>
        </a:p>
      </dsp:txBody>
      <dsp:txXfrm>
        <a:off x="2871893" y="636693"/>
        <a:ext cx="2384213" cy="1463040"/>
      </dsp:txXfrm>
    </dsp:sp>
    <dsp:sp modelId="{218BF48F-9E51-534E-A59B-72A124F024C0}">
      <dsp:nvSpPr>
        <dsp:cNvPr id="0" name=""/>
        <dsp:cNvSpPr/>
      </dsp:nvSpPr>
      <dsp:spPr>
        <a:xfrm>
          <a:off x="3611541" y="2099733"/>
          <a:ext cx="3251200" cy="32512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j-lt"/>
            </a:rPr>
            <a:t>Working conditions</a:t>
          </a:r>
        </a:p>
      </dsp:txBody>
      <dsp:txXfrm>
        <a:off x="4605866" y="2939626"/>
        <a:ext cx="1950720" cy="1788160"/>
      </dsp:txXfrm>
    </dsp:sp>
    <dsp:sp modelId="{8AA29444-5FF1-E747-9CCC-99686ED5DCA0}">
      <dsp:nvSpPr>
        <dsp:cNvPr id="0" name=""/>
        <dsp:cNvSpPr/>
      </dsp:nvSpPr>
      <dsp:spPr>
        <a:xfrm>
          <a:off x="1265258" y="2099733"/>
          <a:ext cx="3251200" cy="32512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j-lt"/>
            </a:rPr>
            <a:t>Remuneration</a:t>
          </a:r>
        </a:p>
      </dsp:txBody>
      <dsp:txXfrm>
        <a:off x="1571413" y="2939626"/>
        <a:ext cx="1950720" cy="1788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A04384-5BB5-0547-8C3A-868B802D62E2}">
      <dsp:nvSpPr>
        <dsp:cNvPr id="0" name=""/>
        <dsp:cNvSpPr/>
      </dsp:nvSpPr>
      <dsp:spPr>
        <a:xfrm>
          <a:off x="2438399" y="67733"/>
          <a:ext cx="3251200" cy="32512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j-lt"/>
            </a:rPr>
            <a:t>Work</a:t>
          </a:r>
        </a:p>
      </dsp:txBody>
      <dsp:txXfrm>
        <a:off x="2871893" y="636693"/>
        <a:ext cx="2384213" cy="1463040"/>
      </dsp:txXfrm>
    </dsp:sp>
    <dsp:sp modelId="{218BF48F-9E51-534E-A59B-72A124F024C0}">
      <dsp:nvSpPr>
        <dsp:cNvPr id="0" name=""/>
        <dsp:cNvSpPr/>
      </dsp:nvSpPr>
      <dsp:spPr>
        <a:xfrm>
          <a:off x="3611541" y="2099733"/>
          <a:ext cx="3251200" cy="32512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j-lt"/>
            </a:rPr>
            <a:t>Working conditions</a:t>
          </a:r>
        </a:p>
      </dsp:txBody>
      <dsp:txXfrm>
        <a:off x="4605866" y="2939626"/>
        <a:ext cx="1950720" cy="1788160"/>
      </dsp:txXfrm>
    </dsp:sp>
    <dsp:sp modelId="{8AA29444-5FF1-E747-9CCC-99686ED5DCA0}">
      <dsp:nvSpPr>
        <dsp:cNvPr id="0" name=""/>
        <dsp:cNvSpPr/>
      </dsp:nvSpPr>
      <dsp:spPr>
        <a:xfrm>
          <a:off x="1265258" y="2099733"/>
          <a:ext cx="3251200" cy="32512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j-lt"/>
            </a:rPr>
            <a:t>Remuneration</a:t>
          </a:r>
        </a:p>
      </dsp:txBody>
      <dsp:txXfrm>
        <a:off x="1571413" y="2939626"/>
        <a:ext cx="1950720" cy="178816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08732D1-0119-4424-ADB1-6A88624C9257}" type="datetimeFigureOut">
              <a:rPr lang="en-GB" smtClean="0"/>
              <a:t>10/04/2023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F026BA-B8A7-4B5A-A3B0-0B7D31088B83}" type="slidenum">
              <a:rPr lang="en-GB" smtClean="0"/>
              <a:t>‹#›</a:t>
            </a:fld>
            <a:endParaRPr lang="en-GB"/>
          </a:p>
        </p:txBody>
      </p:sp>
    </p:spTree>
    <p:extLst>
      <p:ext uri="{BB962C8B-B14F-4D97-AF65-F5344CB8AC3E}">
        <p14:creationId xmlns:p14="http://schemas.microsoft.com/office/powerpoint/2010/main" val="25941972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54FE6-3F31-4904-9137-AFF662B7D702}" type="datetimeFigureOut">
              <a:rPr lang="en-GB" smtClean="0"/>
              <a:t>10/04/2023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9E1F4-77C1-461E-ABFF-BFE7DD57AFD2}" type="slidenum">
              <a:rPr lang="en-GB" smtClean="0"/>
              <a:t>‹#›</a:t>
            </a:fld>
            <a:endParaRPr lang="en-GB"/>
          </a:p>
        </p:txBody>
      </p:sp>
    </p:spTree>
    <p:extLst>
      <p:ext uri="{BB962C8B-B14F-4D97-AF65-F5344CB8AC3E}">
        <p14:creationId xmlns:p14="http://schemas.microsoft.com/office/powerpoint/2010/main" val="2151753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B9E1F4-77C1-461E-ABFF-BFE7DD57AFD2}" type="slidenum">
              <a:rPr lang="en-GB" smtClean="0"/>
              <a:t>3</a:t>
            </a:fld>
            <a:endParaRPr lang="en-GB"/>
          </a:p>
        </p:txBody>
      </p:sp>
    </p:spTree>
    <p:extLst>
      <p:ext uri="{BB962C8B-B14F-4D97-AF65-F5344CB8AC3E}">
        <p14:creationId xmlns:p14="http://schemas.microsoft.com/office/powerpoint/2010/main" val="3748335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B9E1F4-77C1-461E-ABFF-BFE7DD57AFD2}" type="slidenum">
              <a:rPr lang="en-GB" smtClean="0"/>
              <a:t>6</a:t>
            </a:fld>
            <a:endParaRPr lang="en-GB"/>
          </a:p>
        </p:txBody>
      </p:sp>
    </p:spTree>
    <p:extLst>
      <p:ext uri="{BB962C8B-B14F-4D97-AF65-F5344CB8AC3E}">
        <p14:creationId xmlns:p14="http://schemas.microsoft.com/office/powerpoint/2010/main" val="41896756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7" name="Rectangle 6"/>
          <p:cNvSpPr/>
          <p:nvPr userDrawn="1"/>
        </p:nvSpPr>
        <p:spPr>
          <a:xfrm flipH="1">
            <a:off x="0" y="-1"/>
            <a:ext cx="12192000" cy="6858001"/>
          </a:xfrm>
          <a:prstGeom prst="rect">
            <a:avLst/>
          </a:prstGeom>
          <a:blipFill>
            <a:blip r:embed="rId2"/>
            <a:srcRect/>
            <a:stretch>
              <a:fillRect t="-45" b="-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userDrawn="1"/>
        </p:nvSpPr>
        <p:spPr>
          <a:xfrm>
            <a:off x="0" y="-2"/>
            <a:ext cx="12192000" cy="6858001"/>
          </a:xfrm>
          <a:prstGeom prst="rect">
            <a:avLst/>
          </a:prstGeom>
          <a:gradFill flip="none" rotWithShape="1">
            <a:gsLst>
              <a:gs pos="50000">
                <a:srgbClr val="0E6394">
                  <a:alpha val="45000"/>
                </a:srgbClr>
              </a:gs>
              <a:gs pos="17000">
                <a:schemeClr val="tx2">
                  <a:alpha val="45000"/>
                </a:schemeClr>
              </a:gs>
              <a:gs pos="100000">
                <a:schemeClr val="accent2">
                  <a:alpha val="4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3416300" y="1742900"/>
            <a:ext cx="5359400" cy="2387600"/>
          </a:xfrm>
        </p:spPr>
        <p:txBody>
          <a:bodyPr anchor="ctr">
            <a:normAutofit/>
          </a:bodyPr>
          <a:lstStyle>
            <a:lvl1pPr algn="ctr">
              <a:lnSpc>
                <a:spcPct val="100000"/>
              </a:lnSpc>
              <a:defRPr sz="5400" b="1">
                <a:solidFill>
                  <a:schemeClr val="bg1"/>
                </a:solidFill>
              </a:defRPr>
            </a:lvl1pPr>
          </a:lstStyle>
          <a:p>
            <a:r>
              <a:rPr lang="en-US"/>
              <a:t>Click to edit Master title style</a:t>
            </a:r>
            <a:endParaRPr lang="en-GB"/>
          </a:p>
        </p:txBody>
      </p:sp>
      <p:sp>
        <p:nvSpPr>
          <p:cNvPr id="6" name="Text Placeholder 5"/>
          <p:cNvSpPr>
            <a:spLocks noGrp="1"/>
          </p:cNvSpPr>
          <p:nvPr>
            <p:ph type="body" sz="quarter" idx="10" hasCustomPrompt="1"/>
          </p:nvPr>
        </p:nvSpPr>
        <p:spPr>
          <a:xfrm>
            <a:off x="3416398" y="4161275"/>
            <a:ext cx="5359206" cy="1079795"/>
          </a:xfrm>
          <a:prstGeom prst="rect">
            <a:avLst/>
          </a:prstGeom>
        </p:spPr>
        <p:txBody>
          <a:bodyPr anchor="ctr">
            <a:normAutofit/>
          </a:bodyPr>
          <a:lstStyle>
            <a:lvl1pPr marL="0" indent="0" algn="ctr">
              <a:buNone/>
              <a:defRPr sz="2800" b="1" baseline="0">
                <a:solidFill>
                  <a:schemeClr val="bg1"/>
                </a:solidFill>
                <a:latin typeface="+mj-lt"/>
              </a:defRPr>
            </a:lvl1pPr>
          </a:lstStyle>
          <a:p>
            <a:pPr lvl="0"/>
            <a:r>
              <a:rPr lang="en-GB"/>
              <a:t>Insert Text</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93878" cy="1030941"/>
          </a:xfrm>
          <a:prstGeom prst="rect">
            <a:avLst/>
          </a:prstGeom>
        </p:spPr>
      </p:pic>
      <p:sp>
        <p:nvSpPr>
          <p:cNvPr id="8" name="Rectangle 7"/>
          <p:cNvSpPr/>
          <p:nvPr userDrawn="1"/>
        </p:nvSpPr>
        <p:spPr>
          <a:xfrm>
            <a:off x="3396000" y="729000"/>
            <a:ext cx="5400000" cy="54000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b="1">
              <a:latin typeface="+mj-lt"/>
            </a:endParaRPr>
          </a:p>
        </p:txBody>
      </p:sp>
    </p:spTree>
    <p:extLst>
      <p:ext uri="{BB962C8B-B14F-4D97-AF65-F5344CB8AC3E}">
        <p14:creationId xmlns:p14="http://schemas.microsoft.com/office/powerpoint/2010/main" val="258949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Joint Client Slide">
    <p:spTree>
      <p:nvGrpSpPr>
        <p:cNvPr id="1" name=""/>
        <p:cNvGrpSpPr/>
        <p:nvPr/>
      </p:nvGrpSpPr>
      <p:grpSpPr>
        <a:xfrm>
          <a:off x="0" y="0"/>
          <a:ext cx="0" cy="0"/>
          <a:chOff x="0" y="0"/>
          <a:chExt cx="0" cy="0"/>
        </a:xfrm>
      </p:grpSpPr>
      <p:sp>
        <p:nvSpPr>
          <p:cNvPr id="7" name="Rectangle 6"/>
          <p:cNvSpPr/>
          <p:nvPr userDrawn="1"/>
        </p:nvSpPr>
        <p:spPr>
          <a:xfrm flipH="1">
            <a:off x="0" y="-1"/>
            <a:ext cx="12192000" cy="6858001"/>
          </a:xfrm>
          <a:prstGeom prst="rect">
            <a:avLst/>
          </a:prstGeom>
          <a:blipFill>
            <a:blip r:embed="rId2"/>
            <a:srcRect/>
            <a:stretch>
              <a:fillRect t="-45" b="-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userDrawn="1"/>
        </p:nvSpPr>
        <p:spPr>
          <a:xfrm>
            <a:off x="0" y="0"/>
            <a:ext cx="12192000" cy="6858000"/>
          </a:xfrm>
          <a:prstGeom prst="rect">
            <a:avLst/>
          </a:prstGeom>
          <a:gradFill flip="none" rotWithShape="1">
            <a:gsLst>
              <a:gs pos="50000">
                <a:srgbClr val="0E6394">
                  <a:alpha val="45000"/>
                </a:srgbClr>
              </a:gs>
              <a:gs pos="17000">
                <a:schemeClr val="tx2">
                  <a:alpha val="45000"/>
                </a:schemeClr>
              </a:gs>
              <a:gs pos="100000">
                <a:schemeClr val="accent2">
                  <a:alpha val="4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3396000" y="1742900"/>
            <a:ext cx="5400000" cy="2387600"/>
          </a:xfrm>
        </p:spPr>
        <p:txBody>
          <a:bodyPr anchor="ctr">
            <a:normAutofit/>
          </a:bodyPr>
          <a:lstStyle>
            <a:lvl1pPr algn="ctr">
              <a:lnSpc>
                <a:spcPct val="100000"/>
              </a:lnSpc>
              <a:defRPr sz="5400" b="1">
                <a:solidFill>
                  <a:schemeClr val="bg1"/>
                </a:solidFill>
              </a:defRPr>
            </a:lvl1pPr>
          </a:lstStyle>
          <a:p>
            <a:r>
              <a:rPr lang="en-US"/>
              <a:t>Click to edit Master title style</a:t>
            </a:r>
            <a:endParaRPr lang="en-GB"/>
          </a:p>
        </p:txBody>
      </p:sp>
      <p:sp>
        <p:nvSpPr>
          <p:cNvPr id="6" name="Text Placeholder 5"/>
          <p:cNvSpPr>
            <a:spLocks noGrp="1"/>
          </p:cNvSpPr>
          <p:nvPr>
            <p:ph type="body" sz="quarter" idx="10" hasCustomPrompt="1"/>
          </p:nvPr>
        </p:nvSpPr>
        <p:spPr>
          <a:xfrm>
            <a:off x="3396099" y="4161275"/>
            <a:ext cx="5399803" cy="1079795"/>
          </a:xfrm>
          <a:prstGeom prst="rect">
            <a:avLst/>
          </a:prstGeom>
        </p:spPr>
        <p:txBody>
          <a:bodyPr anchor="ctr">
            <a:normAutofit/>
          </a:bodyPr>
          <a:lstStyle>
            <a:lvl1pPr marL="0" indent="0" algn="ctr">
              <a:buNone/>
              <a:defRPr sz="2800" b="1" baseline="0">
                <a:solidFill>
                  <a:schemeClr val="bg1"/>
                </a:solidFill>
                <a:latin typeface="+mj-lt"/>
              </a:defRPr>
            </a:lvl1pPr>
          </a:lstStyle>
          <a:p>
            <a:pPr lvl="0"/>
            <a:r>
              <a:rPr lang="en-GB"/>
              <a:t>Insert Text</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93878" cy="1030941"/>
          </a:xfrm>
          <a:prstGeom prst="rect">
            <a:avLst/>
          </a:prstGeom>
        </p:spPr>
      </p:pic>
      <p:sp>
        <p:nvSpPr>
          <p:cNvPr id="10" name="Rectangle 9"/>
          <p:cNvSpPr/>
          <p:nvPr userDrawn="1"/>
        </p:nvSpPr>
        <p:spPr>
          <a:xfrm>
            <a:off x="3396000" y="729000"/>
            <a:ext cx="5400000" cy="54000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b="1">
              <a:latin typeface="+mj-lt"/>
            </a:endParaRPr>
          </a:p>
        </p:txBody>
      </p:sp>
    </p:spTree>
    <p:extLst>
      <p:ext uri="{BB962C8B-B14F-4D97-AF65-F5344CB8AC3E}">
        <p14:creationId xmlns:p14="http://schemas.microsoft.com/office/powerpoint/2010/main" val="1258538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9" name="Rectangle 8"/>
          <p:cNvSpPr/>
          <p:nvPr userDrawn="1"/>
        </p:nvSpPr>
        <p:spPr>
          <a:xfrm>
            <a:off x="0" y="0"/>
            <a:ext cx="12192000" cy="6858000"/>
          </a:xfrm>
          <a:prstGeom prst="rect">
            <a:avLst/>
          </a:prstGeom>
          <a:gradFill flip="none" rotWithShape="1">
            <a:gsLst>
              <a:gs pos="37000">
                <a:schemeClr val="accent4"/>
              </a:gs>
              <a:gs pos="7000">
                <a:schemeClr val="accent4"/>
              </a:gs>
              <a:gs pos="63000">
                <a:schemeClr val="accent2"/>
              </a:gs>
              <a:gs pos="100000">
                <a:schemeClr val="accent3"/>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userDrawn="1"/>
        </p:nvSpPr>
        <p:spPr>
          <a:xfrm flipH="1">
            <a:off x="0" y="0"/>
            <a:ext cx="12190412" cy="6858000"/>
          </a:xfrm>
          <a:prstGeom prst="rect">
            <a:avLst/>
          </a:prstGeom>
          <a:blipFill dpi="0" rotWithShape="1">
            <a:blip r:embed="rId2">
              <a:alphaModFix amt="40000"/>
            </a:blip>
            <a:srcRect/>
            <a:stretch>
              <a:fillRect l="-20940" t="-1372" b="-228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a:latin typeface="+mj-lt"/>
            </a:endParaRPr>
          </a:p>
        </p:txBody>
      </p:sp>
      <p:sp>
        <p:nvSpPr>
          <p:cNvPr id="2" name="Title 1"/>
          <p:cNvSpPr>
            <a:spLocks noGrp="1"/>
          </p:cNvSpPr>
          <p:nvPr>
            <p:ph type="ctrTitle"/>
          </p:nvPr>
        </p:nvSpPr>
        <p:spPr>
          <a:xfrm>
            <a:off x="4471876" y="2409650"/>
            <a:ext cx="7262923" cy="2387600"/>
          </a:xfrm>
        </p:spPr>
        <p:txBody>
          <a:bodyPr anchor="ctr">
            <a:noAutofit/>
          </a:bodyPr>
          <a:lstStyle>
            <a:lvl1pPr algn="r">
              <a:lnSpc>
                <a:spcPct val="100000"/>
              </a:lnSpc>
              <a:defRPr sz="8000" b="1">
                <a:solidFill>
                  <a:schemeClr val="bg1"/>
                </a:solidFill>
              </a:defRPr>
            </a:lvl1pPr>
          </a:lstStyle>
          <a:p>
            <a:r>
              <a:rPr lang="en-US"/>
              <a:t>Click to edit Master title style</a:t>
            </a:r>
            <a:endParaRPr lang="en-GB"/>
          </a:p>
        </p:txBody>
      </p:sp>
      <p:sp>
        <p:nvSpPr>
          <p:cNvPr id="6" name="Text Placeholder 5"/>
          <p:cNvSpPr>
            <a:spLocks noGrp="1"/>
          </p:cNvSpPr>
          <p:nvPr>
            <p:ph type="body" sz="quarter" idx="10" hasCustomPrompt="1"/>
          </p:nvPr>
        </p:nvSpPr>
        <p:spPr>
          <a:xfrm>
            <a:off x="209550" y="5562600"/>
            <a:ext cx="11525096" cy="947797"/>
          </a:xfrm>
          <a:prstGeom prst="rect">
            <a:avLst/>
          </a:prstGeom>
        </p:spPr>
        <p:txBody>
          <a:bodyPr anchor="ctr">
            <a:normAutofit/>
          </a:bodyPr>
          <a:lstStyle>
            <a:lvl1pPr marL="0" indent="0" algn="r">
              <a:buNone/>
              <a:defRPr sz="3600" b="0" baseline="0">
                <a:solidFill>
                  <a:schemeClr val="bg1"/>
                </a:solidFill>
                <a:latin typeface="+mn-lt"/>
              </a:defRPr>
            </a:lvl1pPr>
          </a:lstStyle>
          <a:p>
            <a:pPr lvl="0"/>
            <a:r>
              <a:rPr lang="en-GB"/>
              <a:t>Insert Text</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93878" cy="1030941"/>
          </a:xfrm>
          <a:prstGeom prst="rect">
            <a:avLst/>
          </a:prstGeom>
        </p:spPr>
      </p:pic>
    </p:spTree>
    <p:extLst>
      <p:ext uri="{BB962C8B-B14F-4D97-AF65-F5344CB8AC3E}">
        <p14:creationId xmlns:p14="http://schemas.microsoft.com/office/powerpoint/2010/main" val="171507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imating TItle Bar">
    <p:spTree>
      <p:nvGrpSpPr>
        <p:cNvPr id="1" name=""/>
        <p:cNvGrpSpPr/>
        <p:nvPr/>
      </p:nvGrpSpPr>
      <p:grpSpPr>
        <a:xfrm>
          <a:off x="0" y="0"/>
          <a:ext cx="0" cy="0"/>
          <a:chOff x="0" y="0"/>
          <a:chExt cx="0" cy="0"/>
        </a:xfrm>
      </p:grpSpPr>
      <p:sp>
        <p:nvSpPr>
          <p:cNvPr id="7" name="Rectangle 6"/>
          <p:cNvSpPr/>
          <p:nvPr userDrawn="1"/>
        </p:nvSpPr>
        <p:spPr>
          <a:xfrm flipH="1" flipV="1">
            <a:off x="2005009" y="-2"/>
            <a:ext cx="10185395" cy="896472"/>
          </a:xfrm>
          <a:prstGeom prst="rect">
            <a:avLst/>
          </a:prstGeom>
          <a:gradFill flip="none" rotWithShape="1">
            <a:gsLst>
              <a:gs pos="50000">
                <a:srgbClr val="0E6394"/>
              </a:gs>
              <a:gs pos="17000">
                <a:schemeClr val="bg2"/>
              </a:gs>
              <a:gs pos="100000">
                <a:schemeClr val="accent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005012" y="98984"/>
            <a:ext cx="10185400" cy="698501"/>
          </a:xfrm>
        </p:spPr>
        <p:txBody>
          <a:bodyPr>
            <a:normAutofit/>
          </a:bodyPr>
          <a:lstStyle>
            <a:lvl1pPr>
              <a:defRPr sz="2400" b="1">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73062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Lst>
  </p:timing>
  <p:extLst>
    <p:ext uri="{DCECCB84-F9BA-43D5-87BE-67443E8EF086}">
      <p15:sldGuideLst xmlns:p15="http://schemas.microsoft.com/office/powerpoint/2012/main">
        <p15:guide id="2" pos="7" userDrawn="1">
          <p15:clr>
            <a:srgbClr val="FBAE40"/>
          </p15:clr>
        </p15:guide>
        <p15:guide id="3" pos="7537"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on-Animating TItle Bar">
    <p:spTree>
      <p:nvGrpSpPr>
        <p:cNvPr id="1" name=""/>
        <p:cNvGrpSpPr/>
        <p:nvPr/>
      </p:nvGrpSpPr>
      <p:grpSpPr>
        <a:xfrm>
          <a:off x="0" y="0"/>
          <a:ext cx="0" cy="0"/>
          <a:chOff x="0" y="0"/>
          <a:chExt cx="0" cy="0"/>
        </a:xfrm>
      </p:grpSpPr>
      <p:sp>
        <p:nvSpPr>
          <p:cNvPr id="7" name="Rectangle 6"/>
          <p:cNvSpPr/>
          <p:nvPr userDrawn="1"/>
        </p:nvSpPr>
        <p:spPr>
          <a:xfrm flipH="1" flipV="1">
            <a:off x="2005010" y="-1"/>
            <a:ext cx="10185395" cy="896471"/>
          </a:xfrm>
          <a:prstGeom prst="rect">
            <a:avLst/>
          </a:prstGeom>
          <a:gradFill flip="none" rotWithShape="1">
            <a:gsLst>
              <a:gs pos="50000">
                <a:srgbClr val="0E6394"/>
              </a:gs>
              <a:gs pos="17000">
                <a:schemeClr val="bg2"/>
              </a:gs>
              <a:gs pos="100000">
                <a:schemeClr val="accent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005012" y="98984"/>
            <a:ext cx="10185400" cy="698501"/>
          </a:xfrm>
        </p:spPr>
        <p:txBody>
          <a:bodyPr>
            <a:normAutofit/>
          </a:bodyPr>
          <a:lstStyle>
            <a:lvl1pPr>
              <a:defRPr sz="2400" b="1">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398412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53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 Beacons of Excellence">
    <p:spTree>
      <p:nvGrpSpPr>
        <p:cNvPr id="1" name=""/>
        <p:cNvGrpSpPr/>
        <p:nvPr/>
      </p:nvGrpSpPr>
      <p:grpSpPr>
        <a:xfrm>
          <a:off x="0" y="0"/>
          <a:ext cx="0" cy="0"/>
          <a:chOff x="0" y="0"/>
          <a:chExt cx="0" cy="0"/>
        </a:xfrm>
      </p:grpSpPr>
      <p:sp>
        <p:nvSpPr>
          <p:cNvPr id="7" name="Rectangle 6"/>
          <p:cNvSpPr/>
          <p:nvPr userDrawn="1"/>
        </p:nvSpPr>
        <p:spPr>
          <a:xfrm flipH="1" flipV="1">
            <a:off x="0" y="-1"/>
            <a:ext cx="12192000" cy="6857999"/>
          </a:xfrm>
          <a:prstGeom prst="rect">
            <a:avLst/>
          </a:prstGeom>
          <a:gradFill flip="none" rotWithShape="1">
            <a:gsLst>
              <a:gs pos="50000">
                <a:srgbClr val="0E6394"/>
              </a:gs>
              <a:gs pos="17000">
                <a:srgbClr val="009BBD"/>
              </a:gs>
              <a:gs pos="100000">
                <a:srgbClr val="1B2A6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4434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flipH="1" flipV="1">
            <a:off x="-3" y="0"/>
            <a:ext cx="12190413" cy="896471"/>
          </a:xfrm>
          <a:prstGeom prst="rect">
            <a:avLst/>
          </a:prstGeom>
          <a:gradFill flip="none" rotWithShape="1">
            <a:gsLst>
              <a:gs pos="50000">
                <a:srgbClr val="0E6394"/>
              </a:gs>
              <a:gs pos="17000">
                <a:schemeClr val="bg2"/>
              </a:gs>
              <a:gs pos="100000">
                <a:schemeClr val="accent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userDrawn="1"/>
        </p:nvSpPr>
        <p:spPr>
          <a:xfrm>
            <a:off x="2002004" y="1"/>
            <a:ext cx="10194758" cy="8964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2002004" y="98987"/>
            <a:ext cx="10189995" cy="698498"/>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4E112F-1B58-4F80-8548-230F871317D2}" type="datetimeFigureOut">
              <a:rPr lang="en-GB" smtClean="0"/>
              <a:t>10/04/2023</a:t>
            </a:fld>
            <a:endParaRPr lang="en-GB"/>
          </a:p>
        </p:txBody>
      </p:sp>
      <p:pic>
        <p:nvPicPr>
          <p:cNvPr id="10" name="Picture 9"/>
          <p:cNvPicPr>
            <a:picLocks noChangeAspect="1"/>
          </p:cNvPicPr>
          <p:nvPr userDrawn="1"/>
        </p:nvPicPr>
        <p:blipFill rotWithShape="1">
          <a:blip r:embed="rId8" cstate="print">
            <a:extLst>
              <a:ext uri="{28A0092B-C50C-407E-A947-70E740481C1C}">
                <a14:useLocalDpi xmlns:a14="http://schemas.microsoft.com/office/drawing/2010/main" val="0"/>
              </a:ext>
            </a:extLst>
          </a:blip>
          <a:srcRect/>
          <a:stretch/>
        </p:blipFill>
        <p:spPr>
          <a:xfrm>
            <a:off x="-2" y="0"/>
            <a:ext cx="1696455" cy="625991"/>
          </a:xfrm>
          <a:prstGeom prst="rect">
            <a:avLst/>
          </a:prstGeom>
        </p:spPr>
      </p:pic>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72D6D5-F6C2-4C88-B07F-0F9DC0B2C389}" type="slidenum">
              <a:rPr lang="en-GB" smtClean="0"/>
              <a:t>‹#›</a:t>
            </a:fld>
            <a:endParaRPr lang="en-GB"/>
          </a:p>
        </p:txBody>
      </p:sp>
      <p:cxnSp>
        <p:nvCxnSpPr>
          <p:cNvPr id="8" name="Straight Connector 7"/>
          <p:cNvCxnSpPr>
            <a:cxnSpLocks/>
          </p:cNvCxnSpPr>
          <p:nvPr userDrawn="1"/>
        </p:nvCxnSpPr>
        <p:spPr>
          <a:xfrm>
            <a:off x="1997242" y="0"/>
            <a:ext cx="0" cy="8964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649141"/>
      </p:ext>
    </p:extLst>
  </p:cSld>
  <p:clrMap bg1="lt1" tx1="dk1" bg2="lt2" tx2="dk2" accent1="accent1" accent2="accent2" accent3="accent3" accent4="accent4" accent5="accent5" accent6="accent6" hlink="hlink" folHlink="folHlink"/>
  <p:sldLayoutIdLst>
    <p:sldLayoutId id="2147483657" r:id="rId1"/>
    <p:sldLayoutId id="2147483661" r:id="rId2"/>
    <p:sldLayoutId id="2147483662" r:id="rId3"/>
    <p:sldLayoutId id="2147483650" r:id="rId4"/>
    <p:sldLayoutId id="2147483658" r:id="rId5"/>
    <p:sldLayoutId id="2147483651"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www.csee-etuce.org/images/Publications/Research_Report_Towards_a_Framework_of_Action_Attractiveness_EN.pdf" TargetMode="External"/><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www.csee-etuce.org/images/Publications/Research_Report_Towards_a_Framework_of_Action_Attractiveness_EN.pdf" TargetMode="Externa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hyperlink" Target="https://www.tandfonline.com/doi/pdf/10.1080/03054985.2020.1847719?needAccess=true" TargetMode="External"/><Relationship Id="rId3" Type="http://schemas.openxmlformats.org/officeDocument/2006/relationships/diagramLayout" Target="../diagrams/layout2.xml"/><Relationship Id="rId7" Type="http://schemas.openxmlformats.org/officeDocument/2006/relationships/hyperlink" Target="https://www.csee-etuce.org/images/Publications/Research_Report_Towards_a_Framework_of_Action_Attractiveness_EN.pdf" TargetMode="Externa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issuu.com/educationinternational/docs/research_institute_mobilising_final" TargetMode="External"/><Relationship Id="rId7" Type="http://schemas.openxmlformats.org/officeDocument/2006/relationships/hyperlink" Target="https://www.plutobooks.com/9780745345222/lessons-in-organising/#:~:text=In%20Lessons%20in%20Organising%2C%20the,unionism%20for%20the%2021st%20century." TargetMode="Externa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hyperlink" Target="https://www.csee-etuce.org/en/projects/your-turn-teachers-for-trade-union-renewal/3442-introduction" TargetMode="Externa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8B6B1-44C0-9847-8193-4C07D82D7599}"/>
              </a:ext>
            </a:extLst>
          </p:cNvPr>
          <p:cNvSpPr>
            <a:spLocks noGrp="1"/>
          </p:cNvSpPr>
          <p:nvPr>
            <p:ph type="ctrTitle"/>
          </p:nvPr>
        </p:nvSpPr>
        <p:spPr>
          <a:xfrm>
            <a:off x="1184856" y="1458993"/>
            <a:ext cx="10171418" cy="2812423"/>
          </a:xfrm>
        </p:spPr>
        <p:txBody>
          <a:bodyPr/>
          <a:lstStyle/>
          <a:p>
            <a:r>
              <a:rPr lang="en-GB" sz="4000" b="0" dirty="0">
                <a:effectLst/>
                <a:latin typeface="Calibri" panose="020F0502020204030204" pitchFamily="34" charset="0"/>
                <a:ea typeface="Calibri" panose="020F0502020204030204" pitchFamily="34" charset="0"/>
                <a:cs typeface="Calibri" panose="020F0502020204030204" pitchFamily="34" charset="0"/>
              </a:rPr>
              <a:t>Lessons in Organising:</a:t>
            </a:r>
            <a:br>
              <a:rPr lang="en-GB" sz="4000" b="0" dirty="0">
                <a:effectLst/>
                <a:latin typeface="Calibri" panose="020F0502020204030204" pitchFamily="34" charset="0"/>
                <a:ea typeface="Calibri" panose="020F0502020204030204" pitchFamily="34" charset="0"/>
                <a:cs typeface="Calibri" panose="020F0502020204030204" pitchFamily="34" charset="0"/>
              </a:rPr>
            </a:br>
            <a:r>
              <a:rPr lang="en-GB" sz="4000" b="0" dirty="0">
                <a:effectLst/>
                <a:latin typeface="Calibri" panose="020F0502020204030204" pitchFamily="34" charset="0"/>
                <a:ea typeface="Calibri" panose="020F0502020204030204" pitchFamily="34" charset="0"/>
                <a:cs typeface="Calibri" panose="020F0502020204030204" pitchFamily="34" charset="0"/>
              </a:rPr>
              <a:t>Education activism in an age of crises</a:t>
            </a:r>
            <a:br>
              <a:rPr lang="en-GB" sz="3600" dirty="0"/>
            </a:br>
            <a:endParaRPr lang="en-US" sz="3600" dirty="0"/>
          </a:p>
        </p:txBody>
      </p:sp>
      <p:sp>
        <p:nvSpPr>
          <p:cNvPr id="3" name="Text Placeholder 2">
            <a:extLst>
              <a:ext uri="{FF2B5EF4-FFF2-40B4-BE49-F238E27FC236}">
                <a16:creationId xmlns:a16="http://schemas.microsoft.com/office/drawing/2014/main" id="{A6888965-4A62-4743-96CB-CDC42134E485}"/>
              </a:ext>
            </a:extLst>
          </p:cNvPr>
          <p:cNvSpPr>
            <a:spLocks noGrp="1"/>
          </p:cNvSpPr>
          <p:nvPr>
            <p:ph type="body" sz="quarter" idx="10"/>
          </p:nvPr>
        </p:nvSpPr>
        <p:spPr>
          <a:xfrm>
            <a:off x="209550" y="4164704"/>
            <a:ext cx="11146724" cy="1987347"/>
          </a:xfrm>
        </p:spPr>
        <p:txBody>
          <a:bodyPr>
            <a:normAutofit fontScale="62500" lnSpcReduction="20000"/>
          </a:bodyPr>
          <a:lstStyle/>
          <a:p>
            <a:pPr>
              <a:lnSpc>
                <a:spcPct val="120000"/>
              </a:lnSpc>
            </a:pPr>
            <a:r>
              <a:rPr lang="en-US" sz="2800" dirty="0">
                <a:latin typeface="+mj-lt"/>
              </a:rPr>
              <a:t>ASTI Annual Convention</a:t>
            </a:r>
          </a:p>
          <a:p>
            <a:pPr>
              <a:lnSpc>
                <a:spcPct val="120000"/>
              </a:lnSpc>
            </a:pPr>
            <a:r>
              <a:rPr lang="en-US" sz="2800" dirty="0">
                <a:latin typeface="+mj-lt"/>
              </a:rPr>
              <a:t>Wexford, Ireland </a:t>
            </a:r>
          </a:p>
          <a:p>
            <a:pPr>
              <a:lnSpc>
                <a:spcPct val="120000"/>
              </a:lnSpc>
            </a:pPr>
            <a:r>
              <a:rPr lang="en-US" sz="2800" dirty="0">
                <a:latin typeface="+mj-lt"/>
              </a:rPr>
              <a:t>11</a:t>
            </a:r>
            <a:r>
              <a:rPr lang="en-US" sz="2800" baseline="30000" dirty="0">
                <a:latin typeface="+mj-lt"/>
              </a:rPr>
              <a:t>th</a:t>
            </a:r>
            <a:r>
              <a:rPr lang="en-US" sz="2800" dirty="0">
                <a:latin typeface="+mj-lt"/>
              </a:rPr>
              <a:t> April, 2023</a:t>
            </a:r>
          </a:p>
          <a:p>
            <a:pPr>
              <a:lnSpc>
                <a:spcPct val="120000"/>
              </a:lnSpc>
            </a:pPr>
            <a:r>
              <a:rPr lang="en-US" sz="2800" dirty="0">
                <a:latin typeface="+mj-lt"/>
              </a:rPr>
              <a:t>Professor Howard Stevenson</a:t>
            </a:r>
            <a:br>
              <a:rPr lang="en-US" sz="2800" dirty="0">
                <a:latin typeface="+mj-lt"/>
              </a:rPr>
            </a:br>
            <a:r>
              <a:rPr lang="en-US" sz="2800" dirty="0">
                <a:latin typeface="+mj-lt"/>
              </a:rPr>
              <a:t>University of Nottingham</a:t>
            </a:r>
          </a:p>
        </p:txBody>
      </p:sp>
    </p:spTree>
    <p:extLst>
      <p:ext uri="{BB962C8B-B14F-4D97-AF65-F5344CB8AC3E}">
        <p14:creationId xmlns:p14="http://schemas.microsoft.com/office/powerpoint/2010/main" val="3460358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1CD6-345E-EBAA-3E06-3536060EAE5F}"/>
              </a:ext>
            </a:extLst>
          </p:cNvPr>
          <p:cNvSpPr>
            <a:spLocks noGrp="1"/>
          </p:cNvSpPr>
          <p:nvPr>
            <p:ph type="title"/>
          </p:nvPr>
        </p:nvSpPr>
        <p:spPr/>
        <p:txBody>
          <a:bodyPr/>
          <a:lstStyle/>
          <a:p>
            <a:r>
              <a:rPr lang="en-US" dirty="0"/>
              <a:t>The attractiveness  of the teaching profession . . .</a:t>
            </a:r>
          </a:p>
        </p:txBody>
      </p:sp>
      <p:pic>
        <p:nvPicPr>
          <p:cNvPr id="4" name="Picture 3" descr="A picture containing text&#10;&#10;Description automatically generated">
            <a:extLst>
              <a:ext uri="{FF2B5EF4-FFF2-40B4-BE49-F238E27FC236}">
                <a16:creationId xmlns:a16="http://schemas.microsoft.com/office/drawing/2014/main" id="{933323EB-ABE4-9AD3-7A78-46DA3D5135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5012" y="1490907"/>
            <a:ext cx="3292062" cy="4668592"/>
          </a:xfrm>
          <a:prstGeom prst="rect">
            <a:avLst/>
          </a:prstGeom>
        </p:spPr>
      </p:pic>
      <p:sp>
        <p:nvSpPr>
          <p:cNvPr id="5" name="TextBox 4">
            <a:extLst>
              <a:ext uri="{FF2B5EF4-FFF2-40B4-BE49-F238E27FC236}">
                <a16:creationId xmlns:a16="http://schemas.microsoft.com/office/drawing/2014/main" id="{079D656E-393D-A81B-A2FC-7C35426839D4}"/>
              </a:ext>
            </a:extLst>
          </p:cNvPr>
          <p:cNvSpPr txBox="1"/>
          <p:nvPr/>
        </p:nvSpPr>
        <p:spPr>
          <a:xfrm>
            <a:off x="6096000" y="2073499"/>
            <a:ext cx="4799527" cy="3046988"/>
          </a:xfrm>
          <a:prstGeom prst="rect">
            <a:avLst/>
          </a:prstGeom>
          <a:noFill/>
        </p:spPr>
        <p:txBody>
          <a:bodyPr wrap="square" rtlCol="0">
            <a:spAutoFit/>
          </a:bodyPr>
          <a:lstStyle/>
          <a:p>
            <a:r>
              <a:rPr lang="en-US" sz="2400" dirty="0">
                <a:latin typeface="+mj-lt"/>
              </a:rPr>
              <a:t>A </a:t>
            </a:r>
            <a:r>
              <a:rPr lang="en-US" sz="2400" dirty="0">
                <a:latin typeface="+mj-lt"/>
                <a:hlinkClick r:id="rId3"/>
              </a:rPr>
              <a:t>report </a:t>
            </a:r>
            <a:r>
              <a:rPr lang="en-US" sz="2400" dirty="0">
                <a:latin typeface="+mj-lt"/>
              </a:rPr>
              <a:t>published by European Trade Union Committee for Education (ETUCE) and the European Federation of Education Employers (EFEE)</a:t>
            </a:r>
          </a:p>
          <a:p>
            <a:endParaRPr lang="en-US" sz="2400" dirty="0">
              <a:latin typeface="+mj-lt"/>
            </a:endParaRPr>
          </a:p>
          <a:p>
            <a:r>
              <a:rPr lang="en-US" sz="2400" dirty="0">
                <a:latin typeface="+mj-lt"/>
              </a:rPr>
              <a:t>Authors: Howard Stevenson and Alison Milner (2023) </a:t>
            </a:r>
          </a:p>
        </p:txBody>
      </p:sp>
    </p:spTree>
    <p:extLst>
      <p:ext uri="{BB962C8B-B14F-4D97-AF65-F5344CB8AC3E}">
        <p14:creationId xmlns:p14="http://schemas.microsoft.com/office/powerpoint/2010/main" val="1665567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0" dirty="0"/>
              <a:t>The age of crises . . .</a:t>
            </a:r>
          </a:p>
        </p:txBody>
      </p:sp>
      <p:sp>
        <p:nvSpPr>
          <p:cNvPr id="6" name="Content Placeholder 2"/>
          <p:cNvSpPr txBox="1">
            <a:spLocks/>
          </p:cNvSpPr>
          <p:nvPr/>
        </p:nvSpPr>
        <p:spPr>
          <a:xfrm>
            <a:off x="1920766" y="925491"/>
            <a:ext cx="8420100" cy="4629150"/>
          </a:xfrm>
          <a:prstGeom prst="rect">
            <a:avLst/>
          </a:prstGeom>
        </p:spPr>
        <p:txBody>
          <a:bodyPr/>
          <a:lstStyle>
            <a:lvl1pPr marL="342900" indent="-342900" algn="l" rtl="0" eaLnBrk="0" fontAlgn="base" hangingPunct="0">
              <a:spcBef>
                <a:spcPct val="20000"/>
              </a:spcBef>
              <a:spcAft>
                <a:spcPct val="0"/>
              </a:spcAft>
              <a:buClr>
                <a:srgbClr val="032553"/>
              </a:buClr>
              <a:buChar char="•"/>
              <a:defRPr sz="2600">
                <a:solidFill>
                  <a:srgbClr val="4D3A31"/>
                </a:solidFill>
                <a:latin typeface="+mn-lt"/>
                <a:ea typeface="MS PGothic" pitchFamily="34" charset="-128"/>
                <a:cs typeface="MS PGothic" charset="0"/>
              </a:defRPr>
            </a:lvl1pPr>
            <a:lvl2pPr marL="742950" indent="-285750" algn="l" rtl="0" eaLnBrk="0" fontAlgn="base" hangingPunct="0">
              <a:spcBef>
                <a:spcPct val="20000"/>
              </a:spcBef>
              <a:spcAft>
                <a:spcPct val="0"/>
              </a:spcAft>
              <a:buChar char="–"/>
              <a:defRPr sz="2400">
                <a:solidFill>
                  <a:srgbClr val="4D3A31"/>
                </a:solidFill>
                <a:latin typeface="+mn-lt"/>
                <a:ea typeface="MS PGothic" pitchFamily="34" charset="-128"/>
                <a:cs typeface="MS PGothic" charset="0"/>
              </a:defRPr>
            </a:lvl2pPr>
            <a:lvl3pPr marL="1143000" indent="-228600" algn="l" rtl="0" eaLnBrk="0" fontAlgn="base" hangingPunct="0">
              <a:spcBef>
                <a:spcPct val="20000"/>
              </a:spcBef>
              <a:spcAft>
                <a:spcPct val="0"/>
              </a:spcAft>
              <a:buChar char="•"/>
              <a:defRPr sz="2200">
                <a:solidFill>
                  <a:srgbClr val="4D3A31"/>
                </a:solidFill>
                <a:latin typeface="+mn-lt"/>
                <a:ea typeface="MS PGothic" pitchFamily="34" charset="-128"/>
                <a:cs typeface="MS PGothic" charset="0"/>
              </a:defRPr>
            </a:lvl3pPr>
            <a:lvl4pPr marL="1562100" indent="-228600" algn="l" rtl="0" eaLnBrk="0" fontAlgn="base" hangingPunct="0">
              <a:spcBef>
                <a:spcPct val="20000"/>
              </a:spcBef>
              <a:spcAft>
                <a:spcPct val="0"/>
              </a:spcAft>
              <a:buChar char="–"/>
              <a:defRPr sz="2000">
                <a:solidFill>
                  <a:srgbClr val="4D3A31"/>
                </a:solidFill>
                <a:latin typeface="+mn-lt"/>
                <a:ea typeface="MS PGothic" pitchFamily="34" charset="-128"/>
                <a:cs typeface="MS PGothic" charset="0"/>
              </a:defRPr>
            </a:lvl4pPr>
            <a:lvl5pPr marL="1981200" indent="-228600" algn="l" rtl="0" eaLnBrk="0" fontAlgn="base" hangingPunct="0">
              <a:spcBef>
                <a:spcPct val="20000"/>
              </a:spcBef>
              <a:spcAft>
                <a:spcPct val="0"/>
              </a:spcAft>
              <a:buChar char="»"/>
              <a:defRPr sz="2000">
                <a:solidFill>
                  <a:srgbClr val="4D3A31"/>
                </a:solidFill>
                <a:latin typeface="+mn-lt"/>
                <a:ea typeface="MS PGothic" pitchFamily="34" charset="-128"/>
                <a:cs typeface="MS PGothic" charset="0"/>
              </a:defRPr>
            </a:lvl5pPr>
            <a:lvl6pPr marL="2438400" indent="-228600" algn="l" rtl="0" fontAlgn="base">
              <a:spcBef>
                <a:spcPct val="20000"/>
              </a:spcBef>
              <a:spcAft>
                <a:spcPct val="0"/>
              </a:spcAft>
              <a:buChar char="»"/>
              <a:defRPr sz="2000">
                <a:solidFill>
                  <a:srgbClr val="4D3A31"/>
                </a:solidFill>
                <a:latin typeface="+mn-lt"/>
                <a:ea typeface="ＭＳ Ｐゴシック" pitchFamily="-8" charset="-128"/>
              </a:defRPr>
            </a:lvl6pPr>
            <a:lvl7pPr marL="2895600" indent="-228600" algn="l" rtl="0" fontAlgn="base">
              <a:spcBef>
                <a:spcPct val="20000"/>
              </a:spcBef>
              <a:spcAft>
                <a:spcPct val="0"/>
              </a:spcAft>
              <a:buChar char="»"/>
              <a:defRPr sz="2000">
                <a:solidFill>
                  <a:srgbClr val="4D3A31"/>
                </a:solidFill>
                <a:latin typeface="+mn-lt"/>
                <a:ea typeface="ＭＳ Ｐゴシック" pitchFamily="-8" charset="-128"/>
              </a:defRPr>
            </a:lvl7pPr>
            <a:lvl8pPr marL="3352800" indent="-228600" algn="l" rtl="0" fontAlgn="base">
              <a:spcBef>
                <a:spcPct val="20000"/>
              </a:spcBef>
              <a:spcAft>
                <a:spcPct val="0"/>
              </a:spcAft>
              <a:buChar char="»"/>
              <a:defRPr sz="2000">
                <a:solidFill>
                  <a:srgbClr val="4D3A31"/>
                </a:solidFill>
                <a:latin typeface="+mn-lt"/>
                <a:ea typeface="ＭＳ Ｐゴシック" pitchFamily="-8" charset="-128"/>
              </a:defRPr>
            </a:lvl8pPr>
            <a:lvl9pPr marL="3810000" indent="-228600" algn="l" rtl="0" fontAlgn="base">
              <a:spcBef>
                <a:spcPct val="20000"/>
              </a:spcBef>
              <a:spcAft>
                <a:spcPct val="0"/>
              </a:spcAft>
              <a:buChar char="»"/>
              <a:defRPr sz="2000">
                <a:solidFill>
                  <a:srgbClr val="4D3A31"/>
                </a:solidFill>
                <a:latin typeface="+mn-lt"/>
                <a:ea typeface="ＭＳ Ｐゴシック" pitchFamily="-8" charset="-128"/>
              </a:defRPr>
            </a:lvl9pPr>
          </a:lstStyle>
          <a:p>
            <a:pPr marL="457200" lvl="1" indent="0">
              <a:buNone/>
            </a:pPr>
            <a:endParaRPr lang="en-GB" sz="2200" dirty="0">
              <a:latin typeface="Arial" charset="0"/>
              <a:ea typeface="MS PGothic" charset="0"/>
            </a:endParaRPr>
          </a:p>
          <a:p>
            <a:pPr lvl="1">
              <a:lnSpc>
                <a:spcPct val="150000"/>
              </a:lnSpc>
            </a:pPr>
            <a:endParaRPr lang="en-US" sz="2200" dirty="0">
              <a:latin typeface="Arial" charset="0"/>
              <a:ea typeface="MS PGothic" charset="0"/>
            </a:endParaRPr>
          </a:p>
        </p:txBody>
      </p:sp>
      <p:sp>
        <p:nvSpPr>
          <p:cNvPr id="5" name="TextBox 4"/>
          <p:cNvSpPr txBox="1"/>
          <p:nvPr/>
        </p:nvSpPr>
        <p:spPr>
          <a:xfrm>
            <a:off x="1415452" y="1616829"/>
            <a:ext cx="8726993" cy="5970865"/>
          </a:xfrm>
          <a:prstGeom prst="rect">
            <a:avLst/>
          </a:prstGeom>
          <a:noFill/>
        </p:spPr>
        <p:txBody>
          <a:bodyPr wrap="square" rtlCol="0" anchor="t">
            <a:spAutoFit/>
          </a:bodyPr>
          <a:lstStyle/>
          <a:p>
            <a:pPr marL="457200" indent="-457200">
              <a:buFont typeface="Arial" panose="020B0604020202020204" pitchFamily="34" charset="0"/>
              <a:buChar char="•"/>
            </a:pPr>
            <a:r>
              <a:rPr lang="en-US" sz="2800" dirty="0">
                <a:latin typeface="Calibri"/>
                <a:cs typeface="Calibri"/>
              </a:rPr>
              <a:t>Global economic crisis in 2008 and its 2023 variant the cost of living crisis</a:t>
            </a:r>
          </a:p>
          <a:p>
            <a:pPr marL="457200" indent="-457200">
              <a:buFont typeface="Arial" panose="020B0604020202020204" pitchFamily="34" charset="0"/>
              <a:buChar char="•"/>
            </a:pPr>
            <a:endParaRPr lang="en-US" sz="2800" dirty="0">
              <a:latin typeface="Calibri"/>
              <a:cs typeface="Calibri"/>
            </a:endParaRPr>
          </a:p>
          <a:p>
            <a:pPr marL="457200" indent="-457200">
              <a:buFont typeface="Arial" panose="020B0604020202020204" pitchFamily="34" charset="0"/>
              <a:buChar char="•"/>
            </a:pPr>
            <a:r>
              <a:rPr lang="en-US" sz="2800" dirty="0">
                <a:latin typeface="Calibri"/>
                <a:cs typeface="Calibri"/>
              </a:rPr>
              <a:t>Public health crisis – Covid 19 and the global pandemic</a:t>
            </a:r>
          </a:p>
          <a:p>
            <a:pPr marL="457200" indent="-457200">
              <a:buFont typeface="Arial" panose="020B0604020202020204" pitchFamily="34" charset="0"/>
              <a:buChar char="•"/>
            </a:pPr>
            <a:endParaRPr lang="en-US" sz="2800" dirty="0">
              <a:latin typeface="Calibri"/>
              <a:cs typeface="Calibri"/>
            </a:endParaRPr>
          </a:p>
          <a:p>
            <a:pPr marL="457200" indent="-457200">
              <a:buFont typeface="Arial" panose="020B0604020202020204" pitchFamily="34" charset="0"/>
              <a:buChar char="•"/>
            </a:pPr>
            <a:r>
              <a:rPr lang="en-US" sz="2800" dirty="0">
                <a:latin typeface="Calibri"/>
                <a:cs typeface="Calibri"/>
              </a:rPr>
              <a:t>Geo-political crises  - conflict, war and mass migration</a:t>
            </a:r>
          </a:p>
          <a:p>
            <a:pPr marL="457200" indent="-457200">
              <a:buFont typeface="Arial" panose="020B0604020202020204" pitchFamily="34" charset="0"/>
              <a:buChar char="•"/>
            </a:pPr>
            <a:endParaRPr lang="en-US" sz="2800" dirty="0">
              <a:latin typeface="Calibri"/>
              <a:cs typeface="Calibri"/>
            </a:endParaRPr>
          </a:p>
          <a:p>
            <a:pPr marL="457200" indent="-457200">
              <a:buFont typeface="Arial" panose="020B0604020202020204" pitchFamily="34" charset="0"/>
              <a:buChar char="•"/>
            </a:pPr>
            <a:r>
              <a:rPr lang="en-US" sz="2800" dirty="0">
                <a:latin typeface="Calibri"/>
                <a:cs typeface="Calibri"/>
              </a:rPr>
              <a:t>Environmental crisis and the existential threat to a sustainable planet</a:t>
            </a:r>
          </a:p>
          <a:p>
            <a:pPr marL="457200" indent="-457200">
              <a:buFont typeface="Arial" panose="020B0604020202020204" pitchFamily="34" charset="0"/>
              <a:buChar char="•"/>
            </a:pPr>
            <a:endParaRPr lang="en-US" sz="2800" dirty="0">
              <a:latin typeface="Calibri"/>
              <a:cs typeface="Calibri"/>
            </a:endParaRPr>
          </a:p>
          <a:p>
            <a:endParaRPr lang="en-US" sz="2800" dirty="0">
              <a:latin typeface="Calibri"/>
              <a:cs typeface="Calibri"/>
            </a:endParaRPr>
          </a:p>
          <a:p>
            <a:r>
              <a:rPr lang="en-US" sz="2800" dirty="0">
                <a:latin typeface="Calibri"/>
                <a:cs typeface="Calibri"/>
              </a:rPr>
              <a:t>  </a:t>
            </a:r>
          </a:p>
          <a:p>
            <a:r>
              <a:rPr lang="en-US" sz="2800" dirty="0">
                <a:latin typeface="Calibri"/>
                <a:cs typeface="Calibri"/>
              </a:rPr>
              <a:t>	</a:t>
            </a:r>
          </a:p>
          <a:p>
            <a:endParaRPr lang="en-US" dirty="0"/>
          </a:p>
        </p:txBody>
      </p:sp>
    </p:spTree>
    <p:extLst>
      <p:ext uri="{BB962C8B-B14F-4D97-AF65-F5344CB8AC3E}">
        <p14:creationId xmlns:p14="http://schemas.microsoft.com/office/powerpoint/2010/main" val="2186835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D9874-AA14-2CBA-CFD9-7FEA2DE5721A}"/>
              </a:ext>
            </a:extLst>
          </p:cNvPr>
          <p:cNvSpPr>
            <a:spLocks noGrp="1"/>
          </p:cNvSpPr>
          <p:nvPr>
            <p:ph type="title"/>
          </p:nvPr>
        </p:nvSpPr>
        <p:spPr/>
        <p:txBody>
          <a:bodyPr/>
          <a:lstStyle/>
          <a:p>
            <a:r>
              <a:rPr lang="en-US" b="0" dirty="0"/>
              <a:t>The crisis of teacher supply . . . </a:t>
            </a:r>
          </a:p>
        </p:txBody>
      </p:sp>
      <p:sp>
        <p:nvSpPr>
          <p:cNvPr id="3" name="TextBox 2">
            <a:extLst>
              <a:ext uri="{FF2B5EF4-FFF2-40B4-BE49-F238E27FC236}">
                <a16:creationId xmlns:a16="http://schemas.microsoft.com/office/drawing/2014/main" id="{92286B37-42E5-C6F1-BFCB-96BCE02546CF}"/>
              </a:ext>
            </a:extLst>
          </p:cNvPr>
          <p:cNvSpPr txBox="1"/>
          <p:nvPr/>
        </p:nvSpPr>
        <p:spPr>
          <a:xfrm>
            <a:off x="600722" y="1139316"/>
            <a:ext cx="10990555" cy="1692771"/>
          </a:xfrm>
          <a:prstGeom prst="rect">
            <a:avLst/>
          </a:prstGeom>
          <a:noFill/>
        </p:spPr>
        <p:txBody>
          <a:bodyPr wrap="square" rtlCol="0">
            <a:spAutoFit/>
          </a:bodyPr>
          <a:lstStyle/>
          <a:p>
            <a:endParaRPr lang="en-GB" sz="3200" dirty="0">
              <a:latin typeface="+mj-lt"/>
            </a:endParaRPr>
          </a:p>
          <a:p>
            <a:endParaRPr lang="en-GB" sz="3200" dirty="0">
              <a:latin typeface="+mj-lt"/>
            </a:endParaRPr>
          </a:p>
          <a:p>
            <a:br>
              <a:rPr lang="en-GB" sz="2000" dirty="0"/>
            </a:br>
            <a:endParaRPr lang="en-GB" sz="2000" dirty="0"/>
          </a:p>
        </p:txBody>
      </p:sp>
      <p:sp>
        <p:nvSpPr>
          <p:cNvPr id="4" name="TextBox 3">
            <a:extLst>
              <a:ext uri="{FF2B5EF4-FFF2-40B4-BE49-F238E27FC236}">
                <a16:creationId xmlns:a16="http://schemas.microsoft.com/office/drawing/2014/main" id="{00E6BC9F-9521-48F3-186E-FF055058E4F1}"/>
              </a:ext>
            </a:extLst>
          </p:cNvPr>
          <p:cNvSpPr txBox="1"/>
          <p:nvPr/>
        </p:nvSpPr>
        <p:spPr>
          <a:xfrm>
            <a:off x="532326" y="1963163"/>
            <a:ext cx="11127346" cy="3477875"/>
          </a:xfrm>
          <a:prstGeom prst="rect">
            <a:avLst/>
          </a:prstGeom>
          <a:noFill/>
        </p:spPr>
        <p:txBody>
          <a:bodyPr wrap="square" rtlCol="0">
            <a:spAutoFit/>
          </a:bodyPr>
          <a:lstStyle/>
          <a:p>
            <a:r>
              <a:rPr lang="en-GB" sz="2800" dirty="0">
                <a:latin typeface="+mj-lt"/>
              </a:rPr>
              <a:t>‘The teaching profession has been going through a vocational crisis for some years now, attracting fewer young people and losing others who have been trained to become teachers. Many European education systems are now suffering from shortages of teachers. This can significantly hinder the delivery of quality teaching and learning.’</a:t>
            </a:r>
          </a:p>
          <a:p>
            <a:endParaRPr lang="en-GB" sz="3200" dirty="0">
              <a:latin typeface="+mj-lt"/>
            </a:endParaRPr>
          </a:p>
          <a:p>
            <a:r>
              <a:rPr lang="en-GB" sz="2000" dirty="0">
                <a:latin typeface="+mj-lt"/>
              </a:rPr>
              <a:t>(</a:t>
            </a:r>
            <a:r>
              <a:rPr lang="en-GB" sz="2000" i="1" dirty="0">
                <a:latin typeface="+mj-lt"/>
              </a:rPr>
              <a:t>Teachers in Europe: Careers, Development and Wellbeing</a:t>
            </a:r>
            <a:r>
              <a:rPr lang="en-GB" sz="2000" dirty="0">
                <a:latin typeface="+mj-lt"/>
              </a:rPr>
              <a:t>. Eurydice, 2021)</a:t>
            </a:r>
          </a:p>
        </p:txBody>
      </p:sp>
    </p:spTree>
    <p:extLst>
      <p:ext uri="{BB962C8B-B14F-4D97-AF65-F5344CB8AC3E}">
        <p14:creationId xmlns:p14="http://schemas.microsoft.com/office/powerpoint/2010/main" val="408196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289E7-3EB9-E09A-7947-EB0B17CE4B5A}"/>
              </a:ext>
            </a:extLst>
          </p:cNvPr>
          <p:cNvSpPr>
            <a:spLocks noGrp="1"/>
          </p:cNvSpPr>
          <p:nvPr>
            <p:ph type="title"/>
          </p:nvPr>
        </p:nvSpPr>
        <p:spPr/>
        <p:txBody>
          <a:bodyPr/>
          <a:lstStyle/>
          <a:p>
            <a:r>
              <a:rPr lang="en-US" b="0" dirty="0"/>
              <a:t>The scale and shape of the problem</a:t>
            </a:r>
          </a:p>
        </p:txBody>
      </p:sp>
      <p:graphicFrame>
        <p:nvGraphicFramePr>
          <p:cNvPr id="3" name="Table 3">
            <a:extLst>
              <a:ext uri="{FF2B5EF4-FFF2-40B4-BE49-F238E27FC236}">
                <a16:creationId xmlns:a16="http://schemas.microsoft.com/office/drawing/2014/main" id="{B2F07980-1C1A-25FA-DA28-F8737745DD04}"/>
              </a:ext>
            </a:extLst>
          </p:cNvPr>
          <p:cNvGraphicFramePr>
            <a:graphicFrameLocks noGrp="1"/>
          </p:cNvGraphicFramePr>
          <p:nvPr/>
        </p:nvGraphicFramePr>
        <p:xfrm>
          <a:off x="1143357" y="1539240"/>
          <a:ext cx="9468834" cy="3779520"/>
        </p:xfrm>
        <a:graphic>
          <a:graphicData uri="http://schemas.openxmlformats.org/drawingml/2006/table">
            <a:tbl>
              <a:tblPr firstRow="1" bandRow="1">
                <a:tableStyleId>{5C22544A-7EE6-4342-B048-85BDC9FD1C3A}</a:tableStyleId>
              </a:tblPr>
              <a:tblGrid>
                <a:gridCol w="2643939">
                  <a:extLst>
                    <a:ext uri="{9D8B030D-6E8A-4147-A177-3AD203B41FA5}">
                      <a16:colId xmlns:a16="http://schemas.microsoft.com/office/drawing/2014/main" val="3002111192"/>
                    </a:ext>
                  </a:extLst>
                </a:gridCol>
                <a:gridCol w="6824895">
                  <a:extLst>
                    <a:ext uri="{9D8B030D-6E8A-4147-A177-3AD203B41FA5}">
                      <a16:colId xmlns:a16="http://schemas.microsoft.com/office/drawing/2014/main" val="3720139714"/>
                    </a:ext>
                  </a:extLst>
                </a:gridCol>
              </a:tblGrid>
              <a:tr h="370840">
                <a:tc>
                  <a:txBody>
                    <a:bodyPr/>
                    <a:lstStyle/>
                    <a:p>
                      <a:r>
                        <a:rPr lang="en-US" sz="2800" dirty="0">
                          <a:latin typeface="+mj-lt"/>
                        </a:rPr>
                        <a:t>Problem</a:t>
                      </a:r>
                    </a:p>
                  </a:txBody>
                  <a:tcPr/>
                </a:tc>
                <a:tc>
                  <a:txBody>
                    <a:bodyPr/>
                    <a:lstStyle/>
                    <a:p>
                      <a:r>
                        <a:rPr lang="en-US" sz="2800" dirty="0">
                          <a:latin typeface="+mj-lt"/>
                        </a:rPr>
                        <a:t>Country</a:t>
                      </a:r>
                    </a:p>
                  </a:txBody>
                  <a:tcPr/>
                </a:tc>
                <a:extLst>
                  <a:ext uri="{0D108BD9-81ED-4DB2-BD59-A6C34878D82A}">
                    <a16:rowId xmlns:a16="http://schemas.microsoft.com/office/drawing/2014/main" val="4208811472"/>
                  </a:ext>
                </a:extLst>
              </a:tr>
              <a:tr h="370840">
                <a:tc>
                  <a:txBody>
                    <a:bodyPr/>
                    <a:lstStyle/>
                    <a:p>
                      <a:r>
                        <a:rPr lang="en-US" sz="2800" dirty="0">
                          <a:latin typeface="+mj-lt"/>
                        </a:rPr>
                        <a:t>Shortages</a:t>
                      </a:r>
                    </a:p>
                  </a:txBody>
                  <a:tcPr/>
                </a:tc>
                <a:tc>
                  <a:txBody>
                    <a:bodyPr/>
                    <a:lstStyle/>
                    <a:p>
                      <a:r>
                        <a:rPr lang="en-US" sz="2800" dirty="0" err="1">
                          <a:latin typeface="+mj-lt"/>
                        </a:rPr>
                        <a:t>BEde</a:t>
                      </a:r>
                      <a:r>
                        <a:rPr lang="en-US" sz="2800" dirty="0">
                          <a:latin typeface="+mj-lt"/>
                        </a:rPr>
                        <a:t>, IE, HR, RO, UK-WLS, AL, MK, FR, UK-SCT, NO, DE, LV, LU, NL, CZ, AT, PL, CH, BG, EE, HU, SE, IS, </a:t>
                      </a:r>
                      <a:r>
                        <a:rPr lang="en-US" sz="2800" dirty="0" err="1">
                          <a:latin typeface="+mj-lt"/>
                        </a:rPr>
                        <a:t>BEfr</a:t>
                      </a:r>
                      <a:r>
                        <a:rPr lang="en-US" sz="2800" dirty="0">
                          <a:latin typeface="+mj-lt"/>
                        </a:rPr>
                        <a:t>, </a:t>
                      </a:r>
                      <a:r>
                        <a:rPr lang="en-US" sz="2800" dirty="0" err="1">
                          <a:latin typeface="+mj-lt"/>
                        </a:rPr>
                        <a:t>BEnl</a:t>
                      </a:r>
                      <a:r>
                        <a:rPr lang="en-US" sz="2800" dirty="0">
                          <a:latin typeface="+mj-lt"/>
                        </a:rPr>
                        <a:t>, DK, UK-ENG</a:t>
                      </a:r>
                    </a:p>
                  </a:txBody>
                  <a:tcPr/>
                </a:tc>
                <a:extLst>
                  <a:ext uri="{0D108BD9-81ED-4DB2-BD59-A6C34878D82A}">
                    <a16:rowId xmlns:a16="http://schemas.microsoft.com/office/drawing/2014/main" val="4220175228"/>
                  </a:ext>
                </a:extLst>
              </a:tr>
              <a:tr h="370840">
                <a:tc>
                  <a:txBody>
                    <a:bodyPr/>
                    <a:lstStyle/>
                    <a:p>
                      <a:r>
                        <a:rPr lang="en-US" sz="2800" dirty="0">
                          <a:latin typeface="+mj-lt"/>
                        </a:rPr>
                        <a:t>Shortages and oversupply</a:t>
                      </a:r>
                    </a:p>
                  </a:txBody>
                  <a:tcPr/>
                </a:tc>
                <a:tc>
                  <a:txBody>
                    <a:bodyPr/>
                    <a:lstStyle/>
                    <a:p>
                      <a:r>
                        <a:rPr lang="en-US" sz="2800" dirty="0">
                          <a:latin typeface="+mj-lt"/>
                        </a:rPr>
                        <a:t>LI, EL, ES, IT, LT, PT</a:t>
                      </a:r>
                    </a:p>
                  </a:txBody>
                  <a:tcPr/>
                </a:tc>
                <a:extLst>
                  <a:ext uri="{0D108BD9-81ED-4DB2-BD59-A6C34878D82A}">
                    <a16:rowId xmlns:a16="http://schemas.microsoft.com/office/drawing/2014/main" val="4236864807"/>
                  </a:ext>
                </a:extLst>
              </a:tr>
              <a:tr h="370840">
                <a:tc>
                  <a:txBody>
                    <a:bodyPr/>
                    <a:lstStyle/>
                    <a:p>
                      <a:r>
                        <a:rPr lang="en-US" sz="2800" dirty="0">
                          <a:latin typeface="+mj-lt"/>
                        </a:rPr>
                        <a:t>Over supply</a:t>
                      </a:r>
                    </a:p>
                  </a:txBody>
                  <a:tcPr/>
                </a:tc>
                <a:tc>
                  <a:txBody>
                    <a:bodyPr/>
                    <a:lstStyle/>
                    <a:p>
                      <a:r>
                        <a:rPr lang="en-US" sz="2800" dirty="0">
                          <a:latin typeface="+mj-lt"/>
                        </a:rPr>
                        <a:t>CY, TR, UK-NIR</a:t>
                      </a:r>
                    </a:p>
                  </a:txBody>
                  <a:tcPr/>
                </a:tc>
                <a:extLst>
                  <a:ext uri="{0D108BD9-81ED-4DB2-BD59-A6C34878D82A}">
                    <a16:rowId xmlns:a16="http://schemas.microsoft.com/office/drawing/2014/main" val="4191535827"/>
                  </a:ext>
                </a:extLst>
              </a:tr>
            </a:tbl>
          </a:graphicData>
        </a:graphic>
      </p:graphicFrame>
      <p:sp>
        <p:nvSpPr>
          <p:cNvPr id="4" name="TextBox 3">
            <a:extLst>
              <a:ext uri="{FF2B5EF4-FFF2-40B4-BE49-F238E27FC236}">
                <a16:creationId xmlns:a16="http://schemas.microsoft.com/office/drawing/2014/main" id="{668C295D-7AA4-BD07-ABBC-D2DBD687BA99}"/>
              </a:ext>
            </a:extLst>
          </p:cNvPr>
          <p:cNvSpPr txBox="1"/>
          <p:nvPr/>
        </p:nvSpPr>
        <p:spPr>
          <a:xfrm>
            <a:off x="8500056" y="5718220"/>
            <a:ext cx="3258355" cy="461665"/>
          </a:xfrm>
          <a:prstGeom prst="rect">
            <a:avLst/>
          </a:prstGeom>
          <a:noFill/>
        </p:spPr>
        <p:txBody>
          <a:bodyPr wrap="square" rtlCol="0">
            <a:spAutoFit/>
          </a:bodyPr>
          <a:lstStyle/>
          <a:p>
            <a:r>
              <a:rPr lang="en-US" sz="2400" dirty="0">
                <a:latin typeface="+mj-lt"/>
              </a:rPr>
              <a:t>Eurydice, 2021</a:t>
            </a:r>
          </a:p>
        </p:txBody>
      </p:sp>
    </p:spTree>
    <p:extLst>
      <p:ext uri="{BB962C8B-B14F-4D97-AF65-F5344CB8AC3E}">
        <p14:creationId xmlns:p14="http://schemas.microsoft.com/office/powerpoint/2010/main" val="2223498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5BDC5-D1A5-AA78-5923-4A9B7157EA34}"/>
              </a:ext>
            </a:extLst>
          </p:cNvPr>
          <p:cNvSpPr>
            <a:spLocks noGrp="1"/>
          </p:cNvSpPr>
          <p:nvPr>
            <p:ph type="title"/>
          </p:nvPr>
        </p:nvSpPr>
        <p:spPr/>
        <p:txBody>
          <a:bodyPr/>
          <a:lstStyle/>
          <a:p>
            <a:r>
              <a:rPr lang="en-US" b="0" dirty="0"/>
              <a:t>Supply side problems</a:t>
            </a:r>
          </a:p>
        </p:txBody>
      </p:sp>
      <p:graphicFrame>
        <p:nvGraphicFramePr>
          <p:cNvPr id="4" name="Table 4">
            <a:extLst>
              <a:ext uri="{FF2B5EF4-FFF2-40B4-BE49-F238E27FC236}">
                <a16:creationId xmlns:a16="http://schemas.microsoft.com/office/drawing/2014/main" id="{950A0117-956D-968D-27D0-0D7FE8F7DB99}"/>
              </a:ext>
            </a:extLst>
          </p:cNvPr>
          <p:cNvGraphicFramePr>
            <a:graphicFrameLocks noGrp="1"/>
          </p:cNvGraphicFramePr>
          <p:nvPr/>
        </p:nvGraphicFramePr>
        <p:xfrm>
          <a:off x="1130479" y="1324973"/>
          <a:ext cx="9417318" cy="4724400"/>
        </p:xfrm>
        <a:graphic>
          <a:graphicData uri="http://schemas.openxmlformats.org/drawingml/2006/table">
            <a:tbl>
              <a:tblPr firstRow="1" bandRow="1">
                <a:tableStyleId>{5C22544A-7EE6-4342-B048-85BDC9FD1C3A}</a:tableStyleId>
              </a:tblPr>
              <a:tblGrid>
                <a:gridCol w="4708659">
                  <a:extLst>
                    <a:ext uri="{9D8B030D-6E8A-4147-A177-3AD203B41FA5}">
                      <a16:colId xmlns:a16="http://schemas.microsoft.com/office/drawing/2014/main" val="2778914889"/>
                    </a:ext>
                  </a:extLst>
                </a:gridCol>
                <a:gridCol w="4708659">
                  <a:extLst>
                    <a:ext uri="{9D8B030D-6E8A-4147-A177-3AD203B41FA5}">
                      <a16:colId xmlns:a16="http://schemas.microsoft.com/office/drawing/2014/main" val="705427152"/>
                    </a:ext>
                  </a:extLst>
                </a:gridCol>
              </a:tblGrid>
              <a:tr h="370840">
                <a:tc>
                  <a:txBody>
                    <a:bodyPr/>
                    <a:lstStyle/>
                    <a:p>
                      <a:r>
                        <a:rPr lang="en-US" sz="2800" dirty="0">
                          <a:latin typeface="+mj-lt"/>
                        </a:rPr>
                        <a:t>Problem</a:t>
                      </a:r>
                    </a:p>
                  </a:txBody>
                  <a:tcPr/>
                </a:tc>
                <a:tc>
                  <a:txBody>
                    <a:bodyPr/>
                    <a:lstStyle/>
                    <a:p>
                      <a:r>
                        <a:rPr lang="en-US" sz="2800" dirty="0">
                          <a:latin typeface="+mj-lt"/>
                        </a:rPr>
                        <a:t>Country</a:t>
                      </a:r>
                    </a:p>
                  </a:txBody>
                  <a:tcPr/>
                </a:tc>
                <a:extLst>
                  <a:ext uri="{0D108BD9-81ED-4DB2-BD59-A6C34878D82A}">
                    <a16:rowId xmlns:a16="http://schemas.microsoft.com/office/drawing/2014/main" val="1123640421"/>
                  </a:ext>
                </a:extLst>
              </a:tr>
              <a:tr h="370840">
                <a:tc>
                  <a:txBody>
                    <a:bodyPr/>
                    <a:lstStyle/>
                    <a:p>
                      <a:r>
                        <a:rPr lang="en-US" sz="2800" dirty="0">
                          <a:latin typeface="+mj-lt"/>
                        </a:rPr>
                        <a:t>ITE shortages (low applications and/or high dropout)</a:t>
                      </a:r>
                    </a:p>
                  </a:txBody>
                  <a:tcPr/>
                </a:tc>
                <a:tc>
                  <a:txBody>
                    <a:bodyPr/>
                    <a:lstStyle/>
                    <a:p>
                      <a:r>
                        <a:rPr lang="en-US" sz="2800" dirty="0">
                          <a:latin typeface="+mj-lt"/>
                        </a:rPr>
                        <a:t>FR, UK-SCT, NO, DE, LV, LU, NL, LT, PT, RS, MT</a:t>
                      </a:r>
                    </a:p>
                  </a:txBody>
                  <a:tcPr/>
                </a:tc>
                <a:extLst>
                  <a:ext uri="{0D108BD9-81ED-4DB2-BD59-A6C34878D82A}">
                    <a16:rowId xmlns:a16="http://schemas.microsoft.com/office/drawing/2014/main" val="3641373477"/>
                  </a:ext>
                </a:extLst>
              </a:tr>
              <a:tr h="370840">
                <a:tc>
                  <a:txBody>
                    <a:bodyPr/>
                    <a:lstStyle/>
                    <a:p>
                      <a:r>
                        <a:rPr lang="en-US" sz="2800" dirty="0">
                          <a:latin typeface="+mj-lt"/>
                        </a:rPr>
                        <a:t>Teacher dropout</a:t>
                      </a:r>
                    </a:p>
                  </a:txBody>
                  <a:tcPr/>
                </a:tc>
                <a:tc>
                  <a:txBody>
                    <a:bodyPr/>
                    <a:lstStyle/>
                    <a:p>
                      <a:r>
                        <a:rPr lang="en-US" sz="2800" dirty="0">
                          <a:latin typeface="+mj-lt"/>
                        </a:rPr>
                        <a:t>BG, LI</a:t>
                      </a:r>
                    </a:p>
                  </a:txBody>
                  <a:tcPr/>
                </a:tc>
                <a:extLst>
                  <a:ext uri="{0D108BD9-81ED-4DB2-BD59-A6C34878D82A}">
                    <a16:rowId xmlns:a16="http://schemas.microsoft.com/office/drawing/2014/main" val="2353629777"/>
                  </a:ext>
                </a:extLst>
              </a:tr>
              <a:tr h="370840">
                <a:tc>
                  <a:txBody>
                    <a:bodyPr/>
                    <a:lstStyle/>
                    <a:p>
                      <a:r>
                        <a:rPr lang="en-US" sz="2800" dirty="0">
                          <a:latin typeface="+mj-lt"/>
                        </a:rPr>
                        <a:t>Teacher dropout </a:t>
                      </a:r>
                      <a:r>
                        <a:rPr lang="en-US" sz="2800" i="1" u="sng" dirty="0">
                          <a:latin typeface="+mj-lt"/>
                        </a:rPr>
                        <a:t>and</a:t>
                      </a:r>
                      <a:r>
                        <a:rPr lang="en-US" sz="2800" dirty="0">
                          <a:latin typeface="+mj-lt"/>
                        </a:rPr>
                        <a:t> ITE shortages</a:t>
                      </a:r>
                    </a:p>
                  </a:txBody>
                  <a:tcPr/>
                </a:tc>
                <a:tc>
                  <a:txBody>
                    <a:bodyPr/>
                    <a:lstStyle/>
                    <a:p>
                      <a:r>
                        <a:rPr lang="en-US" sz="2800" dirty="0">
                          <a:latin typeface="+mj-lt"/>
                        </a:rPr>
                        <a:t>EE, HU, BE, IS, </a:t>
                      </a:r>
                      <a:r>
                        <a:rPr lang="en-US" sz="2800" dirty="0" err="1">
                          <a:latin typeface="+mj-lt"/>
                        </a:rPr>
                        <a:t>Befr</a:t>
                      </a:r>
                      <a:r>
                        <a:rPr lang="en-US" sz="2800" dirty="0">
                          <a:latin typeface="+mj-lt"/>
                        </a:rPr>
                        <a:t>, </a:t>
                      </a:r>
                      <a:r>
                        <a:rPr lang="en-US" sz="2800" dirty="0" err="1">
                          <a:latin typeface="+mj-lt"/>
                        </a:rPr>
                        <a:t>BEnl</a:t>
                      </a:r>
                      <a:r>
                        <a:rPr lang="en-US" sz="2800" dirty="0">
                          <a:latin typeface="+mj-lt"/>
                        </a:rPr>
                        <a:t>, DK, UK-ENG</a:t>
                      </a:r>
                    </a:p>
                  </a:txBody>
                  <a:tcPr/>
                </a:tc>
                <a:extLst>
                  <a:ext uri="{0D108BD9-81ED-4DB2-BD59-A6C34878D82A}">
                    <a16:rowId xmlns:a16="http://schemas.microsoft.com/office/drawing/2014/main" val="2977837352"/>
                  </a:ext>
                </a:extLst>
              </a:tr>
              <a:tr h="370840">
                <a:tc>
                  <a:txBody>
                    <a:bodyPr/>
                    <a:lstStyle/>
                    <a:p>
                      <a:r>
                        <a:rPr lang="en-US" sz="2800" dirty="0">
                          <a:latin typeface="+mj-lt"/>
                        </a:rPr>
                        <a:t>An ageing teacher population</a:t>
                      </a:r>
                    </a:p>
                  </a:txBody>
                  <a:tcPr/>
                </a:tc>
                <a:tc>
                  <a:txBody>
                    <a:bodyPr/>
                    <a:lstStyle/>
                    <a:p>
                      <a:r>
                        <a:rPr lang="en-US" sz="2800" dirty="0">
                          <a:latin typeface="+mj-lt"/>
                        </a:rPr>
                        <a:t>DE, LV, LU, NL, CZ, AT, PL, CH, BG, EE, HU, SE, IS, LI, EL, ES, IT, LT, PT</a:t>
                      </a:r>
                    </a:p>
                  </a:txBody>
                  <a:tcPr/>
                </a:tc>
                <a:extLst>
                  <a:ext uri="{0D108BD9-81ED-4DB2-BD59-A6C34878D82A}">
                    <a16:rowId xmlns:a16="http://schemas.microsoft.com/office/drawing/2014/main" val="2338763222"/>
                  </a:ext>
                </a:extLst>
              </a:tr>
            </a:tbl>
          </a:graphicData>
        </a:graphic>
      </p:graphicFrame>
    </p:spTree>
    <p:extLst>
      <p:ext uri="{BB962C8B-B14F-4D97-AF65-F5344CB8AC3E}">
        <p14:creationId xmlns:p14="http://schemas.microsoft.com/office/powerpoint/2010/main" val="402852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C6847-3122-191C-2821-E305A2472F1D}"/>
              </a:ext>
            </a:extLst>
          </p:cNvPr>
          <p:cNvSpPr>
            <a:spLocks noGrp="1"/>
          </p:cNvSpPr>
          <p:nvPr>
            <p:ph type="title"/>
          </p:nvPr>
        </p:nvSpPr>
        <p:spPr/>
        <p:txBody>
          <a:bodyPr>
            <a:normAutofit fontScale="90000"/>
          </a:bodyPr>
          <a:lstStyle/>
          <a:p>
            <a:r>
              <a:rPr lang="en-US" b="0" dirty="0"/>
              <a:t>Thinking about the </a:t>
            </a:r>
            <a:r>
              <a:rPr lang="en-US" b="0"/>
              <a:t>‘attractiveness </a:t>
            </a:r>
            <a:r>
              <a:rPr lang="en-US" b="0" dirty="0"/>
              <a:t>of the </a:t>
            </a:r>
            <a:r>
              <a:rPr lang="en-US" b="0"/>
              <a:t>teaching profession’: </a:t>
            </a:r>
            <a:r>
              <a:rPr lang="en-US" b="0" dirty="0"/>
              <a:t>re-thinking </a:t>
            </a:r>
            <a:r>
              <a:rPr lang="en-US" b="0"/>
              <a:t>the problem</a:t>
            </a:r>
            <a:endParaRPr lang="en-US" b="0" dirty="0"/>
          </a:p>
        </p:txBody>
      </p:sp>
      <p:graphicFrame>
        <p:nvGraphicFramePr>
          <p:cNvPr id="3" name="Diagram 2">
            <a:extLst>
              <a:ext uri="{FF2B5EF4-FFF2-40B4-BE49-F238E27FC236}">
                <a16:creationId xmlns:a16="http://schemas.microsoft.com/office/drawing/2014/main" id="{935D86DC-3754-9727-9E81-5F58606CCDE5}"/>
              </a:ext>
            </a:extLst>
          </p:cNvPr>
          <p:cNvGraphicFramePr/>
          <p:nvPr>
            <p:extLst>
              <p:ext uri="{D42A27DB-BD31-4B8C-83A1-F6EECF244321}">
                <p14:modId xmlns:p14="http://schemas.microsoft.com/office/powerpoint/2010/main" val="4195852891"/>
              </p:ext>
            </p:extLst>
          </p:nvPr>
        </p:nvGraphicFramePr>
        <p:xfrm>
          <a:off x="981863" y="108868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rved Up Arrow 3">
            <a:extLst>
              <a:ext uri="{FF2B5EF4-FFF2-40B4-BE49-F238E27FC236}">
                <a16:creationId xmlns:a16="http://schemas.microsoft.com/office/drawing/2014/main" id="{A138C677-7A3F-796B-08DF-7A20DE44231D}"/>
              </a:ext>
            </a:extLst>
          </p:cNvPr>
          <p:cNvSpPr/>
          <p:nvPr/>
        </p:nvSpPr>
        <p:spPr>
          <a:xfrm rot="14301321">
            <a:off x="6359550" y="1692258"/>
            <a:ext cx="2342924" cy="1079816"/>
          </a:xfrm>
          <a:prstGeom prst="curvedUpArrow">
            <a:avLst/>
          </a:prstGeom>
          <a:gradFill flip="none" rotWithShape="1">
            <a:gsLst>
              <a:gs pos="70000">
                <a:srgbClr val="00487E">
                  <a:lumMod val="85000"/>
                  <a:lumOff val="15000"/>
                </a:srgbClr>
              </a:gs>
              <a:gs pos="17000">
                <a:schemeClr val="accent1"/>
              </a:gs>
              <a:gs pos="10000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mj-lt"/>
            </a:endParaRPr>
          </a:p>
        </p:txBody>
      </p:sp>
      <p:sp>
        <p:nvSpPr>
          <p:cNvPr id="5" name="Curved Up Arrow 4">
            <a:extLst>
              <a:ext uri="{FF2B5EF4-FFF2-40B4-BE49-F238E27FC236}">
                <a16:creationId xmlns:a16="http://schemas.microsoft.com/office/drawing/2014/main" id="{73B6C62F-369D-3A12-C027-F599236E30F2}"/>
              </a:ext>
            </a:extLst>
          </p:cNvPr>
          <p:cNvSpPr/>
          <p:nvPr/>
        </p:nvSpPr>
        <p:spPr>
          <a:xfrm rot="13234191" flipH="1">
            <a:off x="7963149" y="3709871"/>
            <a:ext cx="2293428" cy="1079816"/>
          </a:xfrm>
          <a:prstGeom prst="curvedUpArrow">
            <a:avLst/>
          </a:prstGeom>
          <a:gradFill flip="none" rotWithShape="1">
            <a:gsLst>
              <a:gs pos="70000">
                <a:srgbClr val="00487E">
                  <a:lumMod val="85000"/>
                  <a:lumOff val="15000"/>
                </a:srgbClr>
              </a:gs>
              <a:gs pos="17000">
                <a:schemeClr val="accent1"/>
              </a:gs>
              <a:gs pos="10000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mj-lt"/>
            </a:endParaRPr>
          </a:p>
        </p:txBody>
      </p:sp>
      <p:sp>
        <p:nvSpPr>
          <p:cNvPr id="6" name="TextBox 5">
            <a:extLst>
              <a:ext uri="{FF2B5EF4-FFF2-40B4-BE49-F238E27FC236}">
                <a16:creationId xmlns:a16="http://schemas.microsoft.com/office/drawing/2014/main" id="{8D0D789D-7C20-F3AF-E821-36340854E7E8}"/>
              </a:ext>
            </a:extLst>
          </p:cNvPr>
          <p:cNvSpPr txBox="1"/>
          <p:nvPr/>
        </p:nvSpPr>
        <p:spPr>
          <a:xfrm>
            <a:off x="8157702" y="5281399"/>
            <a:ext cx="2174364" cy="830997"/>
          </a:xfrm>
          <a:prstGeom prst="rect">
            <a:avLst/>
          </a:prstGeom>
          <a:noFill/>
        </p:spPr>
        <p:txBody>
          <a:bodyPr wrap="square" rtlCol="0">
            <a:spAutoFit/>
          </a:bodyPr>
          <a:lstStyle/>
          <a:p>
            <a:pPr algn="ctr"/>
            <a:r>
              <a:rPr lang="en-US" sz="2400" dirty="0">
                <a:latin typeface="+mj-lt"/>
              </a:rPr>
              <a:t>Work-life balance</a:t>
            </a:r>
          </a:p>
        </p:txBody>
      </p:sp>
      <p:sp>
        <p:nvSpPr>
          <p:cNvPr id="7" name="TextBox 6">
            <a:extLst>
              <a:ext uri="{FF2B5EF4-FFF2-40B4-BE49-F238E27FC236}">
                <a16:creationId xmlns:a16="http://schemas.microsoft.com/office/drawing/2014/main" id="{26AD4422-C419-D649-1D1A-DF2CB757937B}"/>
              </a:ext>
            </a:extLst>
          </p:cNvPr>
          <p:cNvSpPr txBox="1"/>
          <p:nvPr/>
        </p:nvSpPr>
        <p:spPr>
          <a:xfrm>
            <a:off x="9109863" y="6351699"/>
            <a:ext cx="4108360" cy="369332"/>
          </a:xfrm>
          <a:prstGeom prst="rect">
            <a:avLst/>
          </a:prstGeom>
          <a:noFill/>
        </p:spPr>
        <p:txBody>
          <a:bodyPr wrap="square" rtlCol="0">
            <a:spAutoFit/>
          </a:bodyPr>
          <a:lstStyle/>
          <a:p>
            <a:r>
              <a:rPr lang="en-US" dirty="0">
                <a:latin typeface="+mj-lt"/>
                <a:hlinkClick r:id="rId7"/>
              </a:rPr>
              <a:t>Stevenson and Milner (2023)</a:t>
            </a:r>
            <a:endParaRPr lang="en-US" dirty="0">
              <a:latin typeface="+mj-lt"/>
            </a:endParaRPr>
          </a:p>
        </p:txBody>
      </p:sp>
    </p:spTree>
    <p:extLst>
      <p:ext uri="{BB962C8B-B14F-4D97-AF65-F5344CB8AC3E}">
        <p14:creationId xmlns:p14="http://schemas.microsoft.com/office/powerpoint/2010/main" val="303814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C6847-3122-191C-2821-E305A2472F1D}"/>
              </a:ext>
            </a:extLst>
          </p:cNvPr>
          <p:cNvSpPr>
            <a:spLocks noGrp="1"/>
          </p:cNvSpPr>
          <p:nvPr>
            <p:ph type="title"/>
          </p:nvPr>
        </p:nvSpPr>
        <p:spPr/>
        <p:txBody>
          <a:bodyPr>
            <a:normAutofit fontScale="90000"/>
          </a:bodyPr>
          <a:lstStyle/>
          <a:p>
            <a:r>
              <a:rPr lang="en-US" b="0" dirty="0"/>
              <a:t>Thinking about the </a:t>
            </a:r>
            <a:r>
              <a:rPr lang="en-US" b="0"/>
              <a:t>‘attractiveness </a:t>
            </a:r>
            <a:r>
              <a:rPr lang="en-US" b="0" dirty="0"/>
              <a:t>of the </a:t>
            </a:r>
            <a:r>
              <a:rPr lang="en-US" b="0"/>
              <a:t>teaching profession’: </a:t>
            </a:r>
            <a:r>
              <a:rPr lang="en-US" b="0" dirty="0"/>
              <a:t>re-thinking </a:t>
            </a:r>
            <a:r>
              <a:rPr lang="en-US" b="0"/>
              <a:t>the problem</a:t>
            </a:r>
            <a:endParaRPr lang="en-US" b="0" dirty="0"/>
          </a:p>
        </p:txBody>
      </p:sp>
      <p:graphicFrame>
        <p:nvGraphicFramePr>
          <p:cNvPr id="3" name="Diagram 2">
            <a:extLst>
              <a:ext uri="{FF2B5EF4-FFF2-40B4-BE49-F238E27FC236}">
                <a16:creationId xmlns:a16="http://schemas.microsoft.com/office/drawing/2014/main" id="{935D86DC-3754-9727-9E81-5F58606CCDE5}"/>
              </a:ext>
            </a:extLst>
          </p:cNvPr>
          <p:cNvGraphicFramePr/>
          <p:nvPr/>
        </p:nvGraphicFramePr>
        <p:xfrm>
          <a:off x="981863" y="108868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rved Up Arrow 3">
            <a:extLst>
              <a:ext uri="{FF2B5EF4-FFF2-40B4-BE49-F238E27FC236}">
                <a16:creationId xmlns:a16="http://schemas.microsoft.com/office/drawing/2014/main" id="{A138C677-7A3F-796B-08DF-7A20DE44231D}"/>
              </a:ext>
            </a:extLst>
          </p:cNvPr>
          <p:cNvSpPr/>
          <p:nvPr/>
        </p:nvSpPr>
        <p:spPr>
          <a:xfrm rot="14301321">
            <a:off x="6359550" y="1692258"/>
            <a:ext cx="2342924" cy="1079816"/>
          </a:xfrm>
          <a:prstGeom prst="curvedUpArrow">
            <a:avLst/>
          </a:prstGeom>
          <a:gradFill flip="none" rotWithShape="1">
            <a:gsLst>
              <a:gs pos="70000">
                <a:srgbClr val="00487E">
                  <a:lumMod val="85000"/>
                  <a:lumOff val="15000"/>
                </a:srgbClr>
              </a:gs>
              <a:gs pos="17000">
                <a:schemeClr val="accent1"/>
              </a:gs>
              <a:gs pos="10000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mj-lt"/>
            </a:endParaRPr>
          </a:p>
        </p:txBody>
      </p:sp>
      <p:sp>
        <p:nvSpPr>
          <p:cNvPr id="5" name="Curved Up Arrow 4">
            <a:extLst>
              <a:ext uri="{FF2B5EF4-FFF2-40B4-BE49-F238E27FC236}">
                <a16:creationId xmlns:a16="http://schemas.microsoft.com/office/drawing/2014/main" id="{73B6C62F-369D-3A12-C027-F599236E30F2}"/>
              </a:ext>
            </a:extLst>
          </p:cNvPr>
          <p:cNvSpPr/>
          <p:nvPr/>
        </p:nvSpPr>
        <p:spPr>
          <a:xfrm rot="13234191" flipH="1">
            <a:off x="7963149" y="3709871"/>
            <a:ext cx="2293428" cy="1079816"/>
          </a:xfrm>
          <a:prstGeom prst="curvedUpArrow">
            <a:avLst/>
          </a:prstGeom>
          <a:gradFill flip="none" rotWithShape="1">
            <a:gsLst>
              <a:gs pos="70000">
                <a:srgbClr val="00487E">
                  <a:lumMod val="85000"/>
                  <a:lumOff val="15000"/>
                </a:srgbClr>
              </a:gs>
              <a:gs pos="17000">
                <a:schemeClr val="accent1"/>
              </a:gs>
              <a:gs pos="10000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mj-lt"/>
            </a:endParaRPr>
          </a:p>
        </p:txBody>
      </p:sp>
      <p:sp>
        <p:nvSpPr>
          <p:cNvPr id="6" name="TextBox 5">
            <a:extLst>
              <a:ext uri="{FF2B5EF4-FFF2-40B4-BE49-F238E27FC236}">
                <a16:creationId xmlns:a16="http://schemas.microsoft.com/office/drawing/2014/main" id="{8D0D789D-7C20-F3AF-E821-36340854E7E8}"/>
              </a:ext>
            </a:extLst>
          </p:cNvPr>
          <p:cNvSpPr txBox="1"/>
          <p:nvPr/>
        </p:nvSpPr>
        <p:spPr>
          <a:xfrm>
            <a:off x="8157702" y="5281399"/>
            <a:ext cx="2174364" cy="830997"/>
          </a:xfrm>
          <a:prstGeom prst="rect">
            <a:avLst/>
          </a:prstGeom>
          <a:noFill/>
        </p:spPr>
        <p:txBody>
          <a:bodyPr wrap="square" rtlCol="0">
            <a:spAutoFit/>
          </a:bodyPr>
          <a:lstStyle/>
          <a:p>
            <a:pPr algn="ctr"/>
            <a:r>
              <a:rPr lang="en-US" sz="2400" dirty="0">
                <a:latin typeface="+mj-lt"/>
              </a:rPr>
              <a:t>Work-life balance</a:t>
            </a:r>
          </a:p>
        </p:txBody>
      </p:sp>
      <p:sp>
        <p:nvSpPr>
          <p:cNvPr id="7" name="TextBox 6">
            <a:extLst>
              <a:ext uri="{FF2B5EF4-FFF2-40B4-BE49-F238E27FC236}">
                <a16:creationId xmlns:a16="http://schemas.microsoft.com/office/drawing/2014/main" id="{26AD4422-C419-D649-1D1A-DF2CB757937B}"/>
              </a:ext>
            </a:extLst>
          </p:cNvPr>
          <p:cNvSpPr txBox="1"/>
          <p:nvPr/>
        </p:nvSpPr>
        <p:spPr>
          <a:xfrm>
            <a:off x="9109863" y="6351699"/>
            <a:ext cx="4108360" cy="369332"/>
          </a:xfrm>
          <a:prstGeom prst="rect">
            <a:avLst/>
          </a:prstGeom>
          <a:noFill/>
        </p:spPr>
        <p:txBody>
          <a:bodyPr wrap="square" rtlCol="0">
            <a:spAutoFit/>
          </a:bodyPr>
          <a:lstStyle/>
          <a:p>
            <a:r>
              <a:rPr lang="en-US" dirty="0">
                <a:latin typeface="+mj-lt"/>
                <a:hlinkClick r:id="rId7"/>
              </a:rPr>
              <a:t>Stevenson and Milner (2023)</a:t>
            </a:r>
            <a:endParaRPr lang="en-US" dirty="0">
              <a:latin typeface="+mj-lt"/>
            </a:endParaRPr>
          </a:p>
        </p:txBody>
      </p:sp>
      <p:sp>
        <p:nvSpPr>
          <p:cNvPr id="8" name="TextBox 7">
            <a:extLst>
              <a:ext uri="{FF2B5EF4-FFF2-40B4-BE49-F238E27FC236}">
                <a16:creationId xmlns:a16="http://schemas.microsoft.com/office/drawing/2014/main" id="{BEDA575D-E4C3-E70F-5232-9D6FA54C6ABA}"/>
              </a:ext>
            </a:extLst>
          </p:cNvPr>
          <p:cNvSpPr txBox="1"/>
          <p:nvPr/>
        </p:nvSpPr>
        <p:spPr>
          <a:xfrm>
            <a:off x="257577" y="1365161"/>
            <a:ext cx="3026536" cy="1846659"/>
          </a:xfrm>
          <a:prstGeom prst="rect">
            <a:avLst/>
          </a:prstGeom>
          <a:noFill/>
        </p:spPr>
        <p:txBody>
          <a:bodyPr wrap="square" rtlCol="0">
            <a:spAutoFit/>
          </a:bodyPr>
          <a:lstStyle/>
          <a:p>
            <a:r>
              <a:rPr lang="en-US" sz="2400" dirty="0">
                <a:latin typeface="Calibri"/>
                <a:cs typeface="Calibri"/>
              </a:rPr>
              <a:t>Teachers have </a:t>
            </a:r>
            <a:r>
              <a:rPr lang="en-US" sz="2400" dirty="0">
                <a:solidFill>
                  <a:srgbClr val="FF0000"/>
                </a:solidFill>
                <a:latin typeface="Calibri"/>
                <a:cs typeface="Calibri"/>
              </a:rPr>
              <a:t>high</a:t>
            </a:r>
            <a:r>
              <a:rPr lang="en-US" sz="2400" dirty="0">
                <a:latin typeface="Calibri"/>
                <a:cs typeface="Calibri"/>
              </a:rPr>
              <a:t> work intensity and </a:t>
            </a:r>
            <a:r>
              <a:rPr lang="en-US" sz="2400" dirty="0">
                <a:solidFill>
                  <a:srgbClr val="FF0000"/>
                </a:solidFill>
                <a:latin typeface="Calibri"/>
                <a:cs typeface="Calibri"/>
              </a:rPr>
              <a:t>low </a:t>
            </a:r>
            <a:r>
              <a:rPr lang="en-US" sz="2400" dirty="0">
                <a:latin typeface="Calibri"/>
                <a:cs typeface="Calibri"/>
              </a:rPr>
              <a:t>task discretion </a:t>
            </a:r>
          </a:p>
          <a:p>
            <a:endParaRPr lang="en-US" sz="2400" dirty="0">
              <a:latin typeface="Calibri"/>
              <a:cs typeface="Calibri"/>
            </a:endParaRPr>
          </a:p>
          <a:p>
            <a:r>
              <a:rPr lang="en-US" dirty="0">
                <a:latin typeface="Calibri"/>
                <a:cs typeface="Calibri"/>
                <a:hlinkClick r:id="rId8"/>
              </a:rPr>
              <a:t>Green (2021)</a:t>
            </a:r>
            <a:endParaRPr lang="en-US" dirty="0">
              <a:latin typeface="Calibri"/>
              <a:cs typeface="Calibri"/>
            </a:endParaRPr>
          </a:p>
        </p:txBody>
      </p:sp>
    </p:spTree>
    <p:extLst>
      <p:ext uri="{BB962C8B-B14F-4D97-AF65-F5344CB8AC3E}">
        <p14:creationId xmlns:p14="http://schemas.microsoft.com/office/powerpoint/2010/main" val="3144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0680E-4FE4-104B-ABC4-6258E488D7AA}"/>
              </a:ext>
            </a:extLst>
          </p:cNvPr>
          <p:cNvSpPr>
            <a:spLocks noGrp="1"/>
          </p:cNvSpPr>
          <p:nvPr>
            <p:ph type="title"/>
          </p:nvPr>
        </p:nvSpPr>
        <p:spPr/>
        <p:txBody>
          <a:bodyPr/>
          <a:lstStyle/>
          <a:p>
            <a:r>
              <a:rPr lang="en-US" dirty="0"/>
              <a:t>What this looks like . . .</a:t>
            </a:r>
          </a:p>
        </p:txBody>
      </p:sp>
      <p:pic>
        <p:nvPicPr>
          <p:cNvPr id="4" name="Picture 3" descr="Graphical user interface, text, application, chat or text message&#10;&#10;Description automatically generated">
            <a:extLst>
              <a:ext uri="{FF2B5EF4-FFF2-40B4-BE49-F238E27FC236}">
                <a16:creationId xmlns:a16="http://schemas.microsoft.com/office/drawing/2014/main" id="{F7945787-EC51-314C-A6C8-3F1E31A97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7100" y="1016000"/>
            <a:ext cx="5257800" cy="4826000"/>
          </a:xfrm>
          <a:prstGeom prst="rect">
            <a:avLst/>
          </a:prstGeom>
        </p:spPr>
      </p:pic>
    </p:spTree>
    <p:extLst>
      <p:ext uri="{BB962C8B-B14F-4D97-AF65-F5344CB8AC3E}">
        <p14:creationId xmlns:p14="http://schemas.microsoft.com/office/powerpoint/2010/main" val="396765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F429E-4FF1-3D06-F53C-344655CC52CC}"/>
              </a:ext>
            </a:extLst>
          </p:cNvPr>
          <p:cNvSpPr>
            <a:spLocks noGrp="1"/>
          </p:cNvSpPr>
          <p:nvPr>
            <p:ph type="title"/>
          </p:nvPr>
        </p:nvSpPr>
        <p:spPr/>
        <p:txBody>
          <a:bodyPr/>
          <a:lstStyle/>
          <a:p>
            <a:r>
              <a:rPr lang="en-US" dirty="0"/>
              <a:t>Building strong education unions</a:t>
            </a:r>
          </a:p>
        </p:txBody>
      </p:sp>
      <p:pic>
        <p:nvPicPr>
          <p:cNvPr id="4" name="Picture 3" descr="A group of people holding signs&#10;&#10;Description automatically generated with low confidence">
            <a:extLst>
              <a:ext uri="{FF2B5EF4-FFF2-40B4-BE49-F238E27FC236}">
                <a16:creationId xmlns:a16="http://schemas.microsoft.com/office/drawing/2014/main" id="{C83B3239-E4F2-B3F4-4CEC-4F297723D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195" y="1116080"/>
            <a:ext cx="2405129" cy="3651264"/>
          </a:xfrm>
          <a:prstGeom prst="rect">
            <a:avLst/>
          </a:prstGeom>
        </p:spPr>
      </p:pic>
      <p:sp>
        <p:nvSpPr>
          <p:cNvPr id="5" name="TextBox 4">
            <a:extLst>
              <a:ext uri="{FF2B5EF4-FFF2-40B4-BE49-F238E27FC236}">
                <a16:creationId xmlns:a16="http://schemas.microsoft.com/office/drawing/2014/main" id="{15BC5FF4-BC2E-F73F-26AC-9B29EC2FF547}"/>
              </a:ext>
            </a:extLst>
          </p:cNvPr>
          <p:cNvSpPr txBox="1"/>
          <p:nvPr/>
        </p:nvSpPr>
        <p:spPr>
          <a:xfrm>
            <a:off x="750195" y="4984124"/>
            <a:ext cx="2405129" cy="1200329"/>
          </a:xfrm>
          <a:prstGeom prst="rect">
            <a:avLst/>
          </a:prstGeom>
          <a:noFill/>
        </p:spPr>
        <p:txBody>
          <a:bodyPr wrap="square" rtlCol="0">
            <a:spAutoFit/>
          </a:bodyPr>
          <a:lstStyle/>
          <a:p>
            <a:r>
              <a:rPr lang="en-US" i="1" dirty="0" err="1">
                <a:latin typeface="+mj-lt"/>
                <a:hlinkClick r:id="rId3"/>
              </a:rPr>
              <a:t>Organising</a:t>
            </a:r>
            <a:r>
              <a:rPr lang="en-US" i="1" dirty="0">
                <a:latin typeface="+mj-lt"/>
                <a:hlinkClick r:id="rId3"/>
              </a:rPr>
              <a:t> teaching: developing the power of the profession </a:t>
            </a:r>
            <a:r>
              <a:rPr lang="en-US" dirty="0">
                <a:latin typeface="+mj-lt"/>
                <a:hlinkClick r:id="rId3"/>
              </a:rPr>
              <a:t>(2017)</a:t>
            </a:r>
            <a:endParaRPr lang="en-US" dirty="0">
              <a:latin typeface="+mj-lt"/>
            </a:endParaRPr>
          </a:p>
        </p:txBody>
      </p:sp>
      <p:pic>
        <p:nvPicPr>
          <p:cNvPr id="7" name="Picture 6" descr="A person with her mouth open&#10;&#10;Description automatically generated with medium confidence">
            <a:extLst>
              <a:ext uri="{FF2B5EF4-FFF2-40B4-BE49-F238E27FC236}">
                <a16:creationId xmlns:a16="http://schemas.microsoft.com/office/drawing/2014/main" id="{B0AAB456-9E1A-DC83-0105-EBCAC3FFF3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2890" y="1116080"/>
            <a:ext cx="2566219" cy="3651264"/>
          </a:xfrm>
          <a:prstGeom prst="rect">
            <a:avLst/>
          </a:prstGeom>
        </p:spPr>
      </p:pic>
      <p:sp>
        <p:nvSpPr>
          <p:cNvPr id="8" name="TextBox 7">
            <a:extLst>
              <a:ext uri="{FF2B5EF4-FFF2-40B4-BE49-F238E27FC236}">
                <a16:creationId xmlns:a16="http://schemas.microsoft.com/office/drawing/2014/main" id="{CC0D0048-8EF6-DB8C-2516-F145729AF53D}"/>
              </a:ext>
            </a:extLst>
          </p:cNvPr>
          <p:cNvSpPr txBox="1"/>
          <p:nvPr/>
        </p:nvSpPr>
        <p:spPr>
          <a:xfrm>
            <a:off x="4840309" y="5085939"/>
            <a:ext cx="2511380" cy="923330"/>
          </a:xfrm>
          <a:prstGeom prst="rect">
            <a:avLst/>
          </a:prstGeom>
          <a:noFill/>
        </p:spPr>
        <p:txBody>
          <a:bodyPr wrap="square" rtlCol="0">
            <a:spAutoFit/>
          </a:bodyPr>
          <a:lstStyle/>
          <a:p>
            <a:r>
              <a:rPr lang="en-US" i="1" dirty="0">
                <a:latin typeface="+mj-lt"/>
                <a:hlinkClick r:id="rId5"/>
              </a:rPr>
              <a:t>Your Turn: Teachers for trade union renewal </a:t>
            </a:r>
            <a:r>
              <a:rPr lang="en-US" dirty="0">
                <a:latin typeface="+mj-lt"/>
                <a:hlinkClick r:id="rId5"/>
              </a:rPr>
              <a:t>(2020)</a:t>
            </a:r>
            <a:endParaRPr lang="en-US" dirty="0">
              <a:latin typeface="+mj-lt"/>
            </a:endParaRPr>
          </a:p>
        </p:txBody>
      </p:sp>
      <p:pic>
        <p:nvPicPr>
          <p:cNvPr id="10" name="Picture 9" descr="Text&#10;&#10;Description automatically generated">
            <a:extLst>
              <a:ext uri="{FF2B5EF4-FFF2-40B4-BE49-F238E27FC236}">
                <a16:creationId xmlns:a16="http://schemas.microsoft.com/office/drawing/2014/main" id="{E169B0A9-2B1B-BC87-731B-384A839235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36678" y="1136006"/>
            <a:ext cx="2366345" cy="3651264"/>
          </a:xfrm>
          <a:prstGeom prst="rect">
            <a:avLst/>
          </a:prstGeom>
        </p:spPr>
      </p:pic>
      <p:sp>
        <p:nvSpPr>
          <p:cNvPr id="11" name="TextBox 10">
            <a:extLst>
              <a:ext uri="{FF2B5EF4-FFF2-40B4-BE49-F238E27FC236}">
                <a16:creationId xmlns:a16="http://schemas.microsoft.com/office/drawing/2014/main" id="{A2C76DAD-FC81-F924-738A-5C872FEBEE89}"/>
              </a:ext>
            </a:extLst>
          </p:cNvPr>
          <p:cNvSpPr txBox="1"/>
          <p:nvPr/>
        </p:nvSpPr>
        <p:spPr>
          <a:xfrm>
            <a:off x="9036678" y="5085939"/>
            <a:ext cx="2366345" cy="1477328"/>
          </a:xfrm>
          <a:prstGeom prst="rect">
            <a:avLst/>
          </a:prstGeom>
          <a:noFill/>
        </p:spPr>
        <p:txBody>
          <a:bodyPr wrap="square" rtlCol="0">
            <a:spAutoFit/>
          </a:bodyPr>
          <a:lstStyle/>
          <a:p>
            <a:r>
              <a:rPr lang="en-US" i="1" dirty="0">
                <a:latin typeface="+mj-lt"/>
                <a:hlinkClick r:id="rId7"/>
              </a:rPr>
              <a:t>Lessons in Organising: what trade unionists can learn from the war on teachers</a:t>
            </a:r>
            <a:r>
              <a:rPr lang="en-US" dirty="0">
                <a:latin typeface="+mj-lt"/>
                <a:hlinkClick r:id="rId7"/>
              </a:rPr>
              <a:t> (2023)</a:t>
            </a:r>
            <a:endParaRPr lang="en-US" dirty="0">
              <a:latin typeface="+mj-lt"/>
            </a:endParaRPr>
          </a:p>
        </p:txBody>
      </p:sp>
    </p:spTree>
    <p:extLst>
      <p:ext uri="{BB962C8B-B14F-4D97-AF65-F5344CB8AC3E}">
        <p14:creationId xmlns:p14="http://schemas.microsoft.com/office/powerpoint/2010/main" val="1549400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49712-D4D0-5FCE-8981-29E360D95576}"/>
              </a:ext>
            </a:extLst>
          </p:cNvPr>
          <p:cNvSpPr>
            <a:spLocks noGrp="1"/>
          </p:cNvSpPr>
          <p:nvPr>
            <p:ph type="title"/>
          </p:nvPr>
        </p:nvSpPr>
        <p:spPr/>
        <p:txBody>
          <a:bodyPr/>
          <a:lstStyle/>
          <a:p>
            <a:r>
              <a:rPr lang="en-US" dirty="0"/>
              <a:t>Lessons in </a:t>
            </a:r>
            <a:r>
              <a:rPr lang="en-US" dirty="0" err="1"/>
              <a:t>Organising</a:t>
            </a:r>
            <a:endParaRPr lang="en-US" dirty="0"/>
          </a:p>
        </p:txBody>
      </p:sp>
      <p:pic>
        <p:nvPicPr>
          <p:cNvPr id="4" name="Picture 3" descr="Text&#10;&#10;Description automatically generated">
            <a:extLst>
              <a:ext uri="{FF2B5EF4-FFF2-40B4-BE49-F238E27FC236}">
                <a16:creationId xmlns:a16="http://schemas.microsoft.com/office/drawing/2014/main" id="{EF411A9C-179B-BFB6-5AC0-50E648A71D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1719" y="1313645"/>
            <a:ext cx="3119526" cy="4813421"/>
          </a:xfrm>
          <a:prstGeom prst="rect">
            <a:avLst/>
          </a:prstGeom>
        </p:spPr>
      </p:pic>
      <p:sp>
        <p:nvSpPr>
          <p:cNvPr id="5" name="TextBox 4">
            <a:extLst>
              <a:ext uri="{FF2B5EF4-FFF2-40B4-BE49-F238E27FC236}">
                <a16:creationId xmlns:a16="http://schemas.microsoft.com/office/drawing/2014/main" id="{B83CB5EB-574B-C0BB-37E7-B6755B91BA88}"/>
              </a:ext>
            </a:extLst>
          </p:cNvPr>
          <p:cNvSpPr txBox="1"/>
          <p:nvPr/>
        </p:nvSpPr>
        <p:spPr>
          <a:xfrm>
            <a:off x="6096000" y="1403797"/>
            <a:ext cx="5095741" cy="4524315"/>
          </a:xfrm>
          <a:prstGeom prst="rect">
            <a:avLst/>
          </a:prstGeom>
          <a:noFill/>
        </p:spPr>
        <p:txBody>
          <a:bodyPr wrap="square" rtlCol="0">
            <a:spAutoFit/>
          </a:bodyPr>
          <a:lstStyle/>
          <a:p>
            <a:pPr marL="457200" indent="-457200">
              <a:buFont typeface="+mj-lt"/>
              <a:buAutoNum type="arabicPeriod"/>
            </a:pPr>
            <a:r>
              <a:rPr lang="en-US" sz="3600" dirty="0" err="1">
                <a:latin typeface="+mj-lt"/>
              </a:rPr>
              <a:t>Organise</a:t>
            </a:r>
            <a:r>
              <a:rPr lang="en-US" sz="3600" dirty="0">
                <a:latin typeface="+mj-lt"/>
              </a:rPr>
              <a:t> at the workplace</a:t>
            </a:r>
          </a:p>
          <a:p>
            <a:pPr marL="457200" indent="-457200">
              <a:buFont typeface="+mj-lt"/>
              <a:buAutoNum type="arabicPeriod"/>
            </a:pPr>
            <a:endParaRPr lang="en-US" sz="3600" dirty="0">
              <a:latin typeface="+mj-lt"/>
            </a:endParaRPr>
          </a:p>
          <a:p>
            <a:pPr marL="457200" indent="-457200">
              <a:buFont typeface="+mj-lt"/>
              <a:buAutoNum type="arabicPeriod"/>
            </a:pPr>
            <a:r>
              <a:rPr lang="en-US" sz="3600" dirty="0" err="1">
                <a:latin typeface="+mj-lt"/>
              </a:rPr>
              <a:t>Organise</a:t>
            </a:r>
            <a:r>
              <a:rPr lang="en-US" sz="3600" dirty="0">
                <a:latin typeface="+mj-lt"/>
              </a:rPr>
              <a:t> around ideas</a:t>
            </a:r>
          </a:p>
          <a:p>
            <a:pPr marL="457200" indent="-457200">
              <a:buFont typeface="+mj-lt"/>
              <a:buAutoNum type="arabicPeriod"/>
            </a:pPr>
            <a:endParaRPr lang="en-US" sz="3600" dirty="0">
              <a:latin typeface="+mj-lt"/>
            </a:endParaRPr>
          </a:p>
          <a:p>
            <a:pPr marL="457200" indent="-457200">
              <a:buFont typeface="+mj-lt"/>
              <a:buAutoNum type="arabicPeriod"/>
            </a:pPr>
            <a:r>
              <a:rPr lang="en-US" sz="3600" dirty="0" err="1">
                <a:latin typeface="+mj-lt"/>
              </a:rPr>
              <a:t>Organise</a:t>
            </a:r>
            <a:r>
              <a:rPr lang="en-US" sz="3600" dirty="0">
                <a:latin typeface="+mj-lt"/>
              </a:rPr>
              <a:t> the </a:t>
            </a:r>
            <a:r>
              <a:rPr lang="en-US" sz="3600" dirty="0" err="1">
                <a:latin typeface="+mj-lt"/>
              </a:rPr>
              <a:t>organisers</a:t>
            </a:r>
            <a:endParaRPr lang="en-US" sz="3600" dirty="0">
              <a:latin typeface="+mj-lt"/>
            </a:endParaRPr>
          </a:p>
        </p:txBody>
      </p:sp>
    </p:spTree>
    <p:extLst>
      <p:ext uri="{BB962C8B-B14F-4D97-AF65-F5344CB8AC3E}">
        <p14:creationId xmlns:p14="http://schemas.microsoft.com/office/powerpoint/2010/main" val="307169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Notts">
      <a:dk1>
        <a:sysClr val="windowText" lastClr="000000"/>
      </a:dk1>
      <a:lt1>
        <a:sysClr val="window" lastClr="FFFFFF"/>
      </a:lt1>
      <a:dk2>
        <a:srgbClr val="007DA8"/>
      </a:dk2>
      <a:lt2>
        <a:srgbClr val="009BBD"/>
      </a:lt2>
      <a:accent1>
        <a:srgbClr val="005697"/>
      </a:accent1>
      <a:accent2>
        <a:srgbClr val="1B2A6B"/>
      </a:accent2>
      <a:accent3>
        <a:srgbClr val="191A4F"/>
      </a:accent3>
      <a:accent4>
        <a:srgbClr val="B32C76"/>
      </a:accent4>
      <a:accent5>
        <a:srgbClr val="D27826"/>
      </a:accent5>
      <a:accent6>
        <a:srgbClr val="38A159"/>
      </a:accent6>
      <a:hlink>
        <a:srgbClr val="0563C1"/>
      </a:hlink>
      <a:folHlink>
        <a:srgbClr val="954F72"/>
      </a:folHlink>
    </a:clrScheme>
    <a:fontScheme name="Notts">
      <a:majorFont>
        <a:latin typeface="Arial"/>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70000">
              <a:srgbClr val="00487E">
                <a:lumMod val="85000"/>
                <a:lumOff val="15000"/>
              </a:srgbClr>
            </a:gs>
            <a:gs pos="17000">
              <a:schemeClr val="accent1"/>
            </a:gs>
            <a:gs pos="100000">
              <a:schemeClr val="accent1">
                <a:lumMod val="75000"/>
              </a:schemeClr>
            </a:gs>
          </a:gsLst>
          <a:lin ang="0" scaled="1"/>
          <a:tileRect/>
        </a:gradFill>
        <a:ln>
          <a:noFill/>
        </a:ln>
      </a:spPr>
      <a:bodyPr rtlCol="0" anchor="ctr"/>
      <a:lstStyle>
        <a:defPPr algn="ctr">
          <a:defRPr sz="2400" b="1" dirty="0">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dirty="0" err="1" smtClean="0">
            <a:latin typeface="+mj-lt"/>
          </a:defRPr>
        </a:defPPr>
      </a:lstStyle>
    </a:txDef>
  </a:objectDefaults>
  <a:extraClrSchemeLst/>
  <a:extLst>
    <a:ext uri="{05A4C25C-085E-4340-85A3-A5531E510DB2}">
      <thm15:themeFamily xmlns:thm15="http://schemas.microsoft.com/office/thememl/2012/main" name="NOTT_6103 (PowerPoint Guidelines) POT_Widescreen_001" id="{81F3E3EA-E64F-4445-9547-4C0E98DD302B}" vid="{B96464EC-35CD-433F-A30D-F35B5417D5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8385B23ACEAD34B86CC36FA00DAF478" ma:contentTypeVersion="8" ma:contentTypeDescription="Create a new document." ma:contentTypeScope="" ma:versionID="1421f34fbc25da10a62d676337da6f0e">
  <xsd:schema xmlns:xsd="http://www.w3.org/2001/XMLSchema" xmlns:xs="http://www.w3.org/2001/XMLSchema" xmlns:p="http://schemas.microsoft.com/office/2006/metadata/properties" xmlns:ns2="3523b075-696f-458a-9166-77aa99546a9b" xmlns:ns3="02bb9266-1be4-4119-9355-a3f0c4d462b3" targetNamespace="http://schemas.microsoft.com/office/2006/metadata/properties" ma:root="true" ma:fieldsID="6cfc683077ffd59cd6095db8db3730fe" ns2:_="" ns3:_="">
    <xsd:import namespace="3523b075-696f-458a-9166-77aa99546a9b"/>
    <xsd:import namespace="02bb9266-1be4-4119-9355-a3f0c4d462b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23b075-696f-458a-9166-77aa99546a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bb9266-1be4-4119-9355-a3f0c4d462b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A49EF9-8BCF-4C83-99F7-64712DA31F8A}">
  <ds:schemaRefs>
    <ds:schemaRef ds:uri="http://schemas.microsoft.com/office/2006/metadata/properties"/>
    <ds:schemaRef ds:uri="http://purl.org/dc/dcmitype/"/>
    <ds:schemaRef ds:uri="http://schemas.openxmlformats.org/package/2006/metadata/core-properties"/>
    <ds:schemaRef ds:uri="02bb9266-1be4-4119-9355-a3f0c4d462b3"/>
    <ds:schemaRef ds:uri="http://schemas.microsoft.com/office/2006/documentManagement/types"/>
    <ds:schemaRef ds:uri="http://purl.org/dc/elements/1.1/"/>
    <ds:schemaRef ds:uri="http://purl.org/dc/terms/"/>
    <ds:schemaRef ds:uri="3523b075-696f-458a-9166-77aa99546a9b"/>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FCD034D3-DBF1-4A5D-9E6B-D73497055B6A}">
  <ds:schemaRefs>
    <ds:schemaRef ds:uri="02bb9266-1be4-4119-9355-a3f0c4d462b3"/>
    <ds:schemaRef ds:uri="3523b075-696f-458a-9166-77aa99546a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CAF0062-40EE-4B6F-9DCA-61F276F287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NOTT_6103 (PowerPoint Guidelines) POT_Widescreen_002</Template>
  <TotalTime>35566</TotalTime>
  <Words>522</Words>
  <Application>Microsoft Macintosh PowerPoint</Application>
  <PresentationFormat>Widescreen</PresentationFormat>
  <Paragraphs>77</Paragraphs>
  <Slides>11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Georgia</vt:lpstr>
      <vt:lpstr>Office Theme</vt:lpstr>
      <vt:lpstr>Lessons in Organising: Education activism in an age of crises </vt:lpstr>
      <vt:lpstr>The attractiveness  of the teaching profession . . .</vt:lpstr>
      <vt:lpstr>The age of crises . . .</vt:lpstr>
      <vt:lpstr>The crisis of teacher supply . . . </vt:lpstr>
      <vt:lpstr>The scale and shape of the problem</vt:lpstr>
      <vt:lpstr>Supply side problems</vt:lpstr>
      <vt:lpstr>Thinking about the ‘attractiveness of the teaching profession’: re-thinking the problem</vt:lpstr>
      <vt:lpstr>Thinking about the ‘attractiveness of the teaching profession’: re-thinking the problem</vt:lpstr>
      <vt:lpstr>What this looks like . . .</vt:lpstr>
      <vt:lpstr>Building strong education unions</vt:lpstr>
      <vt:lpstr>Lessons in Organising</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ESRC DTP Staff Workshop</dc:title>
  <dc:creator>Wallman Lydia</dc:creator>
  <cp:lastModifiedBy>Howard Stevenson (staff)</cp:lastModifiedBy>
  <cp:revision>11</cp:revision>
  <cp:lastPrinted>2021-06-14T06:36:44Z</cp:lastPrinted>
  <dcterms:created xsi:type="dcterms:W3CDTF">2017-07-25T11:17:13Z</dcterms:created>
  <dcterms:modified xsi:type="dcterms:W3CDTF">2023-04-11T10:26:41Z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0x01010038385B23ACEAD34B86CC36FA00DAF478</vt:lpwstr>
  </property>
</Properties>
</file>