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5" r:id="rId5"/>
  </p:sldMasterIdLst>
  <p:notesMasterIdLst>
    <p:notesMasterId r:id="rId24"/>
  </p:notesMasterIdLst>
  <p:handoutMasterIdLst>
    <p:handoutMasterId r:id="rId25"/>
  </p:handoutMasterIdLst>
  <p:sldIdLst>
    <p:sldId id="466" r:id="rId6"/>
    <p:sldId id="410" r:id="rId7"/>
    <p:sldId id="413" r:id="rId8"/>
    <p:sldId id="467" r:id="rId9"/>
    <p:sldId id="468" r:id="rId10"/>
    <p:sldId id="423" r:id="rId11"/>
    <p:sldId id="424" r:id="rId12"/>
    <p:sldId id="465" r:id="rId13"/>
    <p:sldId id="420" r:id="rId14"/>
    <p:sldId id="397" r:id="rId15"/>
    <p:sldId id="419" r:id="rId16"/>
    <p:sldId id="421" r:id="rId17"/>
    <p:sldId id="416" r:id="rId18"/>
    <p:sldId id="469" r:id="rId19"/>
    <p:sldId id="471" r:id="rId20"/>
    <p:sldId id="418" r:id="rId21"/>
    <p:sldId id="415" r:id="rId22"/>
    <p:sldId id="470" r:id="rId23"/>
  </p:sldIdLst>
  <p:sldSz cx="24384000" cy="13716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3E37"/>
    <a:srgbClr val="A79563"/>
    <a:srgbClr val="A39161"/>
    <a:srgbClr val="005A52"/>
    <a:srgbClr val="005850"/>
    <a:srgbClr val="004D44"/>
    <a:srgbClr val="5E5E5E"/>
    <a:srgbClr val="B3B6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94" autoAdjust="0"/>
    <p:restoredTop sz="93792" autoAdjust="0"/>
  </p:normalViewPr>
  <p:slideViewPr>
    <p:cSldViewPr snapToGrid="0" snapToObjects="1" showGuides="1">
      <p:cViewPr varScale="1">
        <p:scale>
          <a:sx n="31" d="100"/>
          <a:sy n="31" d="100"/>
        </p:scale>
        <p:origin x="992" y="72"/>
      </p:cViewPr>
      <p:guideLst>
        <p:guide orient="horz" pos="4320"/>
        <p:guide pos="76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46" d="100"/>
          <a:sy n="46" d="100"/>
        </p:scale>
        <p:origin x="280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hyperlink" Target="https://www.gov.ie/pdf/?file=https://assets.gov.ie/296146/5654de73-ff09-442a-aeac-b3c9264947af.pdf" TargetMode="External"/><Relationship Id="rId2" Type="http://schemas.openxmlformats.org/officeDocument/2006/relationships/hyperlink" Target="https://www.gov.ie/pdf/?file=https://assets.gov.ie/297487/76aceae9-bf7b-40b7-929c-7aa47c44f1fb.pdf" TargetMode="External"/><Relationship Id="rId1" Type="http://schemas.openxmlformats.org/officeDocument/2006/relationships/hyperlink" Target="https://www.gov.ie/pdf/?file=https://assets.gov.ie/273993/7059a30e-4ae8-4627-b97b-877794ba0fdd.pdf"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www.gov.ie/pdf/?file=https://assets.gov.ie/296146/5654de73-ff09-442a-aeac-b3c9264947af.pdf" TargetMode="External"/><Relationship Id="rId2" Type="http://schemas.openxmlformats.org/officeDocument/2006/relationships/hyperlink" Target="https://www.gov.ie/pdf/?file=https://assets.gov.ie/297487/76aceae9-bf7b-40b7-929c-7aa47c44f1fb.pdf" TargetMode="External"/><Relationship Id="rId1" Type="http://schemas.openxmlformats.org/officeDocument/2006/relationships/hyperlink" Target="https://www.gov.ie/pdf/?file=https://assets.gov.ie/273993/7059a30e-4ae8-4627-b97b-877794ba0fdd.pdf"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1DA7EC-1B3F-4E17-8EEF-09FD17F20E0B}"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9CED7A55-6E0B-4A94-8B02-59A81D449440}">
      <dgm:prSet/>
      <dgm:spPr/>
      <dgm:t>
        <a:bodyPr/>
        <a:lstStyle/>
        <a:p>
          <a:r>
            <a:rPr lang="en-IE"/>
            <a:t>Research to date:</a:t>
          </a:r>
          <a:endParaRPr lang="en-US"/>
        </a:p>
      </dgm:t>
    </dgm:pt>
    <dgm:pt modelId="{139D0078-1B39-4F9B-94B5-E5B2B1068F89}" type="parTrans" cxnId="{15166C73-4AA4-4CCA-B54B-295B7811BCC7}">
      <dgm:prSet/>
      <dgm:spPr/>
      <dgm:t>
        <a:bodyPr/>
        <a:lstStyle/>
        <a:p>
          <a:endParaRPr lang="en-US"/>
        </a:p>
      </dgm:t>
    </dgm:pt>
    <dgm:pt modelId="{8E5F3779-18A5-4D4B-8D67-D00DA1753C6D}" type="sibTrans" cxnId="{15166C73-4AA4-4CCA-B54B-295B7811BCC7}">
      <dgm:prSet/>
      <dgm:spPr/>
      <dgm:t>
        <a:bodyPr/>
        <a:lstStyle/>
        <a:p>
          <a:endParaRPr lang="en-US"/>
        </a:p>
      </dgm:t>
    </dgm:pt>
    <dgm:pt modelId="{C36A5DE8-4EFC-439C-AF51-6CF24726A0FD}">
      <dgm:prSet custT="1"/>
      <dgm:spPr/>
      <dgm:t>
        <a:bodyPr/>
        <a:lstStyle/>
        <a:p>
          <a:r>
            <a:rPr lang="en-IE" sz="2800" u="sng" dirty="0">
              <a:hlinkClick xmlns:r="http://schemas.openxmlformats.org/officeDocument/2006/relationships" r:id="rId1"/>
            </a:rPr>
            <a:t>Focus groups with SNAs </a:t>
          </a:r>
          <a:r>
            <a:rPr lang="en-IE" sz="2800" dirty="0"/>
            <a:t>in May 2023 </a:t>
          </a:r>
          <a:endParaRPr lang="en-US" sz="2800" dirty="0"/>
        </a:p>
      </dgm:t>
    </dgm:pt>
    <dgm:pt modelId="{6E34F93B-2BFA-4080-B947-505C0845C1D0}" type="parTrans" cxnId="{A75651ED-4F52-4E0F-9A03-9FD7E6B04919}">
      <dgm:prSet/>
      <dgm:spPr/>
      <dgm:t>
        <a:bodyPr/>
        <a:lstStyle/>
        <a:p>
          <a:endParaRPr lang="en-US"/>
        </a:p>
      </dgm:t>
    </dgm:pt>
    <dgm:pt modelId="{9CFBE68F-E133-454D-BC36-228ADBDF9402}" type="sibTrans" cxnId="{A75651ED-4F52-4E0F-9A03-9FD7E6B04919}">
      <dgm:prSet/>
      <dgm:spPr/>
      <dgm:t>
        <a:bodyPr/>
        <a:lstStyle/>
        <a:p>
          <a:endParaRPr lang="en-US"/>
        </a:p>
      </dgm:t>
    </dgm:pt>
    <dgm:pt modelId="{37FC2568-5974-4123-9F7E-8C7A80B51D8F}">
      <dgm:prSet custT="1"/>
      <dgm:spPr/>
      <dgm:t>
        <a:bodyPr/>
        <a:lstStyle/>
        <a:p>
          <a:r>
            <a:rPr lang="en-IE" sz="2800" u="sng" dirty="0">
              <a:hlinkClick xmlns:r="http://schemas.openxmlformats.org/officeDocument/2006/relationships" r:id="rId2"/>
            </a:rPr>
            <a:t>Focus groups with school leaders</a:t>
          </a:r>
          <a:r>
            <a:rPr lang="en-IE" sz="2800" dirty="0"/>
            <a:t> on the role of the SNA in January &amp; February 2024. </a:t>
          </a:r>
          <a:endParaRPr lang="en-US" sz="2800" dirty="0"/>
        </a:p>
      </dgm:t>
    </dgm:pt>
    <dgm:pt modelId="{C4E14C81-A480-4792-A012-C4A3ABC2BE2A}" type="parTrans" cxnId="{B1FE8A91-7A2A-4104-8BD1-6BD258CE0362}">
      <dgm:prSet/>
      <dgm:spPr/>
      <dgm:t>
        <a:bodyPr/>
        <a:lstStyle/>
        <a:p>
          <a:endParaRPr lang="en-US"/>
        </a:p>
      </dgm:t>
    </dgm:pt>
    <dgm:pt modelId="{91E062E6-87EB-471F-B7DA-996AC43357A1}" type="sibTrans" cxnId="{B1FE8A91-7A2A-4104-8BD1-6BD258CE0362}">
      <dgm:prSet/>
      <dgm:spPr/>
      <dgm:t>
        <a:bodyPr/>
        <a:lstStyle/>
        <a:p>
          <a:endParaRPr lang="en-US"/>
        </a:p>
      </dgm:t>
    </dgm:pt>
    <dgm:pt modelId="{A2A62B5A-7E6E-4130-9403-BC29596D902E}">
      <dgm:prSet custT="1"/>
      <dgm:spPr/>
      <dgm:t>
        <a:bodyPr/>
        <a:lstStyle/>
        <a:p>
          <a:r>
            <a:rPr lang="en-IE" sz="2800" u="sng" dirty="0">
              <a:hlinkClick xmlns:r="http://schemas.openxmlformats.org/officeDocument/2006/relationships" r:id="rId3"/>
            </a:rPr>
            <a:t>The first national survey of SNAs</a:t>
          </a:r>
          <a:r>
            <a:rPr lang="en-IE" sz="2800" dirty="0"/>
            <a:t> in February 2024</a:t>
          </a:r>
          <a:endParaRPr lang="en-US" sz="2800" dirty="0"/>
        </a:p>
      </dgm:t>
    </dgm:pt>
    <dgm:pt modelId="{2C897A5D-CC70-41C1-8018-A5B4F23DD072}" type="parTrans" cxnId="{FD320A1B-B1AB-4428-88D3-C159C625B5A8}">
      <dgm:prSet/>
      <dgm:spPr/>
      <dgm:t>
        <a:bodyPr/>
        <a:lstStyle/>
        <a:p>
          <a:endParaRPr lang="en-US"/>
        </a:p>
      </dgm:t>
    </dgm:pt>
    <dgm:pt modelId="{55220E26-2E1B-4E25-917C-64D961EFF3B8}" type="sibTrans" cxnId="{FD320A1B-B1AB-4428-88D3-C159C625B5A8}">
      <dgm:prSet/>
      <dgm:spPr/>
      <dgm:t>
        <a:bodyPr/>
        <a:lstStyle/>
        <a:p>
          <a:endParaRPr lang="en-US"/>
        </a:p>
      </dgm:t>
    </dgm:pt>
    <dgm:pt modelId="{4C43ACD7-5496-4748-8BEA-E34D4C257019}">
      <dgm:prSet custT="1"/>
      <dgm:spPr/>
      <dgm:t>
        <a:bodyPr/>
        <a:lstStyle/>
        <a:p>
          <a:r>
            <a:rPr lang="en-IE" sz="2800" dirty="0"/>
            <a:t>Focus groups with teachers on the role of the SNA in September 202</a:t>
          </a:r>
          <a:r>
            <a:rPr lang="en-IE" sz="2400" dirty="0"/>
            <a:t>4</a:t>
          </a:r>
          <a:endParaRPr lang="en-US" sz="2400" dirty="0"/>
        </a:p>
      </dgm:t>
    </dgm:pt>
    <dgm:pt modelId="{E32DF6FC-433C-4562-9B3C-845B97DA3728}" type="parTrans" cxnId="{1BC79161-D179-429A-BD0D-A03D48DE693C}">
      <dgm:prSet/>
      <dgm:spPr/>
      <dgm:t>
        <a:bodyPr/>
        <a:lstStyle/>
        <a:p>
          <a:endParaRPr lang="en-US"/>
        </a:p>
      </dgm:t>
    </dgm:pt>
    <dgm:pt modelId="{A4E56787-B749-4C19-8D6A-4082CB5083AF}" type="sibTrans" cxnId="{1BC79161-D179-429A-BD0D-A03D48DE693C}">
      <dgm:prSet/>
      <dgm:spPr/>
      <dgm:t>
        <a:bodyPr/>
        <a:lstStyle/>
        <a:p>
          <a:endParaRPr lang="en-US"/>
        </a:p>
      </dgm:t>
    </dgm:pt>
    <dgm:pt modelId="{9007CEF6-EE22-4CDB-A48E-A02A6CCAD6A1}">
      <dgm:prSet/>
      <dgm:spPr/>
      <dgm:t>
        <a:bodyPr/>
        <a:lstStyle/>
        <a:p>
          <a:r>
            <a:rPr lang="en-IE"/>
            <a:t>Five pillars</a:t>
          </a:r>
          <a:endParaRPr lang="en-US"/>
        </a:p>
      </dgm:t>
    </dgm:pt>
    <dgm:pt modelId="{25D7531B-579C-4EE5-A3C1-EB7C310ACEA6}" type="parTrans" cxnId="{351A31D9-862A-4A6D-858C-2340FA4C94CF}">
      <dgm:prSet/>
      <dgm:spPr/>
      <dgm:t>
        <a:bodyPr/>
        <a:lstStyle/>
        <a:p>
          <a:endParaRPr lang="en-US"/>
        </a:p>
      </dgm:t>
    </dgm:pt>
    <dgm:pt modelId="{6A3F345B-6BF0-4B13-A610-58BF4AC0F1FB}" type="sibTrans" cxnId="{351A31D9-862A-4A6D-858C-2340FA4C94CF}">
      <dgm:prSet/>
      <dgm:spPr/>
      <dgm:t>
        <a:bodyPr/>
        <a:lstStyle/>
        <a:p>
          <a:endParaRPr lang="en-US"/>
        </a:p>
      </dgm:t>
    </dgm:pt>
    <dgm:pt modelId="{89965923-13AF-4BCB-B4A4-814FFB021C39}">
      <dgm:prSet custT="1"/>
      <dgm:spPr/>
      <dgm:t>
        <a:bodyPr/>
        <a:lstStyle/>
        <a:p>
          <a:r>
            <a:rPr lang="en-IE" sz="2800" dirty="0"/>
            <a:t>Review and Development of the SNA role</a:t>
          </a:r>
          <a:endParaRPr lang="en-US" sz="2800" dirty="0"/>
        </a:p>
      </dgm:t>
    </dgm:pt>
    <dgm:pt modelId="{F5819825-BEEE-45A1-A2EA-A88BBD3E224C}" type="parTrans" cxnId="{8AF7EB78-0AA5-45DC-9306-DEEADCC25E75}">
      <dgm:prSet/>
      <dgm:spPr/>
      <dgm:t>
        <a:bodyPr/>
        <a:lstStyle/>
        <a:p>
          <a:endParaRPr lang="en-US"/>
        </a:p>
      </dgm:t>
    </dgm:pt>
    <dgm:pt modelId="{40692F0B-D639-4A44-B00C-BA731DE1966E}" type="sibTrans" cxnId="{8AF7EB78-0AA5-45DC-9306-DEEADCC25E75}">
      <dgm:prSet/>
      <dgm:spPr/>
      <dgm:t>
        <a:bodyPr/>
        <a:lstStyle/>
        <a:p>
          <a:endParaRPr lang="en-US"/>
        </a:p>
      </dgm:t>
    </dgm:pt>
    <dgm:pt modelId="{5B69BD6B-F680-46D1-A837-3FEDEC09B9A3}">
      <dgm:prSet custT="1"/>
      <dgm:spPr/>
      <dgm:t>
        <a:bodyPr/>
        <a:lstStyle/>
        <a:p>
          <a:r>
            <a:rPr lang="en-IE" sz="2800" dirty="0"/>
            <a:t>Establishment of a Quality Assurance Framework</a:t>
          </a:r>
          <a:endParaRPr lang="en-US" sz="2800" dirty="0"/>
        </a:p>
      </dgm:t>
    </dgm:pt>
    <dgm:pt modelId="{EA77AA60-95D2-4081-8084-05D32D3F858B}" type="parTrans" cxnId="{0B5C682E-5F8B-46BD-82BF-2A598A9E4727}">
      <dgm:prSet/>
      <dgm:spPr/>
      <dgm:t>
        <a:bodyPr/>
        <a:lstStyle/>
        <a:p>
          <a:endParaRPr lang="en-US"/>
        </a:p>
      </dgm:t>
    </dgm:pt>
    <dgm:pt modelId="{08793290-E73D-4796-905B-7CE4B1351F86}" type="sibTrans" cxnId="{0B5C682E-5F8B-46BD-82BF-2A598A9E4727}">
      <dgm:prSet/>
      <dgm:spPr/>
      <dgm:t>
        <a:bodyPr/>
        <a:lstStyle/>
        <a:p>
          <a:endParaRPr lang="en-US"/>
        </a:p>
      </dgm:t>
    </dgm:pt>
    <dgm:pt modelId="{A574FBA6-04F7-454E-B32E-49202A2D5CDB}">
      <dgm:prSet custT="1"/>
      <dgm:spPr/>
      <dgm:t>
        <a:bodyPr/>
        <a:lstStyle/>
        <a:p>
          <a:r>
            <a:rPr lang="en-IE" sz="2800" dirty="0"/>
            <a:t>Establishment of a SNA Learning and Development Programme</a:t>
          </a:r>
          <a:endParaRPr lang="en-US" sz="2800" dirty="0"/>
        </a:p>
      </dgm:t>
    </dgm:pt>
    <dgm:pt modelId="{7C19A533-581E-4780-847A-CF4A1679617B}" type="parTrans" cxnId="{06BE4FED-80AC-4661-8D70-6DEB48CFEBA5}">
      <dgm:prSet/>
      <dgm:spPr/>
      <dgm:t>
        <a:bodyPr/>
        <a:lstStyle/>
        <a:p>
          <a:endParaRPr lang="en-US"/>
        </a:p>
      </dgm:t>
    </dgm:pt>
    <dgm:pt modelId="{2094D3E7-ED01-4786-A54B-C2569B06C206}" type="sibTrans" cxnId="{06BE4FED-80AC-4661-8D70-6DEB48CFEBA5}">
      <dgm:prSet/>
      <dgm:spPr/>
      <dgm:t>
        <a:bodyPr/>
        <a:lstStyle/>
        <a:p>
          <a:endParaRPr lang="en-US"/>
        </a:p>
      </dgm:t>
    </dgm:pt>
    <dgm:pt modelId="{D45C87B2-CD1C-4732-B535-E6139197A904}">
      <dgm:prSet custT="1"/>
      <dgm:spPr/>
      <dgm:t>
        <a:bodyPr/>
        <a:lstStyle/>
        <a:p>
          <a:r>
            <a:rPr lang="en-IE" sz="2800" dirty="0"/>
            <a:t>Supporting SNA Recruitment, Retention and Diversity</a:t>
          </a:r>
          <a:endParaRPr lang="en-US" sz="2800" dirty="0"/>
        </a:p>
      </dgm:t>
    </dgm:pt>
    <dgm:pt modelId="{EA6F3705-71F4-4A88-B4FB-FD0EB210365E}" type="parTrans" cxnId="{550D2114-6A65-4433-9CFF-8452077ED1B2}">
      <dgm:prSet/>
      <dgm:spPr/>
      <dgm:t>
        <a:bodyPr/>
        <a:lstStyle/>
        <a:p>
          <a:endParaRPr lang="en-US"/>
        </a:p>
      </dgm:t>
    </dgm:pt>
    <dgm:pt modelId="{505787B6-309F-4E80-8E44-ECA170D6BDEF}" type="sibTrans" cxnId="{550D2114-6A65-4433-9CFF-8452077ED1B2}">
      <dgm:prSet/>
      <dgm:spPr/>
      <dgm:t>
        <a:bodyPr/>
        <a:lstStyle/>
        <a:p>
          <a:endParaRPr lang="en-US"/>
        </a:p>
      </dgm:t>
    </dgm:pt>
    <dgm:pt modelId="{03BF6B31-F7B1-4136-BFF4-D72DF985D65A}">
      <dgm:prSet custT="1"/>
      <dgm:spPr/>
      <dgm:t>
        <a:bodyPr/>
        <a:lstStyle/>
        <a:p>
          <a:r>
            <a:rPr lang="en-IE" sz="2800" dirty="0"/>
            <a:t>Development of a Communications Strategy to ensure optimum communication and collaboration with all stakeholders to achieve the vision of the SNAWDP</a:t>
          </a:r>
          <a:endParaRPr lang="en-US" sz="2800" dirty="0"/>
        </a:p>
      </dgm:t>
    </dgm:pt>
    <dgm:pt modelId="{9914A34C-2D38-4475-80D2-71B9F26A5ECC}" type="parTrans" cxnId="{2A75115C-DC3F-423C-94EF-625BED5071C0}">
      <dgm:prSet/>
      <dgm:spPr/>
      <dgm:t>
        <a:bodyPr/>
        <a:lstStyle/>
        <a:p>
          <a:endParaRPr lang="en-US"/>
        </a:p>
      </dgm:t>
    </dgm:pt>
    <dgm:pt modelId="{2D232537-B539-4297-923B-B227D57D6A10}" type="sibTrans" cxnId="{2A75115C-DC3F-423C-94EF-625BED5071C0}">
      <dgm:prSet/>
      <dgm:spPr/>
      <dgm:t>
        <a:bodyPr/>
        <a:lstStyle/>
        <a:p>
          <a:endParaRPr lang="en-US"/>
        </a:p>
      </dgm:t>
    </dgm:pt>
    <dgm:pt modelId="{59900170-CD75-406A-A966-BD924257A24E}">
      <dgm:prSet/>
      <dgm:spPr/>
      <dgm:t>
        <a:bodyPr/>
        <a:lstStyle/>
        <a:p>
          <a:r>
            <a:rPr lang="en-IE" dirty="0"/>
            <a:t>Working groups established for each of the five pillars</a:t>
          </a:r>
          <a:endParaRPr lang="en-US" dirty="0"/>
        </a:p>
      </dgm:t>
    </dgm:pt>
    <dgm:pt modelId="{A24A9FEB-2AB7-4A1E-8CFA-C303A41C1CEE}" type="parTrans" cxnId="{88A74D78-BFFE-4C3E-A010-8F60A4ABB6DC}">
      <dgm:prSet/>
      <dgm:spPr/>
      <dgm:t>
        <a:bodyPr/>
        <a:lstStyle/>
        <a:p>
          <a:endParaRPr lang="en-US"/>
        </a:p>
      </dgm:t>
    </dgm:pt>
    <dgm:pt modelId="{F0BB7582-3BB6-4ADF-93F0-A12A548114C2}" type="sibTrans" cxnId="{88A74D78-BFFE-4C3E-A010-8F60A4ABB6DC}">
      <dgm:prSet/>
      <dgm:spPr/>
      <dgm:t>
        <a:bodyPr/>
        <a:lstStyle/>
        <a:p>
          <a:endParaRPr lang="en-US"/>
        </a:p>
      </dgm:t>
    </dgm:pt>
    <dgm:pt modelId="{4420F30B-CB79-483E-9F07-C93411394BDF}">
      <dgm:prSet custT="1"/>
      <dgm:spPr/>
      <dgm:t>
        <a:bodyPr/>
        <a:lstStyle/>
        <a:p>
          <a:r>
            <a:rPr lang="en-IE" sz="3200" dirty="0"/>
            <a:t>Work is progressing towards publication in September 2025</a:t>
          </a:r>
        </a:p>
      </dgm:t>
    </dgm:pt>
    <dgm:pt modelId="{EEF2D58C-B024-47F3-B930-9892AC003806}" type="parTrans" cxnId="{77FC71BF-0D3F-494C-A483-D60B19EC7D8F}">
      <dgm:prSet/>
      <dgm:spPr/>
      <dgm:t>
        <a:bodyPr/>
        <a:lstStyle/>
        <a:p>
          <a:endParaRPr lang="en-IE"/>
        </a:p>
      </dgm:t>
    </dgm:pt>
    <dgm:pt modelId="{9B4A2403-BB78-40BC-B2C0-A8E1B46084C9}" type="sibTrans" cxnId="{77FC71BF-0D3F-494C-A483-D60B19EC7D8F}">
      <dgm:prSet/>
      <dgm:spPr/>
      <dgm:t>
        <a:bodyPr/>
        <a:lstStyle/>
        <a:p>
          <a:endParaRPr lang="en-IE"/>
        </a:p>
      </dgm:t>
    </dgm:pt>
    <dgm:pt modelId="{ED3D65D9-A6CA-4C69-99F4-6FC76208B2A3}" type="pres">
      <dgm:prSet presAssocID="{321DA7EC-1B3F-4E17-8EEF-09FD17F20E0B}" presName="Name0" presStyleCnt="0">
        <dgm:presLayoutVars>
          <dgm:dir/>
          <dgm:animLvl val="lvl"/>
          <dgm:resizeHandles val="exact"/>
        </dgm:presLayoutVars>
      </dgm:prSet>
      <dgm:spPr/>
    </dgm:pt>
    <dgm:pt modelId="{417A5EAD-83A6-4A53-98FB-2DB78E49643D}" type="pres">
      <dgm:prSet presAssocID="{59900170-CD75-406A-A966-BD924257A24E}" presName="boxAndChildren" presStyleCnt="0"/>
      <dgm:spPr/>
    </dgm:pt>
    <dgm:pt modelId="{2C0753EF-80F7-4A67-B012-CE5291EEEC7A}" type="pres">
      <dgm:prSet presAssocID="{59900170-CD75-406A-A966-BD924257A24E}" presName="parentTextBox" presStyleLbl="alignNode1" presStyleIdx="0" presStyleCnt="3"/>
      <dgm:spPr/>
    </dgm:pt>
    <dgm:pt modelId="{0FA9F51A-3CE1-45ED-A28F-5504E3561E31}" type="pres">
      <dgm:prSet presAssocID="{59900170-CD75-406A-A966-BD924257A24E}" presName="descendantBox" presStyleLbl="bgAccFollowNode1" presStyleIdx="0" presStyleCnt="3" custLinFactNeighborX="0" custLinFactNeighborY="-2917"/>
      <dgm:spPr/>
    </dgm:pt>
    <dgm:pt modelId="{1FC1A0C7-3523-4913-A46F-F5DAC6449B75}" type="pres">
      <dgm:prSet presAssocID="{6A3F345B-6BF0-4B13-A610-58BF4AC0F1FB}" presName="sp" presStyleCnt="0"/>
      <dgm:spPr/>
    </dgm:pt>
    <dgm:pt modelId="{B1CDA3F5-899D-4E24-BD67-7032C2E1CDEB}" type="pres">
      <dgm:prSet presAssocID="{9007CEF6-EE22-4CDB-A48E-A02A6CCAD6A1}" presName="arrowAndChildren" presStyleCnt="0"/>
      <dgm:spPr/>
    </dgm:pt>
    <dgm:pt modelId="{B9C57217-0D98-490A-AF75-C1106B7EFEE9}" type="pres">
      <dgm:prSet presAssocID="{9007CEF6-EE22-4CDB-A48E-A02A6CCAD6A1}" presName="parentTextArrow" presStyleLbl="node1" presStyleIdx="0" presStyleCnt="0"/>
      <dgm:spPr/>
    </dgm:pt>
    <dgm:pt modelId="{6766E585-D084-4817-9417-FC1BBB1CE519}" type="pres">
      <dgm:prSet presAssocID="{9007CEF6-EE22-4CDB-A48E-A02A6CCAD6A1}" presName="arrow" presStyleLbl="alignNode1" presStyleIdx="1" presStyleCnt="3"/>
      <dgm:spPr/>
    </dgm:pt>
    <dgm:pt modelId="{35CE6884-793B-4FAF-ACB2-061E164CE02A}" type="pres">
      <dgm:prSet presAssocID="{9007CEF6-EE22-4CDB-A48E-A02A6CCAD6A1}" presName="descendantArrow" presStyleLbl="bgAccFollowNode1" presStyleIdx="1" presStyleCnt="3" custScaleY="138130"/>
      <dgm:spPr/>
    </dgm:pt>
    <dgm:pt modelId="{C101F62B-CE40-4473-92D2-1EE3D3DE2002}" type="pres">
      <dgm:prSet presAssocID="{8E5F3779-18A5-4D4B-8D67-D00DA1753C6D}" presName="sp" presStyleCnt="0"/>
      <dgm:spPr/>
    </dgm:pt>
    <dgm:pt modelId="{582D7510-8568-4B70-B192-26D6B49450F1}" type="pres">
      <dgm:prSet presAssocID="{9CED7A55-6E0B-4A94-8B02-59A81D449440}" presName="arrowAndChildren" presStyleCnt="0"/>
      <dgm:spPr/>
    </dgm:pt>
    <dgm:pt modelId="{CFDA2818-EAF9-4E78-BCC0-25CE02B4EFFB}" type="pres">
      <dgm:prSet presAssocID="{9CED7A55-6E0B-4A94-8B02-59A81D449440}" presName="parentTextArrow" presStyleLbl="node1" presStyleIdx="0" presStyleCnt="0"/>
      <dgm:spPr/>
    </dgm:pt>
    <dgm:pt modelId="{C48C1F10-5A96-4FD9-AA20-ACFBFC261C06}" type="pres">
      <dgm:prSet presAssocID="{9CED7A55-6E0B-4A94-8B02-59A81D449440}" presName="arrow" presStyleLbl="alignNode1" presStyleIdx="2" presStyleCnt="3"/>
      <dgm:spPr/>
    </dgm:pt>
    <dgm:pt modelId="{8ED17A47-7124-442E-B2E8-D34E4D246D47}" type="pres">
      <dgm:prSet presAssocID="{9CED7A55-6E0B-4A94-8B02-59A81D449440}" presName="descendantArrow" presStyleLbl="bgAccFollowNode1" presStyleIdx="2" presStyleCnt="3"/>
      <dgm:spPr/>
    </dgm:pt>
  </dgm:ptLst>
  <dgm:cxnLst>
    <dgm:cxn modelId="{50DF4601-3AAA-4270-ABC3-A2A1886A28D8}" type="presOf" srcId="{A2A62B5A-7E6E-4130-9403-BC29596D902E}" destId="{8ED17A47-7124-442E-B2E8-D34E4D246D47}" srcOrd="0" destOrd="2" presId="urn:microsoft.com/office/officeart/2016/7/layout/VerticalDownArrowProcess"/>
    <dgm:cxn modelId="{550D2114-6A65-4433-9CFF-8452077ED1B2}" srcId="{9007CEF6-EE22-4CDB-A48E-A02A6CCAD6A1}" destId="{D45C87B2-CD1C-4732-B535-E6139197A904}" srcOrd="3" destOrd="0" parTransId="{EA6F3705-71F4-4A88-B4FB-FD0EB210365E}" sibTransId="{505787B6-309F-4E80-8E44-ECA170D6BDEF}"/>
    <dgm:cxn modelId="{52EE451A-8393-4B30-9777-FCF05F3687DA}" type="presOf" srcId="{5B69BD6B-F680-46D1-A837-3FEDEC09B9A3}" destId="{35CE6884-793B-4FAF-ACB2-061E164CE02A}" srcOrd="0" destOrd="1" presId="urn:microsoft.com/office/officeart/2016/7/layout/VerticalDownArrowProcess"/>
    <dgm:cxn modelId="{FD320A1B-B1AB-4428-88D3-C159C625B5A8}" srcId="{9CED7A55-6E0B-4A94-8B02-59A81D449440}" destId="{A2A62B5A-7E6E-4130-9403-BC29596D902E}" srcOrd="2" destOrd="0" parTransId="{2C897A5D-CC70-41C1-8018-A5B4F23DD072}" sibTransId="{55220E26-2E1B-4E25-917C-64D961EFF3B8}"/>
    <dgm:cxn modelId="{0B5C682E-5F8B-46BD-82BF-2A598A9E4727}" srcId="{9007CEF6-EE22-4CDB-A48E-A02A6CCAD6A1}" destId="{5B69BD6B-F680-46D1-A837-3FEDEC09B9A3}" srcOrd="1" destOrd="0" parTransId="{EA77AA60-95D2-4081-8084-05D32D3F858B}" sibTransId="{08793290-E73D-4796-905B-7CE4B1351F86}"/>
    <dgm:cxn modelId="{96CB062F-F936-4299-88D7-E139B3714199}" type="presOf" srcId="{03BF6B31-F7B1-4136-BFF4-D72DF985D65A}" destId="{35CE6884-793B-4FAF-ACB2-061E164CE02A}" srcOrd="0" destOrd="4" presId="urn:microsoft.com/office/officeart/2016/7/layout/VerticalDownArrowProcess"/>
    <dgm:cxn modelId="{348D0C2F-B502-4BDF-8BF6-24EADE444040}" type="presOf" srcId="{4C43ACD7-5496-4748-8BEA-E34D4C257019}" destId="{8ED17A47-7124-442E-B2E8-D34E4D246D47}" srcOrd="0" destOrd="3" presId="urn:microsoft.com/office/officeart/2016/7/layout/VerticalDownArrowProcess"/>
    <dgm:cxn modelId="{E9F45035-36E4-4590-9328-126E14424129}" type="presOf" srcId="{4420F30B-CB79-483E-9F07-C93411394BDF}" destId="{0FA9F51A-3CE1-45ED-A28F-5504E3561E31}" srcOrd="0" destOrd="0" presId="urn:microsoft.com/office/officeart/2016/7/layout/VerticalDownArrowProcess"/>
    <dgm:cxn modelId="{2A75115C-DC3F-423C-94EF-625BED5071C0}" srcId="{9007CEF6-EE22-4CDB-A48E-A02A6CCAD6A1}" destId="{03BF6B31-F7B1-4136-BFF4-D72DF985D65A}" srcOrd="4" destOrd="0" parTransId="{9914A34C-2D38-4475-80D2-71B9F26A5ECC}" sibTransId="{2D232537-B539-4297-923B-B227D57D6A10}"/>
    <dgm:cxn modelId="{24527041-37A8-4A71-BDF0-D1D98A08E60A}" type="presOf" srcId="{9007CEF6-EE22-4CDB-A48E-A02A6CCAD6A1}" destId="{6766E585-D084-4817-9417-FC1BBB1CE519}" srcOrd="1" destOrd="0" presId="urn:microsoft.com/office/officeart/2016/7/layout/VerticalDownArrowProcess"/>
    <dgm:cxn modelId="{1BC79161-D179-429A-BD0D-A03D48DE693C}" srcId="{9CED7A55-6E0B-4A94-8B02-59A81D449440}" destId="{4C43ACD7-5496-4748-8BEA-E34D4C257019}" srcOrd="3" destOrd="0" parTransId="{E32DF6FC-433C-4562-9B3C-845B97DA3728}" sibTransId="{A4E56787-B749-4C19-8D6A-4082CB5083AF}"/>
    <dgm:cxn modelId="{15166C73-4AA4-4CCA-B54B-295B7811BCC7}" srcId="{321DA7EC-1B3F-4E17-8EEF-09FD17F20E0B}" destId="{9CED7A55-6E0B-4A94-8B02-59A81D449440}" srcOrd="0" destOrd="0" parTransId="{139D0078-1B39-4F9B-94B5-E5B2B1068F89}" sibTransId="{8E5F3779-18A5-4D4B-8D67-D00DA1753C6D}"/>
    <dgm:cxn modelId="{88A74D78-BFFE-4C3E-A010-8F60A4ABB6DC}" srcId="{321DA7EC-1B3F-4E17-8EEF-09FD17F20E0B}" destId="{59900170-CD75-406A-A966-BD924257A24E}" srcOrd="2" destOrd="0" parTransId="{A24A9FEB-2AB7-4A1E-8CFA-C303A41C1CEE}" sibTransId="{F0BB7582-3BB6-4ADF-93F0-A12A548114C2}"/>
    <dgm:cxn modelId="{8AF7EB78-0AA5-45DC-9306-DEEADCC25E75}" srcId="{9007CEF6-EE22-4CDB-A48E-A02A6CCAD6A1}" destId="{89965923-13AF-4BCB-B4A4-814FFB021C39}" srcOrd="0" destOrd="0" parTransId="{F5819825-BEEE-45A1-A2EA-A88BBD3E224C}" sibTransId="{40692F0B-D639-4A44-B00C-BA731DE1966E}"/>
    <dgm:cxn modelId="{EBB4E287-68DC-4EFC-A222-7C8D2DDF41FC}" type="presOf" srcId="{9007CEF6-EE22-4CDB-A48E-A02A6CCAD6A1}" destId="{B9C57217-0D98-490A-AF75-C1106B7EFEE9}" srcOrd="0" destOrd="0" presId="urn:microsoft.com/office/officeart/2016/7/layout/VerticalDownArrowProcess"/>
    <dgm:cxn modelId="{B1FE8A91-7A2A-4104-8BD1-6BD258CE0362}" srcId="{9CED7A55-6E0B-4A94-8B02-59A81D449440}" destId="{37FC2568-5974-4123-9F7E-8C7A80B51D8F}" srcOrd="1" destOrd="0" parTransId="{C4E14C81-A480-4792-A012-C4A3ABC2BE2A}" sibTransId="{91E062E6-87EB-471F-B7DA-996AC43357A1}"/>
    <dgm:cxn modelId="{8955F19C-5F7F-46C2-94D3-97A0C835B0ED}" type="presOf" srcId="{59900170-CD75-406A-A966-BD924257A24E}" destId="{2C0753EF-80F7-4A67-B012-CE5291EEEC7A}" srcOrd="0" destOrd="0" presId="urn:microsoft.com/office/officeart/2016/7/layout/VerticalDownArrowProcess"/>
    <dgm:cxn modelId="{AAA92BA7-8BE5-4472-B238-37B595F9C743}" type="presOf" srcId="{D45C87B2-CD1C-4732-B535-E6139197A904}" destId="{35CE6884-793B-4FAF-ACB2-061E164CE02A}" srcOrd="0" destOrd="3" presId="urn:microsoft.com/office/officeart/2016/7/layout/VerticalDownArrowProcess"/>
    <dgm:cxn modelId="{CEEF51A9-6F16-46DB-9381-CA7D8545BC13}" type="presOf" srcId="{9CED7A55-6E0B-4A94-8B02-59A81D449440}" destId="{C48C1F10-5A96-4FD9-AA20-ACFBFC261C06}" srcOrd="1" destOrd="0" presId="urn:microsoft.com/office/officeart/2016/7/layout/VerticalDownArrowProcess"/>
    <dgm:cxn modelId="{F8FD98BE-5B1D-43F4-B4A4-29698BF7D2C7}" type="presOf" srcId="{321DA7EC-1B3F-4E17-8EEF-09FD17F20E0B}" destId="{ED3D65D9-A6CA-4C69-99F4-6FC76208B2A3}" srcOrd="0" destOrd="0" presId="urn:microsoft.com/office/officeart/2016/7/layout/VerticalDownArrowProcess"/>
    <dgm:cxn modelId="{77FC71BF-0D3F-494C-A483-D60B19EC7D8F}" srcId="{59900170-CD75-406A-A966-BD924257A24E}" destId="{4420F30B-CB79-483E-9F07-C93411394BDF}" srcOrd="0" destOrd="0" parTransId="{EEF2D58C-B024-47F3-B930-9892AC003806}" sibTransId="{9B4A2403-BB78-40BC-B2C0-A8E1B46084C9}"/>
    <dgm:cxn modelId="{F528A3C7-332F-4B2A-8211-3537E5255AAC}" type="presOf" srcId="{89965923-13AF-4BCB-B4A4-814FFB021C39}" destId="{35CE6884-793B-4FAF-ACB2-061E164CE02A}" srcOrd="0" destOrd="0" presId="urn:microsoft.com/office/officeart/2016/7/layout/VerticalDownArrowProcess"/>
    <dgm:cxn modelId="{4FF224CE-563D-40B6-B520-29BEE3AA58E4}" type="presOf" srcId="{A574FBA6-04F7-454E-B32E-49202A2D5CDB}" destId="{35CE6884-793B-4FAF-ACB2-061E164CE02A}" srcOrd="0" destOrd="2" presId="urn:microsoft.com/office/officeart/2016/7/layout/VerticalDownArrowProcess"/>
    <dgm:cxn modelId="{9FDF45D7-D100-4FF5-87AE-F84ACCD078A6}" type="presOf" srcId="{37FC2568-5974-4123-9F7E-8C7A80B51D8F}" destId="{8ED17A47-7124-442E-B2E8-D34E4D246D47}" srcOrd="0" destOrd="1" presId="urn:microsoft.com/office/officeart/2016/7/layout/VerticalDownArrowProcess"/>
    <dgm:cxn modelId="{351A31D9-862A-4A6D-858C-2340FA4C94CF}" srcId="{321DA7EC-1B3F-4E17-8EEF-09FD17F20E0B}" destId="{9007CEF6-EE22-4CDB-A48E-A02A6CCAD6A1}" srcOrd="1" destOrd="0" parTransId="{25D7531B-579C-4EE5-A3C1-EB7C310ACEA6}" sibTransId="{6A3F345B-6BF0-4B13-A610-58BF4AC0F1FB}"/>
    <dgm:cxn modelId="{6A257CE0-34B9-4169-86AA-2052C302D44A}" type="presOf" srcId="{9CED7A55-6E0B-4A94-8B02-59A81D449440}" destId="{CFDA2818-EAF9-4E78-BCC0-25CE02B4EFFB}" srcOrd="0" destOrd="0" presId="urn:microsoft.com/office/officeart/2016/7/layout/VerticalDownArrowProcess"/>
    <dgm:cxn modelId="{5D9CFAE3-1DE2-413F-8DC1-A55F1418267F}" type="presOf" srcId="{C36A5DE8-4EFC-439C-AF51-6CF24726A0FD}" destId="{8ED17A47-7124-442E-B2E8-D34E4D246D47}" srcOrd="0" destOrd="0" presId="urn:microsoft.com/office/officeart/2016/7/layout/VerticalDownArrowProcess"/>
    <dgm:cxn modelId="{06BE4FED-80AC-4661-8D70-6DEB48CFEBA5}" srcId="{9007CEF6-EE22-4CDB-A48E-A02A6CCAD6A1}" destId="{A574FBA6-04F7-454E-B32E-49202A2D5CDB}" srcOrd="2" destOrd="0" parTransId="{7C19A533-581E-4780-847A-CF4A1679617B}" sibTransId="{2094D3E7-ED01-4786-A54B-C2569B06C206}"/>
    <dgm:cxn modelId="{A75651ED-4F52-4E0F-9A03-9FD7E6B04919}" srcId="{9CED7A55-6E0B-4A94-8B02-59A81D449440}" destId="{C36A5DE8-4EFC-439C-AF51-6CF24726A0FD}" srcOrd="0" destOrd="0" parTransId="{6E34F93B-2BFA-4080-B947-505C0845C1D0}" sibTransId="{9CFBE68F-E133-454D-BC36-228ADBDF9402}"/>
    <dgm:cxn modelId="{6D74A512-7239-411B-AE71-3B947A27AA6E}" type="presParOf" srcId="{ED3D65D9-A6CA-4C69-99F4-6FC76208B2A3}" destId="{417A5EAD-83A6-4A53-98FB-2DB78E49643D}" srcOrd="0" destOrd="0" presId="urn:microsoft.com/office/officeart/2016/7/layout/VerticalDownArrowProcess"/>
    <dgm:cxn modelId="{EAF7906C-D179-49F5-8C07-5C18CB1B7261}" type="presParOf" srcId="{417A5EAD-83A6-4A53-98FB-2DB78E49643D}" destId="{2C0753EF-80F7-4A67-B012-CE5291EEEC7A}" srcOrd="0" destOrd="0" presId="urn:microsoft.com/office/officeart/2016/7/layout/VerticalDownArrowProcess"/>
    <dgm:cxn modelId="{ACEE07BB-93E6-4E9F-895E-B2A1FEBDF79C}" type="presParOf" srcId="{417A5EAD-83A6-4A53-98FB-2DB78E49643D}" destId="{0FA9F51A-3CE1-45ED-A28F-5504E3561E31}" srcOrd="1" destOrd="0" presId="urn:microsoft.com/office/officeart/2016/7/layout/VerticalDownArrowProcess"/>
    <dgm:cxn modelId="{3E6E8F3C-592B-4D29-85DE-018B667107B9}" type="presParOf" srcId="{ED3D65D9-A6CA-4C69-99F4-6FC76208B2A3}" destId="{1FC1A0C7-3523-4913-A46F-F5DAC6449B75}" srcOrd="1" destOrd="0" presId="urn:microsoft.com/office/officeart/2016/7/layout/VerticalDownArrowProcess"/>
    <dgm:cxn modelId="{9653CEBD-3839-4353-9A42-7A01698E841A}" type="presParOf" srcId="{ED3D65D9-A6CA-4C69-99F4-6FC76208B2A3}" destId="{B1CDA3F5-899D-4E24-BD67-7032C2E1CDEB}" srcOrd="2" destOrd="0" presId="urn:microsoft.com/office/officeart/2016/7/layout/VerticalDownArrowProcess"/>
    <dgm:cxn modelId="{E85D5585-B0A7-415D-BFE4-BDAD6AD5124D}" type="presParOf" srcId="{B1CDA3F5-899D-4E24-BD67-7032C2E1CDEB}" destId="{B9C57217-0D98-490A-AF75-C1106B7EFEE9}" srcOrd="0" destOrd="0" presId="urn:microsoft.com/office/officeart/2016/7/layout/VerticalDownArrowProcess"/>
    <dgm:cxn modelId="{8D0D3460-5047-4859-AE26-3015365D8F7C}" type="presParOf" srcId="{B1CDA3F5-899D-4E24-BD67-7032C2E1CDEB}" destId="{6766E585-D084-4817-9417-FC1BBB1CE519}" srcOrd="1" destOrd="0" presId="urn:microsoft.com/office/officeart/2016/7/layout/VerticalDownArrowProcess"/>
    <dgm:cxn modelId="{BF9EC37F-38C9-4097-9688-45A6FF33CA3E}" type="presParOf" srcId="{B1CDA3F5-899D-4E24-BD67-7032C2E1CDEB}" destId="{35CE6884-793B-4FAF-ACB2-061E164CE02A}" srcOrd="2" destOrd="0" presId="urn:microsoft.com/office/officeart/2016/7/layout/VerticalDownArrowProcess"/>
    <dgm:cxn modelId="{B6131142-0E57-4E3C-9466-FF69727294BB}" type="presParOf" srcId="{ED3D65D9-A6CA-4C69-99F4-6FC76208B2A3}" destId="{C101F62B-CE40-4473-92D2-1EE3D3DE2002}" srcOrd="3" destOrd="0" presId="urn:microsoft.com/office/officeart/2016/7/layout/VerticalDownArrowProcess"/>
    <dgm:cxn modelId="{E6452B57-0B2C-40E5-B1F6-CB743FA0A9D8}" type="presParOf" srcId="{ED3D65D9-A6CA-4C69-99F4-6FC76208B2A3}" destId="{582D7510-8568-4B70-B192-26D6B49450F1}" srcOrd="4" destOrd="0" presId="urn:microsoft.com/office/officeart/2016/7/layout/VerticalDownArrowProcess"/>
    <dgm:cxn modelId="{2024E0D3-8A65-47B3-85B2-C1D203ACC483}" type="presParOf" srcId="{582D7510-8568-4B70-B192-26D6B49450F1}" destId="{CFDA2818-EAF9-4E78-BCC0-25CE02B4EFFB}" srcOrd="0" destOrd="0" presId="urn:microsoft.com/office/officeart/2016/7/layout/VerticalDownArrowProcess"/>
    <dgm:cxn modelId="{C7E52FD8-D39A-43D7-AD7B-EDBE13C795BA}" type="presParOf" srcId="{582D7510-8568-4B70-B192-26D6B49450F1}" destId="{C48C1F10-5A96-4FD9-AA20-ACFBFC261C06}" srcOrd="1" destOrd="0" presId="urn:microsoft.com/office/officeart/2016/7/layout/VerticalDownArrowProcess"/>
    <dgm:cxn modelId="{CAD2E59B-1BDE-4C77-A93C-9EBC7EDCB4A9}" type="presParOf" srcId="{582D7510-8568-4B70-B192-26D6B49450F1}" destId="{8ED17A47-7124-442E-B2E8-D34E4D246D47}"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753EF-80F7-4A67-B012-CE5291EEEC7A}">
      <dsp:nvSpPr>
        <dsp:cNvPr id="0" name=""/>
        <dsp:cNvSpPr/>
      </dsp:nvSpPr>
      <dsp:spPr>
        <a:xfrm>
          <a:off x="0" y="9784430"/>
          <a:ext cx="3183956" cy="3021397"/>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443" tIns="248920" rIns="226443" bIns="248920" numCol="1" spcCol="1270" anchor="ctr" anchorCtr="0">
          <a:noAutofit/>
        </a:bodyPr>
        <a:lstStyle/>
        <a:p>
          <a:pPr marL="0" lvl="0" indent="0" algn="ctr" defTabSz="1555750">
            <a:lnSpc>
              <a:spcPct val="90000"/>
            </a:lnSpc>
            <a:spcBef>
              <a:spcPct val="0"/>
            </a:spcBef>
            <a:spcAft>
              <a:spcPct val="35000"/>
            </a:spcAft>
            <a:buNone/>
          </a:pPr>
          <a:r>
            <a:rPr lang="en-IE" sz="3500" kern="1200" dirty="0"/>
            <a:t>Working groups established for each of the five pillars</a:t>
          </a:r>
          <a:endParaRPr lang="en-US" sz="3500" kern="1200" dirty="0"/>
        </a:p>
      </dsp:txBody>
      <dsp:txXfrm>
        <a:off x="0" y="9784430"/>
        <a:ext cx="3183956" cy="3021397"/>
      </dsp:txXfrm>
    </dsp:sp>
    <dsp:sp modelId="{0FA9F51A-3CE1-45ED-A28F-5504E3561E31}">
      <dsp:nvSpPr>
        <dsp:cNvPr id="0" name=""/>
        <dsp:cNvSpPr/>
      </dsp:nvSpPr>
      <dsp:spPr>
        <a:xfrm>
          <a:off x="3183956" y="9696296"/>
          <a:ext cx="9551869" cy="3021397"/>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3757" tIns="406400" rIns="193757" bIns="406400" numCol="1" spcCol="1270" anchor="ctr" anchorCtr="0">
          <a:noAutofit/>
        </a:bodyPr>
        <a:lstStyle/>
        <a:p>
          <a:pPr marL="0" lvl="0" indent="0" algn="l" defTabSz="1422400">
            <a:lnSpc>
              <a:spcPct val="90000"/>
            </a:lnSpc>
            <a:spcBef>
              <a:spcPct val="0"/>
            </a:spcBef>
            <a:spcAft>
              <a:spcPct val="35000"/>
            </a:spcAft>
            <a:buNone/>
          </a:pPr>
          <a:r>
            <a:rPr lang="en-IE" sz="3200" kern="1200" dirty="0"/>
            <a:t>Work is progressing towards publication in September 2025</a:t>
          </a:r>
        </a:p>
      </dsp:txBody>
      <dsp:txXfrm>
        <a:off x="3183956" y="9696296"/>
        <a:ext cx="9551869" cy="3021397"/>
      </dsp:txXfrm>
    </dsp:sp>
    <dsp:sp modelId="{6766E585-D084-4817-9417-FC1BBB1CE519}">
      <dsp:nvSpPr>
        <dsp:cNvPr id="0" name=""/>
        <dsp:cNvSpPr/>
      </dsp:nvSpPr>
      <dsp:spPr>
        <a:xfrm rot="10800000">
          <a:off x="0" y="5182842"/>
          <a:ext cx="3183956" cy="4646909"/>
        </a:xfrm>
        <a:prstGeom prst="upArrowCallout">
          <a:avLst>
            <a:gd name="adj1" fmla="val 5000"/>
            <a:gd name="adj2" fmla="val 10000"/>
            <a:gd name="adj3" fmla="val 15000"/>
            <a:gd name="adj4" fmla="val 64977"/>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443" tIns="248920" rIns="226443" bIns="248920" numCol="1" spcCol="1270" anchor="ctr" anchorCtr="0">
          <a:noAutofit/>
        </a:bodyPr>
        <a:lstStyle/>
        <a:p>
          <a:pPr marL="0" lvl="0" indent="0" algn="ctr" defTabSz="1555750">
            <a:lnSpc>
              <a:spcPct val="90000"/>
            </a:lnSpc>
            <a:spcBef>
              <a:spcPct val="0"/>
            </a:spcBef>
            <a:spcAft>
              <a:spcPct val="35000"/>
            </a:spcAft>
            <a:buNone/>
          </a:pPr>
          <a:r>
            <a:rPr lang="en-IE" sz="3500" kern="1200"/>
            <a:t>Five pillars</a:t>
          </a:r>
          <a:endParaRPr lang="en-US" sz="3500" kern="1200"/>
        </a:p>
      </dsp:txBody>
      <dsp:txXfrm rot="-10800000">
        <a:off x="0" y="5182842"/>
        <a:ext cx="3183956" cy="3020491"/>
      </dsp:txXfrm>
    </dsp:sp>
    <dsp:sp modelId="{35CE6884-793B-4FAF-ACB2-061E164CE02A}">
      <dsp:nvSpPr>
        <dsp:cNvPr id="0" name=""/>
        <dsp:cNvSpPr/>
      </dsp:nvSpPr>
      <dsp:spPr>
        <a:xfrm>
          <a:off x="3183956" y="4606985"/>
          <a:ext cx="9551869" cy="4172204"/>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3757" tIns="355600" rIns="193757" bIns="355600" numCol="1" spcCol="1270" anchor="ctr" anchorCtr="0">
          <a:noAutofit/>
        </a:bodyPr>
        <a:lstStyle/>
        <a:p>
          <a:pPr marL="0" lvl="0" indent="0" algn="l" defTabSz="1244600">
            <a:lnSpc>
              <a:spcPct val="90000"/>
            </a:lnSpc>
            <a:spcBef>
              <a:spcPct val="0"/>
            </a:spcBef>
            <a:spcAft>
              <a:spcPct val="35000"/>
            </a:spcAft>
            <a:buNone/>
          </a:pPr>
          <a:r>
            <a:rPr lang="en-IE" sz="2800" kern="1200" dirty="0"/>
            <a:t>Review and Development of the SNA role</a:t>
          </a:r>
          <a:endParaRPr lang="en-US" sz="2800" kern="1200" dirty="0"/>
        </a:p>
        <a:p>
          <a:pPr marL="0" lvl="0" indent="0" algn="l" defTabSz="1244600">
            <a:lnSpc>
              <a:spcPct val="90000"/>
            </a:lnSpc>
            <a:spcBef>
              <a:spcPct val="0"/>
            </a:spcBef>
            <a:spcAft>
              <a:spcPct val="35000"/>
            </a:spcAft>
            <a:buNone/>
          </a:pPr>
          <a:r>
            <a:rPr lang="en-IE" sz="2800" kern="1200" dirty="0"/>
            <a:t>Establishment of a Quality Assurance Framework</a:t>
          </a:r>
          <a:endParaRPr lang="en-US" sz="2800" kern="1200" dirty="0"/>
        </a:p>
        <a:p>
          <a:pPr marL="0" lvl="0" indent="0" algn="l" defTabSz="1244600">
            <a:lnSpc>
              <a:spcPct val="90000"/>
            </a:lnSpc>
            <a:spcBef>
              <a:spcPct val="0"/>
            </a:spcBef>
            <a:spcAft>
              <a:spcPct val="35000"/>
            </a:spcAft>
            <a:buNone/>
          </a:pPr>
          <a:r>
            <a:rPr lang="en-IE" sz="2800" kern="1200" dirty="0"/>
            <a:t>Establishment of a SNA Learning and Development Programme</a:t>
          </a:r>
          <a:endParaRPr lang="en-US" sz="2800" kern="1200" dirty="0"/>
        </a:p>
        <a:p>
          <a:pPr marL="0" lvl="0" indent="0" algn="l" defTabSz="1244600">
            <a:lnSpc>
              <a:spcPct val="90000"/>
            </a:lnSpc>
            <a:spcBef>
              <a:spcPct val="0"/>
            </a:spcBef>
            <a:spcAft>
              <a:spcPct val="35000"/>
            </a:spcAft>
            <a:buNone/>
          </a:pPr>
          <a:r>
            <a:rPr lang="en-IE" sz="2800" kern="1200" dirty="0"/>
            <a:t>Supporting SNA Recruitment, Retention and Diversity</a:t>
          </a:r>
          <a:endParaRPr lang="en-US" sz="2800" kern="1200" dirty="0"/>
        </a:p>
        <a:p>
          <a:pPr marL="0" lvl="0" indent="0" algn="l" defTabSz="1244600">
            <a:lnSpc>
              <a:spcPct val="90000"/>
            </a:lnSpc>
            <a:spcBef>
              <a:spcPct val="0"/>
            </a:spcBef>
            <a:spcAft>
              <a:spcPct val="35000"/>
            </a:spcAft>
            <a:buNone/>
          </a:pPr>
          <a:r>
            <a:rPr lang="en-IE" sz="2800" kern="1200" dirty="0"/>
            <a:t>Development of a Communications Strategy to ensure optimum communication and collaboration with all stakeholders to achieve the vision of the SNAWDP</a:t>
          </a:r>
          <a:endParaRPr lang="en-US" sz="2800" kern="1200" dirty="0"/>
        </a:p>
      </dsp:txBody>
      <dsp:txXfrm>
        <a:off x="3183956" y="4606985"/>
        <a:ext cx="9551869" cy="4172204"/>
      </dsp:txXfrm>
    </dsp:sp>
    <dsp:sp modelId="{C48C1F10-5A96-4FD9-AA20-ACFBFC261C06}">
      <dsp:nvSpPr>
        <dsp:cNvPr id="0" name=""/>
        <dsp:cNvSpPr/>
      </dsp:nvSpPr>
      <dsp:spPr>
        <a:xfrm rot="10800000">
          <a:off x="0" y="5397"/>
          <a:ext cx="3183956" cy="4646909"/>
        </a:xfrm>
        <a:prstGeom prst="upArrowCallout">
          <a:avLst>
            <a:gd name="adj1" fmla="val 5000"/>
            <a:gd name="adj2" fmla="val 10000"/>
            <a:gd name="adj3" fmla="val 15000"/>
            <a:gd name="adj4" fmla="val 64977"/>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443" tIns="248920" rIns="226443" bIns="248920" numCol="1" spcCol="1270" anchor="ctr" anchorCtr="0">
          <a:noAutofit/>
        </a:bodyPr>
        <a:lstStyle/>
        <a:p>
          <a:pPr marL="0" lvl="0" indent="0" algn="ctr" defTabSz="1555750">
            <a:lnSpc>
              <a:spcPct val="90000"/>
            </a:lnSpc>
            <a:spcBef>
              <a:spcPct val="0"/>
            </a:spcBef>
            <a:spcAft>
              <a:spcPct val="35000"/>
            </a:spcAft>
            <a:buNone/>
          </a:pPr>
          <a:r>
            <a:rPr lang="en-IE" sz="3500" kern="1200"/>
            <a:t>Research to date:</a:t>
          </a:r>
          <a:endParaRPr lang="en-US" sz="3500" kern="1200"/>
        </a:p>
      </dsp:txBody>
      <dsp:txXfrm rot="-10800000">
        <a:off x="0" y="5397"/>
        <a:ext cx="3183956" cy="3020491"/>
      </dsp:txXfrm>
    </dsp:sp>
    <dsp:sp modelId="{8ED17A47-7124-442E-B2E8-D34E4D246D47}">
      <dsp:nvSpPr>
        <dsp:cNvPr id="0" name=""/>
        <dsp:cNvSpPr/>
      </dsp:nvSpPr>
      <dsp:spPr>
        <a:xfrm>
          <a:off x="3183956" y="5397"/>
          <a:ext cx="9551869" cy="3020491"/>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3757" tIns="355600" rIns="193757" bIns="355600" numCol="1" spcCol="1270" anchor="ctr" anchorCtr="0">
          <a:noAutofit/>
        </a:bodyPr>
        <a:lstStyle/>
        <a:p>
          <a:pPr marL="0" lvl="0" indent="0" algn="l" defTabSz="1244600">
            <a:lnSpc>
              <a:spcPct val="90000"/>
            </a:lnSpc>
            <a:spcBef>
              <a:spcPct val="0"/>
            </a:spcBef>
            <a:spcAft>
              <a:spcPct val="35000"/>
            </a:spcAft>
            <a:buNone/>
          </a:pPr>
          <a:r>
            <a:rPr lang="en-IE" sz="2800" u="sng" kern="1200" dirty="0">
              <a:hlinkClick xmlns:r="http://schemas.openxmlformats.org/officeDocument/2006/relationships" r:id="rId1"/>
            </a:rPr>
            <a:t>Focus groups with SNAs </a:t>
          </a:r>
          <a:r>
            <a:rPr lang="en-IE" sz="2800" kern="1200" dirty="0"/>
            <a:t>in May 2023 </a:t>
          </a:r>
          <a:endParaRPr lang="en-US" sz="2800" kern="1200" dirty="0"/>
        </a:p>
        <a:p>
          <a:pPr marL="0" lvl="0" indent="0" algn="l" defTabSz="1244600">
            <a:lnSpc>
              <a:spcPct val="90000"/>
            </a:lnSpc>
            <a:spcBef>
              <a:spcPct val="0"/>
            </a:spcBef>
            <a:spcAft>
              <a:spcPct val="35000"/>
            </a:spcAft>
            <a:buNone/>
          </a:pPr>
          <a:r>
            <a:rPr lang="en-IE" sz="2800" u="sng" kern="1200" dirty="0">
              <a:hlinkClick xmlns:r="http://schemas.openxmlformats.org/officeDocument/2006/relationships" r:id="rId2"/>
            </a:rPr>
            <a:t>Focus groups with school leaders</a:t>
          </a:r>
          <a:r>
            <a:rPr lang="en-IE" sz="2800" kern="1200" dirty="0"/>
            <a:t> on the role of the SNA in January &amp; February 2024. </a:t>
          </a:r>
          <a:endParaRPr lang="en-US" sz="2800" kern="1200" dirty="0"/>
        </a:p>
        <a:p>
          <a:pPr marL="0" lvl="0" indent="0" algn="l" defTabSz="1244600">
            <a:lnSpc>
              <a:spcPct val="90000"/>
            </a:lnSpc>
            <a:spcBef>
              <a:spcPct val="0"/>
            </a:spcBef>
            <a:spcAft>
              <a:spcPct val="35000"/>
            </a:spcAft>
            <a:buNone/>
          </a:pPr>
          <a:r>
            <a:rPr lang="en-IE" sz="2800" u="sng" kern="1200" dirty="0">
              <a:hlinkClick xmlns:r="http://schemas.openxmlformats.org/officeDocument/2006/relationships" r:id="rId3"/>
            </a:rPr>
            <a:t>The first national survey of SNAs</a:t>
          </a:r>
          <a:r>
            <a:rPr lang="en-IE" sz="2800" kern="1200" dirty="0"/>
            <a:t> in February 2024</a:t>
          </a:r>
          <a:endParaRPr lang="en-US" sz="2800" kern="1200" dirty="0"/>
        </a:p>
        <a:p>
          <a:pPr marL="0" lvl="0" indent="0" algn="l" defTabSz="1244600">
            <a:lnSpc>
              <a:spcPct val="90000"/>
            </a:lnSpc>
            <a:spcBef>
              <a:spcPct val="0"/>
            </a:spcBef>
            <a:spcAft>
              <a:spcPct val="35000"/>
            </a:spcAft>
            <a:buNone/>
          </a:pPr>
          <a:r>
            <a:rPr lang="en-IE" sz="2800" kern="1200" dirty="0"/>
            <a:t>Focus groups with teachers on the role of the SNA in September 202</a:t>
          </a:r>
          <a:r>
            <a:rPr lang="en-IE" sz="2400" kern="1200" dirty="0"/>
            <a:t>4</a:t>
          </a:r>
          <a:endParaRPr lang="en-US" sz="2400" kern="1200" dirty="0"/>
        </a:p>
      </dsp:txBody>
      <dsp:txXfrm>
        <a:off x="3183956" y="5397"/>
        <a:ext cx="9551869" cy="3020491"/>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E7EB542B-0C3F-884C-A453-F60046BBBBE8}" type="datetimeFigureOut">
              <a:rPr lang="en-US" smtClean="0"/>
              <a:t>10/7/2024</a:t>
            </a:fld>
            <a:endParaRPr lang="en-US"/>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D11752D7-37D8-FD47-A307-243E37317A80}" type="slidenum">
              <a:rPr lang="en-US" smtClean="0"/>
              <a:t>‹#›</a:t>
            </a:fld>
            <a:endParaRPr lang="en-US"/>
          </a:p>
        </p:txBody>
      </p:sp>
    </p:spTree>
    <p:extLst>
      <p:ext uri="{BB962C8B-B14F-4D97-AF65-F5344CB8AC3E}">
        <p14:creationId xmlns:p14="http://schemas.microsoft.com/office/powerpoint/2010/main" val="528408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92075" y="746125"/>
            <a:ext cx="6624638" cy="3727450"/>
          </a:xfrm>
          <a:prstGeom prst="rect">
            <a:avLst/>
          </a:prstGeom>
        </p:spPr>
        <p:txBody>
          <a:bodyPr/>
          <a:lstStyle/>
          <a:p>
            <a:endParaRPr/>
          </a:p>
        </p:txBody>
      </p:sp>
      <p:sp>
        <p:nvSpPr>
          <p:cNvPr id="103" name="Shape 103"/>
          <p:cNvSpPr>
            <a:spLocks noGrp="1"/>
          </p:cNvSpPr>
          <p:nvPr>
            <p:ph type="body" sz="quarter" idx="1"/>
          </p:nvPr>
        </p:nvSpPr>
        <p:spPr>
          <a:xfrm>
            <a:off x="907839" y="4721940"/>
            <a:ext cx="4993111" cy="4473416"/>
          </a:xfrm>
          <a:prstGeom prst="rect">
            <a:avLst/>
          </a:prstGeom>
        </p:spPr>
        <p:txBody>
          <a:bodyPr/>
          <a:lstStyle/>
          <a:p>
            <a:endParaRP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839972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272C5D-4604-184E-A73E-1DFDFBDAD8B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9291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1613872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3147222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r>
              <a:rPr lang="en-IE" sz="9600" b="1" dirty="0">
                <a:solidFill>
                  <a:srgbClr val="A39161"/>
                </a:solidFill>
              </a:rPr>
              <a:t>Consultation Process</a:t>
            </a:r>
          </a:p>
          <a:p>
            <a:endParaRPr lang="en-IE" sz="2000" b="1" dirty="0">
              <a:solidFill>
                <a:srgbClr val="A39161"/>
              </a:solidFill>
            </a:endParaRPr>
          </a:p>
          <a:p>
            <a:pPr marL="0" indent="0">
              <a:buFont typeface="Arial" panose="020B0604020202020204" pitchFamily="34" charset="0"/>
              <a:buNone/>
            </a:pPr>
            <a:r>
              <a:rPr lang="en-IE" sz="9600" b="1" dirty="0"/>
              <a:t>April 2019 </a:t>
            </a:r>
            <a:r>
              <a:rPr lang="en-IE" sz="9600" dirty="0"/>
              <a:t>- Online Questionnaire 2,600 respondents</a:t>
            </a:r>
            <a:endParaRPr lang="en-IE" sz="1600" dirty="0"/>
          </a:p>
          <a:p>
            <a:pPr marL="0" indent="0">
              <a:buFont typeface="Arial" panose="020B0604020202020204" pitchFamily="34" charset="0"/>
              <a:buNone/>
            </a:pPr>
            <a:r>
              <a:rPr lang="en-IE" sz="9600" b="1" dirty="0"/>
              <a:t>November 2019 </a:t>
            </a:r>
            <a:r>
              <a:rPr lang="en-IE" sz="9600" dirty="0"/>
              <a:t>– Stakeholder in-person consultation </a:t>
            </a:r>
          </a:p>
          <a:p>
            <a:pPr marL="0" indent="0">
              <a:buFont typeface="Arial" panose="020B0604020202020204" pitchFamily="34" charset="0"/>
              <a:buNone/>
            </a:pPr>
            <a:r>
              <a:rPr lang="en-IE" sz="9600" b="1" dirty="0"/>
              <a:t>Covid19</a:t>
            </a:r>
            <a:r>
              <a:rPr lang="en-IE" sz="9600" dirty="0"/>
              <a:t> –  Aspects of the work were impacted</a:t>
            </a:r>
          </a:p>
          <a:p>
            <a:pPr marL="0" indent="0">
              <a:buFont typeface="Arial" panose="020B0604020202020204" pitchFamily="34" charset="0"/>
              <a:buNone/>
            </a:pPr>
            <a:r>
              <a:rPr lang="en-IE" sz="9600" b="1" dirty="0"/>
              <a:t>Early 2023 </a:t>
            </a:r>
            <a:r>
              <a:rPr lang="en-IE" sz="9600" dirty="0"/>
              <a:t>-  draft shared with special schools</a:t>
            </a:r>
          </a:p>
          <a:p>
            <a:pPr marL="0" indent="0">
              <a:buFont typeface="Arial" panose="020B0604020202020204" pitchFamily="34" charset="0"/>
              <a:buNone/>
            </a:pPr>
            <a:r>
              <a:rPr lang="en-IE" sz="9600" b="1" dirty="0"/>
              <a:t>April 2023 </a:t>
            </a:r>
            <a:r>
              <a:rPr lang="en-IE" sz="9600" dirty="0"/>
              <a:t>– Stakeholder in person consultation</a:t>
            </a:r>
          </a:p>
          <a:p>
            <a:pPr marL="0" indent="0">
              <a:buFont typeface="Arial" panose="020B0604020202020204" pitchFamily="34" charset="0"/>
              <a:buNone/>
            </a:pPr>
            <a:r>
              <a:rPr lang="en-IE" sz="9600" b="1" dirty="0"/>
              <a:t>Aug / Sept 2023</a:t>
            </a:r>
            <a:r>
              <a:rPr lang="en-IE" sz="9600" dirty="0"/>
              <a:t> – additional stakeholder consultation and engagement with advocacy groups </a:t>
            </a:r>
            <a:endParaRPr lang="en-IE" sz="1600" dirty="0"/>
          </a:p>
          <a:p>
            <a:pPr marL="0" indent="0">
              <a:buFont typeface="Arial" panose="020B0604020202020204" pitchFamily="34" charset="0"/>
              <a:buNone/>
            </a:pPr>
            <a:r>
              <a:rPr lang="en-IE" sz="9600" b="1" dirty="0"/>
              <a:t>Nov 23 – Feb 24</a:t>
            </a:r>
            <a:r>
              <a:rPr lang="en-IE" sz="9600" dirty="0"/>
              <a:t> - The guidelines were trialled in 15 special schools</a:t>
            </a:r>
          </a:p>
          <a:p>
            <a:pPr marL="0" indent="0">
              <a:buFont typeface="Arial" panose="020B0604020202020204" pitchFamily="34" charset="0"/>
              <a:buNone/>
            </a:pPr>
            <a:r>
              <a:rPr lang="en-IE" sz="9600" b="1" dirty="0"/>
              <a:t>June – Sep 24 - </a:t>
            </a:r>
            <a:r>
              <a:rPr lang="en-IE" sz="9600" dirty="0"/>
              <a:t>Trialled the procured training in special schools</a:t>
            </a:r>
            <a:endParaRPr lang="en-IE" sz="9600" b="1" dirty="0"/>
          </a:p>
          <a:p>
            <a:pPr marL="0" indent="0">
              <a:buFont typeface="Arial" panose="020B0604020202020204" pitchFamily="34" charset="0"/>
              <a:buNone/>
            </a:pPr>
            <a:endParaRPr lang="en-IE" sz="2200" dirty="0">
              <a:effectLst/>
              <a:latin typeface="Helvetica Neue"/>
              <a:ea typeface="Helvetica Neue"/>
              <a:cs typeface="Helvetica Neue"/>
              <a:sym typeface="Helvetica Neue"/>
            </a:endParaRPr>
          </a:p>
          <a:p>
            <a:pPr marL="0" indent="0">
              <a:buFont typeface="Arial" panose="020B0604020202020204" pitchFamily="34" charset="0"/>
              <a:buNone/>
            </a:pPr>
            <a:endParaRPr lang="en-IE" sz="2200" dirty="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3151556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34CF2-99B3-80E6-C5DC-0A38FFBB3BEF}"/>
              </a:ext>
            </a:extLst>
          </p:cNvPr>
          <p:cNvSpPr>
            <a:spLocks noGrp="1"/>
          </p:cNvSpPr>
          <p:nvPr>
            <p:ph type="ctrTitle"/>
          </p:nvPr>
        </p:nvSpPr>
        <p:spPr>
          <a:xfrm>
            <a:off x="3048000" y="2244726"/>
            <a:ext cx="18288000" cy="4775200"/>
          </a:xfrm>
        </p:spPr>
        <p:txBody>
          <a:bodyPr anchor="b"/>
          <a:lstStyle>
            <a:lvl1pPr algn="ctr">
              <a:defRPr sz="12000"/>
            </a:lvl1pPr>
          </a:lstStyle>
          <a:p>
            <a:r>
              <a:rPr lang="en-GB"/>
              <a:t>Click to edit Master title style</a:t>
            </a:r>
            <a:endParaRPr lang="en-IE"/>
          </a:p>
        </p:txBody>
      </p:sp>
      <p:sp>
        <p:nvSpPr>
          <p:cNvPr id="3" name="Subtitle 2">
            <a:extLst>
              <a:ext uri="{FF2B5EF4-FFF2-40B4-BE49-F238E27FC236}">
                <a16:creationId xmlns:a16="http://schemas.microsoft.com/office/drawing/2014/main" id="{AD371398-EA37-D354-A841-13CC246A5325}"/>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GB"/>
              <a:t>Click to edit Master subtitle style</a:t>
            </a:r>
            <a:endParaRPr lang="en-IE"/>
          </a:p>
        </p:txBody>
      </p:sp>
      <p:sp>
        <p:nvSpPr>
          <p:cNvPr id="4" name="Date Placeholder 3">
            <a:extLst>
              <a:ext uri="{FF2B5EF4-FFF2-40B4-BE49-F238E27FC236}">
                <a16:creationId xmlns:a16="http://schemas.microsoft.com/office/drawing/2014/main" id="{E8826E8C-8712-CB90-57E6-73AED6D7D2BE}"/>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5" name="Footer Placeholder 4">
            <a:extLst>
              <a:ext uri="{FF2B5EF4-FFF2-40B4-BE49-F238E27FC236}">
                <a16:creationId xmlns:a16="http://schemas.microsoft.com/office/drawing/2014/main" id="{D9E10C22-229D-FD15-0609-FBE3EB440F2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ED3F625-B7F6-35AD-051C-C350D41C73DE}"/>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2481606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79250-396A-BF05-50FE-38C8559AD2B0}"/>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FE783944-CF27-52C4-66FF-BA4E80BFC5C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23CF72C3-8113-1A22-9EF1-CB948226D753}"/>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5" name="Footer Placeholder 4">
            <a:extLst>
              <a:ext uri="{FF2B5EF4-FFF2-40B4-BE49-F238E27FC236}">
                <a16:creationId xmlns:a16="http://schemas.microsoft.com/office/drawing/2014/main" id="{56F4CB86-0421-06DA-A835-507FE4018AA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3B65A64-B664-BEFE-CBF4-1698DAB1986D}"/>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4141289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EDDDB-A33B-3E74-6D7F-BFD37B20EA36}"/>
              </a:ext>
            </a:extLst>
          </p:cNvPr>
          <p:cNvSpPr>
            <a:spLocks noGrp="1"/>
          </p:cNvSpPr>
          <p:nvPr>
            <p:ph type="title"/>
          </p:nvPr>
        </p:nvSpPr>
        <p:spPr>
          <a:xfrm>
            <a:off x="1663700" y="3419477"/>
            <a:ext cx="21031200" cy="5705474"/>
          </a:xfrm>
        </p:spPr>
        <p:txBody>
          <a:bodyPr anchor="b"/>
          <a:lstStyle>
            <a:lvl1pPr>
              <a:defRPr sz="12000"/>
            </a:lvl1pPr>
          </a:lstStyle>
          <a:p>
            <a:r>
              <a:rPr lang="en-GB"/>
              <a:t>Click to edit Master title style</a:t>
            </a:r>
            <a:endParaRPr lang="en-IE"/>
          </a:p>
        </p:txBody>
      </p:sp>
      <p:sp>
        <p:nvSpPr>
          <p:cNvPr id="3" name="Text Placeholder 2">
            <a:extLst>
              <a:ext uri="{FF2B5EF4-FFF2-40B4-BE49-F238E27FC236}">
                <a16:creationId xmlns:a16="http://schemas.microsoft.com/office/drawing/2014/main" id="{73351FC6-DCB7-72C8-46E8-486CB911BE0F}"/>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CEF9AFA-687B-946D-1CAC-B1ECF45EA40E}"/>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5" name="Footer Placeholder 4">
            <a:extLst>
              <a:ext uri="{FF2B5EF4-FFF2-40B4-BE49-F238E27FC236}">
                <a16:creationId xmlns:a16="http://schemas.microsoft.com/office/drawing/2014/main" id="{576AEE1A-1BAF-4C73-FA97-14C77BA2FC7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6CF5CA5-2362-ED4E-F489-6FD3AC79ECD3}"/>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128009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3AD5C-DFDC-20E0-1494-E68A9326C7E4}"/>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8C35E825-CDFC-2D7D-2B35-B067F777FD14}"/>
              </a:ext>
            </a:extLst>
          </p:cNvPr>
          <p:cNvSpPr>
            <a:spLocks noGrp="1"/>
          </p:cNvSpPr>
          <p:nvPr>
            <p:ph sz="half" idx="1"/>
          </p:nvPr>
        </p:nvSpPr>
        <p:spPr>
          <a:xfrm>
            <a:off x="1676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Content Placeholder 3">
            <a:extLst>
              <a:ext uri="{FF2B5EF4-FFF2-40B4-BE49-F238E27FC236}">
                <a16:creationId xmlns:a16="http://schemas.microsoft.com/office/drawing/2014/main" id="{095AD71A-5F2D-3BC4-FFB7-F0755B95E23C}"/>
              </a:ext>
            </a:extLst>
          </p:cNvPr>
          <p:cNvSpPr>
            <a:spLocks noGrp="1"/>
          </p:cNvSpPr>
          <p:nvPr>
            <p:ph sz="half" idx="2"/>
          </p:nvPr>
        </p:nvSpPr>
        <p:spPr>
          <a:xfrm>
            <a:off x="12344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Date Placeholder 4">
            <a:extLst>
              <a:ext uri="{FF2B5EF4-FFF2-40B4-BE49-F238E27FC236}">
                <a16:creationId xmlns:a16="http://schemas.microsoft.com/office/drawing/2014/main" id="{D9DA2B30-E4F2-CDA3-098B-DF90E88A93B3}"/>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6" name="Footer Placeholder 5">
            <a:extLst>
              <a:ext uri="{FF2B5EF4-FFF2-40B4-BE49-F238E27FC236}">
                <a16:creationId xmlns:a16="http://schemas.microsoft.com/office/drawing/2014/main" id="{A4EB1B53-A9DB-2085-FDD1-41E3AB56911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3708BF84-87DA-FBE4-2E96-A21605A96AB6}"/>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841995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C1E6D-56A7-36DB-C1E5-B8DCDD2A0DFD}"/>
              </a:ext>
            </a:extLst>
          </p:cNvPr>
          <p:cNvSpPr>
            <a:spLocks noGrp="1"/>
          </p:cNvSpPr>
          <p:nvPr>
            <p:ph type="title"/>
          </p:nvPr>
        </p:nvSpPr>
        <p:spPr>
          <a:xfrm>
            <a:off x="1679576" y="730251"/>
            <a:ext cx="21031200" cy="2651126"/>
          </a:xfrm>
        </p:spPr>
        <p:txBody>
          <a:bodyPr/>
          <a:lstStyle/>
          <a:p>
            <a:r>
              <a:rPr lang="en-GB"/>
              <a:t>Click to edit Master title style</a:t>
            </a:r>
            <a:endParaRPr lang="en-IE"/>
          </a:p>
        </p:txBody>
      </p:sp>
      <p:sp>
        <p:nvSpPr>
          <p:cNvPr id="3" name="Text Placeholder 2">
            <a:extLst>
              <a:ext uri="{FF2B5EF4-FFF2-40B4-BE49-F238E27FC236}">
                <a16:creationId xmlns:a16="http://schemas.microsoft.com/office/drawing/2014/main" id="{2E3B5381-CE66-2A68-FA66-5246E8A1E7C0}"/>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4" name="Content Placeholder 3">
            <a:extLst>
              <a:ext uri="{FF2B5EF4-FFF2-40B4-BE49-F238E27FC236}">
                <a16:creationId xmlns:a16="http://schemas.microsoft.com/office/drawing/2014/main" id="{0C8A1F6D-F591-9515-4261-F84EEF35F11B}"/>
              </a:ext>
            </a:extLst>
          </p:cNvPr>
          <p:cNvSpPr>
            <a:spLocks noGrp="1"/>
          </p:cNvSpPr>
          <p:nvPr>
            <p:ph sz="half" idx="2"/>
          </p:nvPr>
        </p:nvSpPr>
        <p:spPr>
          <a:xfrm>
            <a:off x="1679577" y="5010150"/>
            <a:ext cx="10315574"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Text Placeholder 4">
            <a:extLst>
              <a:ext uri="{FF2B5EF4-FFF2-40B4-BE49-F238E27FC236}">
                <a16:creationId xmlns:a16="http://schemas.microsoft.com/office/drawing/2014/main" id="{5CACF5A9-8C65-94A1-1A56-8FFBE7C5E62A}"/>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6" name="Content Placeholder 5">
            <a:extLst>
              <a:ext uri="{FF2B5EF4-FFF2-40B4-BE49-F238E27FC236}">
                <a16:creationId xmlns:a16="http://schemas.microsoft.com/office/drawing/2014/main" id="{3C69BFE8-F355-3AAE-9BB6-C7EF9A95F82E}"/>
              </a:ext>
            </a:extLst>
          </p:cNvPr>
          <p:cNvSpPr>
            <a:spLocks noGrp="1"/>
          </p:cNvSpPr>
          <p:nvPr>
            <p:ph sz="quarter" idx="4"/>
          </p:nvPr>
        </p:nvSpPr>
        <p:spPr>
          <a:xfrm>
            <a:off x="12344400" y="5010150"/>
            <a:ext cx="10366376"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7" name="Date Placeholder 6">
            <a:extLst>
              <a:ext uri="{FF2B5EF4-FFF2-40B4-BE49-F238E27FC236}">
                <a16:creationId xmlns:a16="http://schemas.microsoft.com/office/drawing/2014/main" id="{BF6926F7-38B4-F6B7-827D-82CC672D68E6}"/>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8" name="Footer Placeholder 7">
            <a:extLst>
              <a:ext uri="{FF2B5EF4-FFF2-40B4-BE49-F238E27FC236}">
                <a16:creationId xmlns:a16="http://schemas.microsoft.com/office/drawing/2014/main" id="{26819EB9-E716-6506-9B46-A0768CAE30F0}"/>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106EA753-B78C-81D7-1AC5-9138A05E2990}"/>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235713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50B-C95B-CD1A-07B0-8DE05C30DB7E}"/>
              </a:ext>
            </a:extLst>
          </p:cNvPr>
          <p:cNvSpPr>
            <a:spLocks noGrp="1"/>
          </p:cNvSpPr>
          <p:nvPr>
            <p:ph type="title"/>
          </p:nvPr>
        </p:nvSpPr>
        <p:spPr/>
        <p:txBody>
          <a:bodyPr/>
          <a:lstStyle/>
          <a:p>
            <a:r>
              <a:rPr lang="en-GB"/>
              <a:t>Click to edit Master title style</a:t>
            </a:r>
            <a:endParaRPr lang="en-IE"/>
          </a:p>
        </p:txBody>
      </p:sp>
      <p:sp>
        <p:nvSpPr>
          <p:cNvPr id="3" name="Date Placeholder 2">
            <a:extLst>
              <a:ext uri="{FF2B5EF4-FFF2-40B4-BE49-F238E27FC236}">
                <a16:creationId xmlns:a16="http://schemas.microsoft.com/office/drawing/2014/main" id="{8D32DA5F-6BA0-CB26-9EA6-04FE2C0252E0}"/>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4" name="Footer Placeholder 3">
            <a:extLst>
              <a:ext uri="{FF2B5EF4-FFF2-40B4-BE49-F238E27FC236}">
                <a16:creationId xmlns:a16="http://schemas.microsoft.com/office/drawing/2014/main" id="{712F1F3B-45B8-C863-3B93-A266075D090B}"/>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54C630B6-2977-AE50-7F40-A77384A11DAA}"/>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1148111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165AD-CB59-941F-AA98-961506750946}"/>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3" name="Footer Placeholder 2">
            <a:extLst>
              <a:ext uri="{FF2B5EF4-FFF2-40B4-BE49-F238E27FC236}">
                <a16:creationId xmlns:a16="http://schemas.microsoft.com/office/drawing/2014/main" id="{23032614-A5F3-7CAA-0A49-310F8A5D9C45}"/>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BA519C81-A93B-6981-B47D-6EBA4954BEE4}"/>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1655925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27C4F-4E93-66CE-F1AA-73C2AF1793E2}"/>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C13EF4E8-AC40-1F33-8383-3CA541C71DCE}"/>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Text Placeholder 3">
            <a:extLst>
              <a:ext uri="{FF2B5EF4-FFF2-40B4-BE49-F238E27FC236}">
                <a16:creationId xmlns:a16="http://schemas.microsoft.com/office/drawing/2014/main" id="{5C543903-5DE9-B6A2-F7F8-D7ECE2D294CA}"/>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26285356-1192-4A7F-A898-7616D31E349D}"/>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6" name="Footer Placeholder 5">
            <a:extLst>
              <a:ext uri="{FF2B5EF4-FFF2-40B4-BE49-F238E27FC236}">
                <a16:creationId xmlns:a16="http://schemas.microsoft.com/office/drawing/2014/main" id="{D1269C98-9906-E447-9E00-472D39407CB1}"/>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37E8AAFC-930B-76FA-A936-2A4DA654C1E7}"/>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464863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D798-CB62-54A7-16DE-524E681B139D}"/>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endParaRPr lang="en-IE"/>
          </a:p>
        </p:txBody>
      </p:sp>
      <p:sp>
        <p:nvSpPr>
          <p:cNvPr id="3" name="Picture Placeholder 2">
            <a:extLst>
              <a:ext uri="{FF2B5EF4-FFF2-40B4-BE49-F238E27FC236}">
                <a16:creationId xmlns:a16="http://schemas.microsoft.com/office/drawing/2014/main" id="{1AB109AD-5293-2A10-B9D4-FB456EF858C4}"/>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IE"/>
          </a:p>
        </p:txBody>
      </p:sp>
      <p:sp>
        <p:nvSpPr>
          <p:cNvPr id="4" name="Text Placeholder 3">
            <a:extLst>
              <a:ext uri="{FF2B5EF4-FFF2-40B4-BE49-F238E27FC236}">
                <a16:creationId xmlns:a16="http://schemas.microsoft.com/office/drawing/2014/main" id="{CA40745D-8D8D-8630-B690-3466DBCDD513}"/>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BF27B343-6E31-2036-5CEF-BE1B8D164DF6}"/>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6" name="Footer Placeholder 5">
            <a:extLst>
              <a:ext uri="{FF2B5EF4-FFF2-40B4-BE49-F238E27FC236}">
                <a16:creationId xmlns:a16="http://schemas.microsoft.com/office/drawing/2014/main" id="{F1CB0853-3D63-1E89-B24B-B2A3B9AB070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D66DB2D-30EC-DC9A-F1BF-27BB8659C757}"/>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3705235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BE60-A704-4929-CEBF-ADD766688BC2}"/>
              </a:ext>
            </a:extLst>
          </p:cNvPr>
          <p:cNvSpPr>
            <a:spLocks noGrp="1"/>
          </p:cNvSpPr>
          <p:nvPr>
            <p:ph type="title"/>
          </p:nvPr>
        </p:nvSpPr>
        <p:spPr/>
        <p:txBody>
          <a:bodyPr/>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3052F9AD-8017-DB05-6436-19963E9CE91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A592191F-DA1E-22DB-6189-779062B3354E}"/>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5" name="Footer Placeholder 4">
            <a:extLst>
              <a:ext uri="{FF2B5EF4-FFF2-40B4-BE49-F238E27FC236}">
                <a16:creationId xmlns:a16="http://schemas.microsoft.com/office/drawing/2014/main" id="{AD127D74-AA53-B8DC-41F7-02B782CB8BD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AF1AAF7-35EB-3AB4-1277-C6295E60C8D3}"/>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3175256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92AF89-C945-B032-4528-CB3F485E3E89}"/>
              </a:ext>
            </a:extLst>
          </p:cNvPr>
          <p:cNvSpPr>
            <a:spLocks noGrp="1"/>
          </p:cNvSpPr>
          <p:nvPr>
            <p:ph type="title" orient="vert"/>
          </p:nvPr>
        </p:nvSpPr>
        <p:spPr>
          <a:xfrm>
            <a:off x="17449800" y="730250"/>
            <a:ext cx="5257800" cy="11623676"/>
          </a:xfrm>
        </p:spPr>
        <p:txBody>
          <a:bodyPr vert="eaVert"/>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8753CC3B-0463-AC78-AFA7-84CD36902DF1}"/>
              </a:ext>
            </a:extLst>
          </p:cNvPr>
          <p:cNvSpPr>
            <a:spLocks noGrp="1"/>
          </p:cNvSpPr>
          <p:nvPr>
            <p:ph type="body" orient="vert" idx="1"/>
          </p:nvPr>
        </p:nvSpPr>
        <p:spPr>
          <a:xfrm>
            <a:off x="1676400" y="730250"/>
            <a:ext cx="15468600" cy="1162367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7C0738E4-42AB-9396-A977-A8354F46D135}"/>
              </a:ext>
            </a:extLst>
          </p:cNvPr>
          <p:cNvSpPr>
            <a:spLocks noGrp="1"/>
          </p:cNvSpPr>
          <p:nvPr>
            <p:ph type="dt" sz="half" idx="10"/>
          </p:nvPr>
        </p:nvSpPr>
        <p:spPr/>
        <p:txBody>
          <a:bodyPr/>
          <a:lstStyle/>
          <a:p>
            <a:fld id="{F1BE0CEB-3495-452D-B54A-ED937128889B}" type="datetimeFigureOut">
              <a:rPr lang="en-IE" smtClean="0"/>
              <a:t>07/10/2024</a:t>
            </a:fld>
            <a:endParaRPr lang="en-IE"/>
          </a:p>
        </p:txBody>
      </p:sp>
      <p:sp>
        <p:nvSpPr>
          <p:cNvPr id="5" name="Footer Placeholder 4">
            <a:extLst>
              <a:ext uri="{FF2B5EF4-FFF2-40B4-BE49-F238E27FC236}">
                <a16:creationId xmlns:a16="http://schemas.microsoft.com/office/drawing/2014/main" id="{0B6D86A5-4F9C-291B-DA05-1F5B5DA109D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241818E-6E74-7F9F-5761-A455D0D5BE75}"/>
              </a:ext>
            </a:extLst>
          </p:cNvPr>
          <p:cNvSpPr>
            <a:spLocks noGrp="1"/>
          </p:cNvSpPr>
          <p:nvPr>
            <p:ph type="sldNum" sz="quarter" idx="12"/>
          </p:nvPr>
        </p:nvSpPr>
        <p:spPr/>
        <p:txBody>
          <a:bodyPr/>
          <a:lstStyle/>
          <a:p>
            <a:fld id="{56590E8D-ABE2-41A5-8F32-EBFEDAB51AF9}" type="slidenum">
              <a:rPr lang="en-IE" smtClean="0"/>
              <a:t>‹#›</a:t>
            </a:fld>
            <a:endParaRPr lang="en-IE"/>
          </a:p>
        </p:txBody>
      </p:sp>
    </p:spTree>
    <p:extLst>
      <p:ext uri="{BB962C8B-B14F-4D97-AF65-F5344CB8AC3E}">
        <p14:creationId xmlns:p14="http://schemas.microsoft.com/office/powerpoint/2010/main" val="3529205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amp; Subtitle - White">
    <p:bg>
      <p:bgPr>
        <a:solidFill>
          <a:srgbClr val="FFFFFF"/>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639" y="981538"/>
            <a:ext cx="8455747" cy="3313612"/>
          </a:xfrm>
          <a:prstGeom prst="rect">
            <a:avLst/>
          </a:prstGeom>
        </p:spPr>
      </p:pic>
      <p:pic>
        <p:nvPicPr>
          <p:cNvPr id="5" name="Picture 4"/>
          <p:cNvPicPr>
            <a:picLocks noChangeAspect="1"/>
          </p:cNvPicPr>
          <p:nvPr userDrawn="1"/>
        </p:nvPicPr>
        <p:blipFill>
          <a:blip r:embed="rId3"/>
          <a:stretch>
            <a:fillRect/>
          </a:stretch>
        </p:blipFill>
        <p:spPr>
          <a:xfrm>
            <a:off x="3403600" y="8089900"/>
            <a:ext cx="20980400" cy="5626100"/>
          </a:xfrm>
          <a:prstGeom prst="rect">
            <a:avLst/>
          </a:prstGeom>
        </p:spPr>
      </p:pic>
      <p:pic>
        <p:nvPicPr>
          <p:cNvPr id="6" name="Picture 5"/>
          <p:cNvPicPr>
            <a:picLocks noChangeAspect="1"/>
          </p:cNvPicPr>
          <p:nvPr userDrawn="1"/>
        </p:nvPicPr>
        <p:blipFill>
          <a:blip r:embed="rId4"/>
          <a:stretch>
            <a:fillRect/>
          </a:stretch>
        </p:blipFill>
        <p:spPr>
          <a:xfrm>
            <a:off x="0" y="10236200"/>
            <a:ext cx="13004800" cy="3479800"/>
          </a:xfrm>
          <a:prstGeom prst="rect">
            <a:avLst/>
          </a:prstGeom>
        </p:spPr>
      </p:pic>
      <p:sp>
        <p:nvSpPr>
          <p:cNvPr id="3" name="Title Text"/>
          <p:cNvSpPr txBox="1">
            <a:spLocks noGrp="1"/>
          </p:cNvSpPr>
          <p:nvPr>
            <p:ph type="title"/>
          </p:nvPr>
        </p:nvSpPr>
        <p:spPr>
          <a:xfrm>
            <a:off x="3708970" y="3814011"/>
            <a:ext cx="18897030" cy="5239142"/>
          </a:xfrm>
          <a:prstGeom prst="rect">
            <a:avLst/>
          </a:prstGeom>
        </p:spPr>
        <p:txBody>
          <a:bodyPr anchor="b">
            <a:normAutofit/>
          </a:bodyPr>
          <a:lstStyle>
            <a:lvl1pPr algn="l">
              <a:lnSpc>
                <a:spcPct val="80000"/>
              </a:lnSpc>
              <a:defRPr sz="16000" b="0" i="0" cap="none" spc="-272">
                <a:solidFill>
                  <a:srgbClr val="004D44"/>
                </a:solidFill>
                <a:latin typeface="+mn-lt"/>
                <a:ea typeface="Calibri Light" charset="0"/>
                <a:cs typeface="Calibri Light" charset="0"/>
                <a:sym typeface="Open Sans Light"/>
              </a:defRPr>
            </a:lvl1pPr>
          </a:lstStyle>
          <a:p>
            <a:r>
              <a:rPr lang="en-US"/>
              <a:t>Click to edit Master title style</a:t>
            </a:r>
            <a:endParaRPr dirty="0"/>
          </a:p>
        </p:txBody>
      </p:sp>
      <p:sp>
        <p:nvSpPr>
          <p:cNvPr id="4" name="Body Level One…"/>
          <p:cNvSpPr txBox="1">
            <a:spLocks noGrp="1"/>
          </p:cNvSpPr>
          <p:nvPr>
            <p:ph type="body" sz="quarter" idx="1"/>
          </p:nvPr>
        </p:nvSpPr>
        <p:spPr>
          <a:xfrm>
            <a:off x="3708970" y="9482323"/>
            <a:ext cx="18897030" cy="3006800"/>
          </a:xfrm>
          <a:prstGeom prst="rect">
            <a:avLst/>
          </a:prstGeom>
        </p:spPr>
        <p:txBody>
          <a:bodyPr/>
          <a:lstStyle>
            <a:lvl1pPr algn="l">
              <a:lnSpc>
                <a:spcPct val="120000"/>
              </a:lnSpc>
              <a:buClr>
                <a:srgbClr val="A39161"/>
              </a:buClr>
              <a:defRPr sz="3200" b="0" i="0" spc="0">
                <a:solidFill>
                  <a:srgbClr val="A39161"/>
                </a:solidFill>
                <a:latin typeface="+mn-lt"/>
                <a:ea typeface="Calibri Light" charset="0"/>
                <a:cs typeface="Calibri Light" charset="0"/>
              </a:defRPr>
            </a:lvl1pPr>
            <a:lvl2pPr indent="0" algn="l">
              <a:lnSpc>
                <a:spcPct val="120000"/>
              </a:lnSpc>
              <a:buClr>
                <a:srgbClr val="A39161"/>
              </a:buClr>
              <a:defRPr sz="3200" b="0" spc="0">
                <a:solidFill>
                  <a:srgbClr val="A39161"/>
                </a:solidFill>
                <a:latin typeface="+mn-lt"/>
                <a:ea typeface="Calibri" charset="0"/>
                <a:cs typeface="Calibri" charset="0"/>
                <a:sym typeface="Georgia"/>
              </a:defRPr>
            </a:lvl2pPr>
            <a:lvl3pPr algn="l">
              <a:lnSpc>
                <a:spcPct val="120000"/>
              </a:lnSpc>
              <a:buClr>
                <a:srgbClr val="A39161"/>
              </a:buClr>
              <a:defRPr sz="2400" b="0" i="1" spc="0">
                <a:solidFill>
                  <a:srgbClr val="A39161"/>
                </a:solidFill>
                <a:latin typeface="+mn-lt"/>
                <a:ea typeface="Calibri Light" charset="0"/>
                <a:cs typeface="Calibri Light" charset="0"/>
              </a:defRPr>
            </a:lvl3pPr>
            <a:lvl4pPr algn="l">
              <a:lnSpc>
                <a:spcPct val="120000"/>
              </a:lnSpc>
              <a:buClr>
                <a:srgbClr val="A39161"/>
              </a:buClr>
              <a:defRPr sz="2400" spc="0">
                <a:solidFill>
                  <a:srgbClr val="A39161"/>
                </a:solidFill>
                <a:latin typeface="+mn-lt"/>
                <a:ea typeface="Georgia"/>
                <a:cs typeface="Georgia"/>
                <a:sym typeface="Georgia"/>
              </a:defRPr>
            </a:lvl4pPr>
            <a:lvl5pPr algn="l">
              <a:lnSpc>
                <a:spcPct val="120000"/>
              </a:lnSpc>
              <a:buClr>
                <a:srgbClr val="A39161"/>
              </a:buClr>
              <a:defRPr sz="2400" b="0" i="1" spc="0">
                <a:solidFill>
                  <a:srgbClr val="A39161"/>
                </a:solidFill>
                <a:latin typeface="+mn-lt"/>
                <a:ea typeface="Calibri Light" charset="0"/>
                <a:cs typeface="Calibri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14897852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Blank (with Harp) - White">
    <p:bg>
      <p:bgPr>
        <a:solidFill>
          <a:srgbClr val="FFFFFF"/>
        </a:solidFill>
        <a:effectLst/>
      </p:bgPr>
    </p:bg>
    <p:spTree>
      <p:nvGrpSpPr>
        <p:cNvPr id="1" name=""/>
        <p:cNvGrpSpPr/>
        <p:nvPr/>
      </p:nvGrpSpPr>
      <p:grpSpPr>
        <a:xfrm>
          <a:off x="0" y="0"/>
          <a:ext cx="0" cy="0"/>
          <a:chOff x="0" y="0"/>
          <a:chExt cx="0" cy="0"/>
        </a:xfrm>
      </p:grpSpPr>
      <p:sp>
        <p:nvSpPr>
          <p:cNvPr id="10" name="Rialtas na hÉireann | Government of Ireland"/>
          <p:cNvSpPr txBox="1"/>
          <p:nvPr userDrawn="1"/>
        </p:nvSpPr>
        <p:spPr>
          <a:xfrm>
            <a:off x="1441449" y="12611805"/>
            <a:ext cx="5689058"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An Roinn Oideachais</a:t>
            </a:r>
            <a:r>
              <a:rPr lang="en-GB" b="1" baseline="0" dirty="0">
                <a:latin typeface="+mn-lt"/>
              </a:rPr>
              <a:t> </a:t>
            </a:r>
            <a:r>
              <a:rPr dirty="0">
                <a:latin typeface="+mn-lt"/>
              </a:rPr>
              <a:t>| </a:t>
            </a:r>
            <a:r>
              <a:rPr lang="en-US" dirty="0">
                <a:latin typeface="+mn-lt"/>
              </a:rPr>
              <a:t>Department of Education</a:t>
            </a:r>
            <a:endParaRPr dirty="0">
              <a:latin typeface="+mn-lt"/>
            </a:endParaRPr>
          </a:p>
        </p:txBody>
      </p:sp>
      <p:pic>
        <p:nvPicPr>
          <p:cNvPr id="6" name="Picture 5"/>
          <p:cNvPicPr>
            <a:picLocks noChangeAspect="1"/>
          </p:cNvPicPr>
          <p:nvPr userDrawn="1"/>
        </p:nvPicPr>
        <p:blipFill>
          <a:blip r:embed="rId2"/>
          <a:stretch>
            <a:fillRect/>
          </a:stretch>
        </p:blipFill>
        <p:spPr>
          <a:xfrm>
            <a:off x="3403600" y="8089900"/>
            <a:ext cx="20980400" cy="5626100"/>
          </a:xfrm>
          <a:prstGeom prst="rect">
            <a:avLst/>
          </a:prstGeom>
        </p:spPr>
      </p:pic>
      <p:pic>
        <p:nvPicPr>
          <p:cNvPr id="8" name="Picture 7"/>
          <p:cNvPicPr>
            <a:picLocks noChangeAspect="1"/>
          </p:cNvPicPr>
          <p:nvPr userDrawn="1"/>
        </p:nvPicPr>
        <p:blipFill>
          <a:blip r:embed="rId3"/>
          <a:stretch>
            <a:fillRect/>
          </a:stretch>
        </p:blipFill>
        <p:spPr>
          <a:xfrm>
            <a:off x="0" y="10236200"/>
            <a:ext cx="13004800" cy="3479800"/>
          </a:xfrm>
          <a:prstGeom prst="rect">
            <a:avLst/>
          </a:prstGeom>
        </p:spPr>
      </p:pic>
      <p:sp>
        <p:nvSpPr>
          <p:cNvPr id="43" name="Body Level One…"/>
          <p:cNvSpPr txBox="1">
            <a:spLocks noGrp="1"/>
          </p:cNvSpPr>
          <p:nvPr>
            <p:ph type="body" idx="1" hasCustomPrompt="1"/>
          </p:nvPr>
        </p:nvSpPr>
        <p:spPr>
          <a:xfrm>
            <a:off x="1441451" y="3556000"/>
            <a:ext cx="19770224" cy="8752305"/>
          </a:xfrm>
          <a:prstGeom prst="rect">
            <a:avLst/>
          </a:prstGeom>
        </p:spPr>
        <p:txBody>
          <a:bodyPr numCol="1" spcCol="1039079">
            <a:normAutofit/>
          </a:bodyPr>
          <a:lstStyle>
            <a:lvl1pPr algn="l">
              <a:defRPr sz="18000" b="0" i="0" spc="-85">
                <a:solidFill>
                  <a:srgbClr val="004D44"/>
                </a:solidFill>
                <a:latin typeface="+mn-lt"/>
                <a:ea typeface="Calibri" charset="0"/>
                <a:cs typeface="Calibri" charset="0"/>
              </a:defRPr>
            </a:lvl1pPr>
            <a:lvl2pPr marL="0" indent="0" algn="l">
              <a:buClr>
                <a:schemeClr val="accent2">
                  <a:lumMod val="50000"/>
                </a:schemeClr>
              </a:buClr>
              <a:buFont typeface="Arial" charset="0"/>
              <a:buNone/>
              <a:defRPr sz="4400" b="0" i="0" spc="-85">
                <a:solidFill>
                  <a:srgbClr val="5E5E5E"/>
                </a:solidFill>
                <a:latin typeface="+mn-lt"/>
                <a:ea typeface="Calibri Light" charset="0"/>
                <a:cs typeface="Calibri Light" charset="0"/>
              </a:defRPr>
            </a:lvl2pPr>
            <a:lvl3pPr marL="1219200" indent="-609600" algn="l">
              <a:buClr>
                <a:schemeClr val="accent4">
                  <a:hueOff val="-1081314"/>
                  <a:satOff val="4338"/>
                  <a:lumOff val="-8931"/>
                </a:schemeClr>
              </a:buClr>
              <a:buSzPct val="100000"/>
              <a:buChar char="—"/>
              <a:defRPr sz="4400" b="0" i="1">
                <a:solidFill>
                  <a:srgbClr val="5E5E5E"/>
                </a:solidFill>
                <a:latin typeface="+mn-lt"/>
                <a:ea typeface="Calibri Light" charset="0"/>
                <a:cs typeface="Calibri Light" charset="0"/>
              </a:defRPr>
            </a:lvl3pPr>
            <a:lvl4pPr marL="1828800" indent="-609600" algn="l">
              <a:buClr>
                <a:srgbClr val="83BE41"/>
              </a:buClr>
              <a:buSzPct val="100000"/>
              <a:buFont typeface=".AppleSystemUIFont" charset="-120"/>
              <a:buChar char="—"/>
              <a:defRPr sz="4400" b="0" i="0">
                <a:solidFill>
                  <a:srgbClr val="5E5E5E"/>
                </a:solidFill>
                <a:latin typeface="+mn-lt"/>
                <a:ea typeface="Calibri Light" charset="0"/>
                <a:cs typeface="Calibri Light" charset="0"/>
              </a:defRPr>
            </a:lvl4pPr>
            <a:lvl5pPr marL="2413000" indent="-609600" algn="l">
              <a:buClr>
                <a:srgbClr val="929292"/>
              </a:buClr>
              <a:buSzPct val="100000"/>
              <a:buChar char="–"/>
              <a:defRPr sz="4400" b="0" i="1">
                <a:solidFill>
                  <a:srgbClr val="5E5E5E"/>
                </a:solidFill>
                <a:latin typeface="+mn-lt"/>
                <a:ea typeface="Calibri Light" charset="0"/>
                <a:cs typeface="Calibri Light" charset="0"/>
              </a:defRPr>
            </a:lvl5pPr>
          </a:lstStyle>
          <a:p>
            <a:r>
              <a:rPr lang="en-US" dirty="0"/>
              <a:t>Title Text</a:t>
            </a:r>
            <a:endParaRPr lang="en-US" sz="4800" spc="0" dirty="0">
              <a:latin typeface="+mn-lt"/>
            </a:endParaRPr>
          </a:p>
        </p:txBody>
      </p:sp>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1704968" y="950497"/>
            <a:ext cx="1474548" cy="2009274"/>
          </a:xfrm>
          <a:prstGeom prst="rect">
            <a:avLst/>
          </a:prstGeom>
        </p:spPr>
      </p:pic>
    </p:spTree>
    <p:extLst>
      <p:ext uri="{BB962C8B-B14F-4D97-AF65-F5344CB8AC3E}">
        <p14:creationId xmlns:p14="http://schemas.microsoft.com/office/powerpoint/2010/main" val="137995814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hapter Slid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1704968" y="950497"/>
            <a:ext cx="1474548" cy="2009274"/>
          </a:xfrm>
          <a:prstGeom prst="rect">
            <a:avLst/>
          </a:prstGeom>
        </p:spPr>
      </p:pic>
      <p:pic>
        <p:nvPicPr>
          <p:cNvPr id="14" name="Picture 13"/>
          <p:cNvPicPr>
            <a:picLocks noChangeAspect="1"/>
          </p:cNvPicPr>
          <p:nvPr userDrawn="1"/>
        </p:nvPicPr>
        <p:blipFill>
          <a:blip r:embed="rId3"/>
          <a:stretch>
            <a:fillRect/>
          </a:stretch>
        </p:blipFill>
        <p:spPr>
          <a:xfrm>
            <a:off x="3403600" y="8089900"/>
            <a:ext cx="20980400" cy="5626100"/>
          </a:xfrm>
          <a:prstGeom prst="rect">
            <a:avLst/>
          </a:prstGeom>
        </p:spPr>
      </p:pic>
      <p:pic>
        <p:nvPicPr>
          <p:cNvPr id="15" name="Picture 14"/>
          <p:cNvPicPr>
            <a:picLocks noChangeAspect="1"/>
          </p:cNvPicPr>
          <p:nvPr userDrawn="1"/>
        </p:nvPicPr>
        <p:blipFill>
          <a:blip r:embed="rId4"/>
          <a:stretch>
            <a:fillRect/>
          </a:stretch>
        </p:blipFill>
        <p:spPr>
          <a:xfrm>
            <a:off x="-195943" y="10236200"/>
            <a:ext cx="13004800" cy="3479800"/>
          </a:xfrm>
          <a:prstGeom prst="rect">
            <a:avLst/>
          </a:prstGeom>
        </p:spPr>
      </p:pic>
      <p:sp>
        <p:nvSpPr>
          <p:cNvPr id="13" name="Title Text"/>
          <p:cNvSpPr txBox="1">
            <a:spLocks noGrp="1"/>
          </p:cNvSpPr>
          <p:nvPr>
            <p:ph type="title"/>
          </p:nvPr>
        </p:nvSpPr>
        <p:spPr>
          <a:xfrm>
            <a:off x="5849708" y="4006515"/>
            <a:ext cx="16773590" cy="8145380"/>
          </a:xfrm>
          <a:prstGeom prst="rect">
            <a:avLst/>
          </a:prstGeom>
        </p:spPr>
        <p:txBody>
          <a:bodyPr anchor="t" anchorCtr="0"/>
          <a:lstStyle>
            <a:lvl1pPr algn="l">
              <a:lnSpc>
                <a:spcPct val="80000"/>
              </a:lnSpc>
              <a:defRPr sz="18000" b="0" i="0" cap="none" spc="-300">
                <a:solidFill>
                  <a:srgbClr val="FFFFFF"/>
                </a:solidFill>
                <a:latin typeface="+mn-lt"/>
                <a:ea typeface="Calibri Light" charset="0"/>
                <a:cs typeface="Calibri Light" charset="0"/>
                <a:sym typeface="Open Sans Light"/>
              </a:defRPr>
            </a:lvl1pPr>
          </a:lstStyle>
          <a:p>
            <a:r>
              <a:rPr lang="en-US"/>
              <a:t>Click to edit Master title style</a:t>
            </a:r>
            <a:endParaRPr dirty="0"/>
          </a:p>
        </p:txBody>
      </p:sp>
      <p:sp>
        <p:nvSpPr>
          <p:cNvPr id="10" name="Text Placeholder 9"/>
          <p:cNvSpPr>
            <a:spLocks noGrp="1"/>
          </p:cNvSpPr>
          <p:nvPr>
            <p:ph type="body" sz="quarter" idx="11" hasCustomPrompt="1"/>
          </p:nvPr>
        </p:nvSpPr>
        <p:spPr>
          <a:xfrm>
            <a:off x="5923850" y="1608755"/>
            <a:ext cx="15208950" cy="748365"/>
          </a:xfrm>
          <a:prstGeom prst="rect">
            <a:avLst/>
          </a:prstGeom>
        </p:spPr>
        <p:txBody>
          <a:bodyPr/>
          <a:lstStyle>
            <a:lvl1pPr algn="l">
              <a:defRPr sz="2800" b="0" i="0" spc="-10" baseline="0">
                <a:solidFill>
                  <a:schemeClr val="bg1"/>
                </a:solidFill>
                <a:latin typeface="+mn-lt"/>
                <a:ea typeface="Calibri Light" charset="0"/>
                <a:cs typeface="Calibri Light" charset="0"/>
              </a:defRPr>
            </a:lvl1pPr>
          </a:lstStyle>
          <a:p>
            <a:pPr marL="0" marR="0" lvl="0" indent="0" algn="l" defTabSz="82550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1155700" y="2706371"/>
            <a:ext cx="3708400" cy="9140724"/>
          </a:xfrm>
          <a:prstGeom prst="rect">
            <a:avLst/>
          </a:prstGeom>
        </p:spPr>
        <p:txBody>
          <a:bodyPr anchor="t"/>
          <a:lstStyle>
            <a:lvl1pPr>
              <a:defRPr sz="41000">
                <a:solidFill>
                  <a:srgbClr val="A39161"/>
                </a:solidFill>
                <a:latin typeface="+mn-lt"/>
              </a:defRPr>
            </a:lvl1pPr>
          </a:lstStyle>
          <a:p>
            <a:pPr lvl="0"/>
            <a:r>
              <a:rPr lang="en-US" dirty="0"/>
              <a:t>#</a:t>
            </a:r>
          </a:p>
        </p:txBody>
      </p:sp>
      <p:sp>
        <p:nvSpPr>
          <p:cNvPr id="9" name="Rialtas na hÉireann | Government of Ireland"/>
          <p:cNvSpPr txBox="1"/>
          <p:nvPr userDrawn="1"/>
        </p:nvSpPr>
        <p:spPr>
          <a:xfrm>
            <a:off x="5923850" y="12611805"/>
            <a:ext cx="5163273"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r>
              <a:rPr lang="en-GB" b="1" dirty="0">
                <a:solidFill>
                  <a:schemeClr val="bg1">
                    <a:alpha val="45000"/>
                  </a:schemeClr>
                </a:solidFill>
                <a:latin typeface="+mn-lt"/>
              </a:rPr>
              <a:t>An Roinn Oideachais </a:t>
            </a:r>
            <a:r>
              <a:rPr dirty="0">
                <a:solidFill>
                  <a:schemeClr val="bg1">
                    <a:alpha val="45000"/>
                  </a:schemeClr>
                </a:solidFill>
                <a:latin typeface="+mn-lt"/>
              </a:rPr>
              <a:t>| </a:t>
            </a:r>
            <a:r>
              <a:rPr lang="en-US" dirty="0">
                <a:solidFill>
                  <a:schemeClr val="bg1">
                    <a:alpha val="45000"/>
                  </a:schemeClr>
                </a:solidFill>
                <a:latin typeface="+mn-lt"/>
              </a:rPr>
              <a:t>Department of Education</a:t>
            </a:r>
            <a:endParaRPr dirty="0">
              <a:solidFill>
                <a:schemeClr val="bg1">
                  <a:alpha val="45000"/>
                </a:schemeClr>
              </a:solidFill>
              <a:latin typeface="+mn-lt"/>
            </a:endParaRPr>
          </a:p>
        </p:txBody>
      </p:sp>
    </p:spTree>
    <p:extLst>
      <p:ext uri="{BB962C8B-B14F-4D97-AF65-F5344CB8AC3E}">
        <p14:creationId xmlns:p14="http://schemas.microsoft.com/office/powerpoint/2010/main" val="410520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hapter Slide - Whit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403600" y="8089900"/>
            <a:ext cx="20980400" cy="5626100"/>
          </a:xfrm>
          <a:prstGeom prst="rect">
            <a:avLst/>
          </a:prstGeom>
        </p:spPr>
      </p:pic>
      <p:pic>
        <p:nvPicPr>
          <p:cNvPr id="11" name="Picture 10"/>
          <p:cNvPicPr>
            <a:picLocks noChangeAspect="1"/>
          </p:cNvPicPr>
          <p:nvPr userDrawn="1"/>
        </p:nvPicPr>
        <p:blipFill>
          <a:blip r:embed="rId3"/>
          <a:stretch>
            <a:fillRect/>
          </a:stretch>
        </p:blipFill>
        <p:spPr>
          <a:xfrm>
            <a:off x="0" y="10236200"/>
            <a:ext cx="13004800" cy="3479800"/>
          </a:xfrm>
          <a:prstGeom prst="rect">
            <a:avLst/>
          </a:prstGeom>
        </p:spPr>
      </p:pic>
      <p:sp>
        <p:nvSpPr>
          <p:cNvPr id="13" name="Title Text"/>
          <p:cNvSpPr txBox="1">
            <a:spLocks noGrp="1"/>
          </p:cNvSpPr>
          <p:nvPr>
            <p:ph type="title"/>
          </p:nvPr>
        </p:nvSpPr>
        <p:spPr>
          <a:xfrm>
            <a:off x="5849708" y="4006515"/>
            <a:ext cx="16773590" cy="8145380"/>
          </a:xfrm>
          <a:prstGeom prst="rect">
            <a:avLst/>
          </a:prstGeom>
        </p:spPr>
        <p:txBody>
          <a:bodyPr anchor="t" anchorCtr="0"/>
          <a:lstStyle>
            <a:lvl1pPr algn="l">
              <a:lnSpc>
                <a:spcPct val="80000"/>
              </a:lnSpc>
              <a:defRPr sz="18000" b="0" i="0" cap="none" spc="-300">
                <a:solidFill>
                  <a:srgbClr val="004D44"/>
                </a:solidFill>
                <a:latin typeface="+mn-lt"/>
                <a:ea typeface="Calibri Light" charset="0"/>
                <a:cs typeface="Calibri Light" charset="0"/>
                <a:sym typeface="Open Sans Light"/>
              </a:defRPr>
            </a:lvl1pPr>
          </a:lstStyle>
          <a:p>
            <a:r>
              <a:rPr lang="en-US"/>
              <a:t>Click to edit Master title style</a:t>
            </a:r>
            <a:endParaRPr dirty="0"/>
          </a:p>
        </p:txBody>
      </p:sp>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1704968" y="950497"/>
            <a:ext cx="1474548" cy="2009274"/>
          </a:xfrm>
          <a:prstGeom prst="rect">
            <a:avLst/>
          </a:prstGeom>
        </p:spPr>
      </p:pic>
      <p:sp>
        <p:nvSpPr>
          <p:cNvPr id="10" name="Text Placeholder 9"/>
          <p:cNvSpPr>
            <a:spLocks noGrp="1"/>
          </p:cNvSpPr>
          <p:nvPr>
            <p:ph type="body" sz="quarter" idx="11" hasCustomPrompt="1"/>
          </p:nvPr>
        </p:nvSpPr>
        <p:spPr>
          <a:xfrm>
            <a:off x="5923850" y="1608755"/>
            <a:ext cx="15208950" cy="748365"/>
          </a:xfrm>
          <a:prstGeom prst="rect">
            <a:avLst/>
          </a:prstGeom>
        </p:spPr>
        <p:txBody>
          <a:bodyPr/>
          <a:lstStyle>
            <a:lvl1pPr algn="l">
              <a:defRPr sz="2800" b="0" i="0" spc="-10" baseline="0">
                <a:solidFill>
                  <a:srgbClr val="004D44"/>
                </a:solidFill>
                <a:latin typeface="+mn-lt"/>
                <a:ea typeface="Calibri Light" charset="0"/>
                <a:cs typeface="Calibri Light" charset="0"/>
              </a:defRPr>
            </a:lvl1pPr>
          </a:lstStyle>
          <a:p>
            <a:pPr marL="0" marR="0" lvl="0" indent="0" algn="l" defTabSz="82550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1155700" y="2706371"/>
            <a:ext cx="3708400" cy="9140724"/>
          </a:xfrm>
          <a:prstGeom prst="rect">
            <a:avLst/>
          </a:prstGeom>
        </p:spPr>
        <p:txBody>
          <a:bodyPr anchor="t"/>
          <a:lstStyle>
            <a:lvl1pPr>
              <a:defRPr sz="41000">
                <a:solidFill>
                  <a:srgbClr val="A39161"/>
                </a:solidFill>
                <a:latin typeface="+mn-lt"/>
              </a:defRPr>
            </a:lvl1pPr>
          </a:lstStyle>
          <a:p>
            <a:pPr lvl="0"/>
            <a:r>
              <a:rPr lang="en-US" dirty="0"/>
              <a:t>#</a:t>
            </a:r>
          </a:p>
        </p:txBody>
      </p:sp>
      <p:sp>
        <p:nvSpPr>
          <p:cNvPr id="12" name="Rialtas na hÉireann | Government of Ireland"/>
          <p:cNvSpPr txBox="1"/>
          <p:nvPr userDrawn="1"/>
        </p:nvSpPr>
        <p:spPr>
          <a:xfrm>
            <a:off x="5923850" y="12611805"/>
            <a:ext cx="5163273"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r>
              <a:rPr lang="en-GB" b="1" dirty="0">
                <a:latin typeface="+mn-lt"/>
              </a:rPr>
              <a:t>An Roinn Oideachais</a:t>
            </a:r>
            <a:r>
              <a:rPr lang="en-GB" b="1" baseline="0" dirty="0">
                <a:latin typeface="+mn-lt"/>
              </a:rPr>
              <a:t> </a:t>
            </a:r>
            <a:r>
              <a:rPr dirty="0">
                <a:latin typeface="+mn-lt"/>
              </a:rPr>
              <a:t>| </a:t>
            </a:r>
            <a:r>
              <a:rPr lang="en-US" dirty="0">
                <a:latin typeface="+mn-lt"/>
              </a:rPr>
              <a:t>Department of Education</a:t>
            </a:r>
            <a:endParaRPr dirty="0">
              <a:latin typeface="+mn-lt"/>
            </a:endParaRPr>
          </a:p>
        </p:txBody>
      </p:sp>
    </p:spTree>
    <p:extLst>
      <p:ext uri="{BB962C8B-B14F-4D97-AF65-F5344CB8AC3E}">
        <p14:creationId xmlns:p14="http://schemas.microsoft.com/office/powerpoint/2010/main" val="174290664"/>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lank (with Harp)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3403600" y="8089900"/>
            <a:ext cx="20980400" cy="5626100"/>
          </a:xfrm>
          <a:prstGeom prst="rect">
            <a:avLst/>
          </a:prstGeom>
        </p:spPr>
      </p:pic>
      <p:pic>
        <p:nvPicPr>
          <p:cNvPr id="15" name="Picture 14"/>
          <p:cNvPicPr>
            <a:picLocks noChangeAspect="1"/>
          </p:cNvPicPr>
          <p:nvPr userDrawn="1"/>
        </p:nvPicPr>
        <p:blipFill>
          <a:blip r:embed="rId3"/>
          <a:stretch>
            <a:fillRect/>
          </a:stretch>
        </p:blipFill>
        <p:spPr>
          <a:xfrm>
            <a:off x="-212271" y="10236200"/>
            <a:ext cx="13004800" cy="3479800"/>
          </a:xfrm>
          <a:prstGeom prst="rect">
            <a:avLst/>
          </a:prstGeom>
        </p:spPr>
      </p:pic>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1704968" y="950497"/>
            <a:ext cx="1474548" cy="2009274"/>
          </a:xfrm>
          <a:prstGeom prst="rect">
            <a:avLst/>
          </a:prstGeom>
        </p:spPr>
      </p:pic>
      <p:sp>
        <p:nvSpPr>
          <p:cNvPr id="9" name="Body Level One…"/>
          <p:cNvSpPr txBox="1">
            <a:spLocks noGrp="1"/>
          </p:cNvSpPr>
          <p:nvPr>
            <p:ph type="body" idx="1" hasCustomPrompt="1"/>
          </p:nvPr>
        </p:nvSpPr>
        <p:spPr>
          <a:xfrm>
            <a:off x="1441451" y="3556000"/>
            <a:ext cx="19770224" cy="8752305"/>
          </a:xfrm>
          <a:prstGeom prst="rect">
            <a:avLst/>
          </a:prstGeom>
        </p:spPr>
        <p:txBody>
          <a:bodyPr numCol="1" spcCol="1039079">
            <a:normAutofit/>
          </a:bodyPr>
          <a:lstStyle>
            <a:lvl1pPr algn="l">
              <a:defRPr sz="18000" b="0" i="0" spc="-85">
                <a:solidFill>
                  <a:schemeClr val="bg1"/>
                </a:solidFill>
                <a:latin typeface="+mn-lt"/>
                <a:ea typeface="Calibri" charset="0"/>
                <a:cs typeface="Calibri" charset="0"/>
              </a:defRPr>
            </a:lvl1pPr>
            <a:lvl2pPr marL="0" indent="0" algn="l">
              <a:buClr>
                <a:schemeClr val="accent2">
                  <a:lumMod val="50000"/>
                </a:schemeClr>
              </a:buClr>
              <a:buFont typeface="Arial" charset="0"/>
              <a:buNone/>
              <a:defRPr sz="4400" b="0" i="0" spc="-85">
                <a:solidFill>
                  <a:srgbClr val="5E5E5E"/>
                </a:solidFill>
                <a:latin typeface="+mn-lt"/>
                <a:ea typeface="Calibri Light" charset="0"/>
                <a:cs typeface="Calibri Light" charset="0"/>
              </a:defRPr>
            </a:lvl2pPr>
            <a:lvl3pPr marL="1219200" indent="-609600" algn="l">
              <a:buClr>
                <a:schemeClr val="accent4">
                  <a:hueOff val="-1081314"/>
                  <a:satOff val="4338"/>
                  <a:lumOff val="-8931"/>
                </a:schemeClr>
              </a:buClr>
              <a:buSzPct val="100000"/>
              <a:buChar char="—"/>
              <a:defRPr sz="4400" b="0" i="1">
                <a:solidFill>
                  <a:srgbClr val="5E5E5E"/>
                </a:solidFill>
                <a:latin typeface="+mn-lt"/>
                <a:ea typeface="Calibri Light" charset="0"/>
                <a:cs typeface="Calibri Light" charset="0"/>
              </a:defRPr>
            </a:lvl3pPr>
            <a:lvl4pPr marL="1828800" indent="-609600" algn="l">
              <a:buClr>
                <a:srgbClr val="83BE41"/>
              </a:buClr>
              <a:buSzPct val="100000"/>
              <a:buFont typeface=".AppleSystemUIFont" charset="-120"/>
              <a:buChar char="—"/>
              <a:defRPr sz="4400" b="0" i="0">
                <a:solidFill>
                  <a:srgbClr val="5E5E5E"/>
                </a:solidFill>
                <a:latin typeface="+mn-lt"/>
                <a:ea typeface="Calibri Light" charset="0"/>
                <a:cs typeface="Calibri Light" charset="0"/>
              </a:defRPr>
            </a:lvl4pPr>
            <a:lvl5pPr marL="2413000" indent="-609600" algn="l">
              <a:buClr>
                <a:srgbClr val="929292"/>
              </a:buClr>
              <a:buSzPct val="100000"/>
              <a:buChar char="–"/>
              <a:defRPr sz="4400" b="0" i="1">
                <a:solidFill>
                  <a:srgbClr val="5E5E5E"/>
                </a:solidFill>
                <a:latin typeface="+mn-lt"/>
                <a:ea typeface="Calibri Light" charset="0"/>
                <a:cs typeface="Calibri Light" charset="0"/>
              </a:defRPr>
            </a:lvl5pPr>
          </a:lstStyle>
          <a:p>
            <a:r>
              <a:rPr lang="en-US" dirty="0"/>
              <a:t>Title Text</a:t>
            </a:r>
            <a:endParaRPr lang="en-US" sz="4800" spc="0" dirty="0">
              <a:latin typeface="+mn-lt"/>
            </a:endParaRPr>
          </a:p>
        </p:txBody>
      </p:sp>
      <p:sp>
        <p:nvSpPr>
          <p:cNvPr id="8" name="Rialtas na hÉireann | Government of Ireland"/>
          <p:cNvSpPr txBox="1"/>
          <p:nvPr userDrawn="1"/>
        </p:nvSpPr>
        <p:spPr>
          <a:xfrm>
            <a:off x="1441449" y="12611805"/>
            <a:ext cx="557364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solidFill>
                  <a:schemeClr val="bg1">
                    <a:alpha val="45000"/>
                  </a:schemeClr>
                </a:solidFill>
                <a:latin typeface="+mn-lt"/>
              </a:rPr>
              <a:t>‹#›</a:t>
            </a:fld>
            <a:r>
              <a:rPr lang="en-GB" b="1" dirty="0">
                <a:solidFill>
                  <a:schemeClr val="bg1">
                    <a:alpha val="45000"/>
                  </a:schemeClr>
                </a:solidFill>
                <a:latin typeface="+mn-lt"/>
              </a:rPr>
              <a:t>  An Roinn Oideachais </a:t>
            </a:r>
            <a:r>
              <a:rPr dirty="0">
                <a:solidFill>
                  <a:schemeClr val="bg1">
                    <a:alpha val="45000"/>
                  </a:schemeClr>
                </a:solidFill>
                <a:latin typeface="+mn-lt"/>
              </a:rPr>
              <a:t>| </a:t>
            </a:r>
            <a:r>
              <a:rPr lang="en-US" dirty="0">
                <a:solidFill>
                  <a:schemeClr val="bg1">
                    <a:alpha val="45000"/>
                  </a:schemeClr>
                </a:solidFill>
                <a:latin typeface="+mn-lt"/>
              </a:rPr>
              <a:t>Department of Education</a:t>
            </a:r>
            <a:endParaRPr dirty="0">
              <a:solidFill>
                <a:schemeClr val="bg1">
                  <a:alpha val="45000"/>
                </a:schemeClr>
              </a:solidFill>
              <a:latin typeface="+mn-lt"/>
            </a:endParaRPr>
          </a:p>
        </p:txBody>
      </p:sp>
    </p:spTree>
    <p:extLst>
      <p:ext uri="{BB962C8B-B14F-4D97-AF65-F5344CB8AC3E}">
        <p14:creationId xmlns:p14="http://schemas.microsoft.com/office/powerpoint/2010/main" val="1730965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with Harp)">
    <p:bg>
      <p:bgPr>
        <a:solidFill>
          <a:srgbClr val="FFFFFF"/>
        </a:solidFill>
        <a:effectLst/>
      </p:bgPr>
    </p:bg>
    <p:spTree>
      <p:nvGrpSpPr>
        <p:cNvPr id="1" name=""/>
        <p:cNvGrpSpPr/>
        <p:nvPr/>
      </p:nvGrpSpPr>
      <p:grpSpPr>
        <a:xfrm>
          <a:off x="0" y="0"/>
          <a:ext cx="0" cy="0"/>
          <a:chOff x="0" y="0"/>
          <a:chExt cx="0" cy="0"/>
        </a:xfrm>
      </p:grpSpPr>
      <p:sp>
        <p:nvSpPr>
          <p:cNvPr id="43" name="Body Level One…"/>
          <p:cNvSpPr txBox="1">
            <a:spLocks noGrp="1"/>
          </p:cNvSpPr>
          <p:nvPr>
            <p:ph type="body" idx="1" hasCustomPrompt="1"/>
          </p:nvPr>
        </p:nvSpPr>
        <p:spPr>
          <a:xfrm>
            <a:off x="1441451" y="3556000"/>
            <a:ext cx="19770224" cy="8752305"/>
          </a:xfrm>
          <a:prstGeom prst="rect">
            <a:avLst/>
          </a:prstGeom>
        </p:spPr>
        <p:txBody>
          <a:bodyPr numCol="1" spcCol="1039079">
            <a:normAutofit/>
          </a:bodyPr>
          <a:lstStyle>
            <a:lvl1pPr algn="l">
              <a:defRPr sz="18000" b="0" i="0" spc="-85">
                <a:solidFill>
                  <a:srgbClr val="004D44"/>
                </a:solidFill>
                <a:latin typeface="+mn-lt"/>
                <a:ea typeface="Calibri" charset="0"/>
                <a:cs typeface="Calibri" charset="0"/>
              </a:defRPr>
            </a:lvl1pPr>
            <a:lvl2pPr marL="0" indent="0" algn="l">
              <a:buClr>
                <a:schemeClr val="accent2">
                  <a:lumMod val="50000"/>
                </a:schemeClr>
              </a:buClr>
              <a:buFont typeface="Arial" charset="0"/>
              <a:buNone/>
              <a:defRPr sz="4400" b="0" i="0" spc="-85">
                <a:solidFill>
                  <a:srgbClr val="5E5E5E"/>
                </a:solidFill>
                <a:latin typeface="+mn-lt"/>
                <a:ea typeface="Calibri Light" charset="0"/>
                <a:cs typeface="Calibri Light" charset="0"/>
              </a:defRPr>
            </a:lvl2pPr>
            <a:lvl3pPr marL="1219200" indent="-609600" algn="l">
              <a:buClr>
                <a:schemeClr val="accent4">
                  <a:hueOff val="-1081314"/>
                  <a:satOff val="4338"/>
                  <a:lumOff val="-8931"/>
                </a:schemeClr>
              </a:buClr>
              <a:buSzPct val="100000"/>
              <a:buChar char="—"/>
              <a:defRPr sz="4400" b="0" i="1">
                <a:solidFill>
                  <a:srgbClr val="5E5E5E"/>
                </a:solidFill>
                <a:latin typeface="+mn-lt"/>
                <a:ea typeface="Calibri Light" charset="0"/>
                <a:cs typeface="Calibri Light" charset="0"/>
              </a:defRPr>
            </a:lvl3pPr>
            <a:lvl4pPr marL="1828800" indent="-609600" algn="l">
              <a:buClr>
                <a:srgbClr val="83BE41"/>
              </a:buClr>
              <a:buSzPct val="100000"/>
              <a:buFont typeface=".AppleSystemUIFont" charset="-120"/>
              <a:buChar char="—"/>
              <a:defRPr sz="4400" b="0" i="0">
                <a:solidFill>
                  <a:srgbClr val="5E5E5E"/>
                </a:solidFill>
                <a:latin typeface="+mn-lt"/>
                <a:ea typeface="Calibri Light" charset="0"/>
                <a:cs typeface="Calibri Light" charset="0"/>
              </a:defRPr>
            </a:lvl4pPr>
            <a:lvl5pPr marL="2413000" indent="-609600" algn="l">
              <a:buClr>
                <a:srgbClr val="929292"/>
              </a:buClr>
              <a:buSzPct val="100000"/>
              <a:buChar char="–"/>
              <a:defRPr sz="4400" b="0" i="1">
                <a:solidFill>
                  <a:srgbClr val="5E5E5E"/>
                </a:solidFill>
                <a:latin typeface="+mn-lt"/>
                <a:ea typeface="Calibri Light" charset="0"/>
                <a:cs typeface="Calibri Light" charset="0"/>
              </a:defRPr>
            </a:lvl5pPr>
          </a:lstStyle>
          <a:p>
            <a:r>
              <a:rPr lang="en-US" dirty="0"/>
              <a:t>Title Text</a:t>
            </a:r>
            <a:endParaRPr lang="en-US" sz="4800" spc="0" dirty="0">
              <a:latin typeface="+mn-lt"/>
            </a:endParaRP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1704968" y="950497"/>
            <a:ext cx="1474548" cy="2009274"/>
          </a:xfrm>
          <a:prstGeom prst="rect">
            <a:avLst/>
          </a:prstGeom>
        </p:spPr>
      </p:pic>
      <p:sp>
        <p:nvSpPr>
          <p:cNvPr id="5" name="Rialtas na hÉireann | Government of Ireland"/>
          <p:cNvSpPr txBox="1"/>
          <p:nvPr userDrawn="1"/>
        </p:nvSpPr>
        <p:spPr>
          <a:xfrm>
            <a:off x="1441449" y="12611805"/>
            <a:ext cx="557364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An Roinn Oideachais </a:t>
            </a:r>
            <a:r>
              <a:rPr dirty="0">
                <a:latin typeface="+mn-lt"/>
              </a:rPr>
              <a:t>| </a:t>
            </a:r>
            <a:r>
              <a:rPr lang="en-US" dirty="0">
                <a:latin typeface="+mn-lt"/>
              </a:rPr>
              <a:t>Department of Education</a:t>
            </a:r>
            <a:endParaRPr dirty="0">
              <a:latin typeface="+mn-lt"/>
            </a:endParaRPr>
          </a:p>
        </p:txBody>
      </p:sp>
    </p:spTree>
    <p:extLst>
      <p:ext uri="{BB962C8B-B14F-4D97-AF65-F5344CB8AC3E}">
        <p14:creationId xmlns:p14="http://schemas.microsoft.com/office/powerpoint/2010/main" val="660350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ext &amp; Image">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1441450" y="946150"/>
            <a:ext cx="19325056" cy="2286000"/>
          </a:xfrm>
          <a:prstGeom prst="rect">
            <a:avLst/>
          </a:prstGeom>
        </p:spPr>
        <p:txBody>
          <a:bodyPr anchor="t">
            <a:normAutofit/>
          </a:bodyPr>
          <a:lstStyle>
            <a:lvl1pPr algn="l">
              <a:lnSpc>
                <a:spcPct val="80000"/>
              </a:lnSpc>
              <a:defRPr sz="9600" b="1" cap="none" spc="-18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1704968" y="950497"/>
            <a:ext cx="1474548" cy="2009274"/>
          </a:xfrm>
          <a:prstGeom prst="rect">
            <a:avLst/>
          </a:prstGeom>
        </p:spPr>
      </p:pic>
      <p:sp>
        <p:nvSpPr>
          <p:cNvPr id="6" name="Picture Placeholder 5"/>
          <p:cNvSpPr>
            <a:spLocks noGrp="1"/>
          </p:cNvSpPr>
          <p:nvPr>
            <p:ph type="pic" sz="quarter" idx="10"/>
          </p:nvPr>
        </p:nvSpPr>
        <p:spPr>
          <a:xfrm>
            <a:off x="12007850" y="3556000"/>
            <a:ext cx="11233150" cy="8644021"/>
          </a:xfrm>
          <a:prstGeom prst="rect">
            <a:avLst/>
          </a:prstGeom>
        </p:spPr>
        <p:txBody>
          <a:bodyPr/>
          <a:lstStyle>
            <a:lvl1pPr>
              <a:defRPr sz="6000">
                <a:latin typeface="+mn-lt"/>
              </a:defRPr>
            </a:lvl1pPr>
          </a:lstStyle>
          <a:p>
            <a:r>
              <a:rPr lang="en-US"/>
              <a:t>Click icon to add picture</a:t>
            </a:r>
            <a:endParaRPr lang="en-US" dirty="0"/>
          </a:p>
        </p:txBody>
      </p:sp>
      <p:sp>
        <p:nvSpPr>
          <p:cNvPr id="8" name="Text Placeholder 4"/>
          <p:cNvSpPr>
            <a:spLocks noGrp="1"/>
          </p:cNvSpPr>
          <p:nvPr>
            <p:ph type="body" sz="quarter" idx="12"/>
          </p:nvPr>
        </p:nvSpPr>
        <p:spPr>
          <a:xfrm>
            <a:off x="1462298" y="3555999"/>
            <a:ext cx="9856787" cy="8644021"/>
          </a:xfrm>
          <a:prstGeom prst="rect">
            <a:avLst/>
          </a:prstGeom>
        </p:spPr>
        <p:txBody>
          <a:bodyPr/>
          <a:lstStyle>
            <a:lvl1pPr algn="l">
              <a:defRPr sz="6000" spc="-160" baseline="0">
                <a:solidFill>
                  <a:srgbClr val="5E5E5E"/>
                </a:solidFill>
                <a:latin typeface="+mn-lt"/>
              </a:defRPr>
            </a:lvl1pPr>
            <a:lvl2pPr marL="0" indent="-857250" algn="l">
              <a:buClr>
                <a:srgbClr val="83BE41"/>
              </a:buClr>
              <a:buFont typeface=".AppleSystemUIFont" charset="-120"/>
              <a:buChar char="—"/>
              <a:defRPr sz="6000" spc="-160" baseline="0">
                <a:solidFill>
                  <a:srgbClr val="5E5E5E"/>
                </a:solidFill>
                <a:latin typeface="+mn-lt"/>
              </a:defRPr>
            </a:lvl2pPr>
            <a:lvl3pPr marL="1440000" indent="-857250" algn="l">
              <a:buClr>
                <a:srgbClr val="83BE41"/>
              </a:buClr>
              <a:buFont typeface=".AppleSystemUIFont" charset="-120"/>
              <a:buChar char="—"/>
              <a:defRPr sz="6000" i="1" spc="-160" baseline="0">
                <a:solidFill>
                  <a:srgbClr val="5E5E5E"/>
                </a:solidFill>
                <a:latin typeface="+mn-lt"/>
              </a:defRPr>
            </a:lvl3pPr>
            <a:lvl4pPr marL="2160000" indent="-685800" algn="l">
              <a:buClr>
                <a:srgbClr val="83BE41"/>
              </a:buClr>
              <a:buFont typeface=".AppleSystemUIFont" charset="-120"/>
              <a:buChar char="—"/>
              <a:defRPr sz="4800" spc="-160" baseline="0">
                <a:solidFill>
                  <a:srgbClr val="5E5E5E"/>
                </a:solidFill>
                <a:latin typeface="+mn-lt"/>
              </a:defRPr>
            </a:lvl4pPr>
            <a:lvl5pPr marL="3060000" indent="-685800" algn="l">
              <a:buClr>
                <a:srgbClr val="83BE41"/>
              </a:buClr>
              <a:buFont typeface=".AppleSystemUIFont" charset="-120"/>
              <a:buChar char="–"/>
              <a:defRPr sz="4800" i="1" spc="-160" baseline="0">
                <a:solidFill>
                  <a:srgbClr val="5E5E5E"/>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ialtas na hÉireann | Government of Ireland"/>
          <p:cNvSpPr txBox="1"/>
          <p:nvPr userDrawn="1"/>
        </p:nvSpPr>
        <p:spPr>
          <a:xfrm>
            <a:off x="1441449" y="12611805"/>
            <a:ext cx="5689058"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An Roinn Oideachais </a:t>
            </a:r>
            <a:r>
              <a:rPr dirty="0">
                <a:latin typeface="+mn-lt"/>
              </a:rPr>
              <a:t>| </a:t>
            </a:r>
            <a:r>
              <a:rPr lang="en-US" dirty="0">
                <a:latin typeface="+mn-lt"/>
              </a:rPr>
              <a:t>Department of Education</a:t>
            </a:r>
            <a:endParaRPr dirty="0">
              <a:latin typeface="+mn-lt"/>
            </a:endParaRPr>
          </a:p>
        </p:txBody>
      </p:sp>
    </p:spTree>
    <p:extLst>
      <p:ext uri="{BB962C8B-B14F-4D97-AF65-F5344CB8AC3E}">
        <p14:creationId xmlns:p14="http://schemas.microsoft.com/office/powerpoint/2010/main" val="508275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ext &amp; Image (Alt)">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1441450" y="2157112"/>
            <a:ext cx="9877339" cy="2901242"/>
          </a:xfrm>
          <a:prstGeom prst="rect">
            <a:avLst/>
          </a:prstGeom>
        </p:spPr>
        <p:txBody>
          <a:bodyPr anchor="t">
            <a:normAutofit/>
          </a:bodyPr>
          <a:lstStyle>
            <a:lvl1pPr algn="l">
              <a:lnSpc>
                <a:spcPct val="80000"/>
              </a:lnSpc>
              <a:defRPr sz="7000" b="1" cap="none" spc="0">
                <a:solidFill>
                  <a:srgbClr val="004E46"/>
                </a:solidFill>
                <a:latin typeface="+mn-lt"/>
                <a:ea typeface="Calibri" charset="0"/>
                <a:cs typeface="Calibri" charset="0"/>
              </a:defRPr>
            </a:lvl1pPr>
          </a:lstStyle>
          <a:p>
            <a:r>
              <a:rPr lang="en-US" dirty="0"/>
              <a:t>Title Text</a:t>
            </a:r>
            <a:endParaRPr dirty="0"/>
          </a:p>
        </p:txBody>
      </p:sp>
      <p:sp>
        <p:nvSpPr>
          <p:cNvPr id="6" name="Picture Placeholder 5"/>
          <p:cNvSpPr>
            <a:spLocks noGrp="1"/>
          </p:cNvSpPr>
          <p:nvPr>
            <p:ph type="pic" sz="quarter" idx="10"/>
          </p:nvPr>
        </p:nvSpPr>
        <p:spPr>
          <a:xfrm>
            <a:off x="12007850" y="835377"/>
            <a:ext cx="11642982" cy="11397898"/>
          </a:xfrm>
          <a:prstGeom prst="rect">
            <a:avLst/>
          </a:prstGeom>
        </p:spPr>
        <p:txBody>
          <a:bodyPr/>
          <a:lstStyle>
            <a:lvl1pPr>
              <a:defRPr sz="6000">
                <a:latin typeface="+mn-lt"/>
              </a:defRPr>
            </a:lvl1pPr>
          </a:lstStyle>
          <a:p>
            <a:r>
              <a:rPr lang="en-US"/>
              <a:t>Click icon to add picture</a:t>
            </a:r>
            <a:endParaRPr lang="en-US" dirty="0"/>
          </a:p>
        </p:txBody>
      </p:sp>
      <p:sp>
        <p:nvSpPr>
          <p:cNvPr id="3" name="Text Placeholder 2"/>
          <p:cNvSpPr>
            <a:spLocks noGrp="1"/>
          </p:cNvSpPr>
          <p:nvPr>
            <p:ph type="body" sz="quarter" idx="11"/>
          </p:nvPr>
        </p:nvSpPr>
        <p:spPr>
          <a:xfrm>
            <a:off x="1441450" y="946150"/>
            <a:ext cx="9877258" cy="808509"/>
          </a:xfrm>
          <a:prstGeom prst="rect">
            <a:avLst/>
          </a:prstGeom>
        </p:spPr>
        <p:txBody>
          <a:bodyPr/>
          <a:lstStyle>
            <a:lvl1pPr algn="l">
              <a:defRPr sz="3500" b="1">
                <a:solidFill>
                  <a:srgbClr val="B3B6A7"/>
                </a:solidFill>
                <a:latin typeface="+mn-lt"/>
              </a:defRPr>
            </a:lvl1pPr>
            <a:lvl2pPr algn="l">
              <a:defRPr sz="3500" b="1">
                <a:latin typeface="+mn-lt"/>
              </a:defRPr>
            </a:lvl2pPr>
            <a:lvl3pPr algn="l">
              <a:defRPr sz="3500" b="1">
                <a:latin typeface="+mn-lt"/>
              </a:defRPr>
            </a:lvl3pPr>
            <a:lvl4pPr algn="l">
              <a:defRPr sz="3500" b="1">
                <a:latin typeface="+mn-lt"/>
              </a:defRPr>
            </a:lvl4pPr>
            <a:lvl5pPr algn="l">
              <a:defRPr sz="3500" b="1">
                <a:latin typeface="+mn-lt"/>
              </a:defRPr>
            </a:lvl5pPr>
          </a:lstStyle>
          <a:p>
            <a:pPr lvl="0"/>
            <a:r>
              <a:rPr lang="en-US"/>
              <a:t>Edit Master text styles</a:t>
            </a:r>
          </a:p>
        </p:txBody>
      </p:sp>
      <p:sp>
        <p:nvSpPr>
          <p:cNvPr id="5" name="Text Placeholder 4"/>
          <p:cNvSpPr>
            <a:spLocks noGrp="1"/>
          </p:cNvSpPr>
          <p:nvPr>
            <p:ph type="body" sz="quarter" idx="12"/>
          </p:nvPr>
        </p:nvSpPr>
        <p:spPr>
          <a:xfrm>
            <a:off x="1462088" y="5362575"/>
            <a:ext cx="9856787" cy="6870700"/>
          </a:xfrm>
          <a:prstGeom prst="rect">
            <a:avLst/>
          </a:prstGeom>
        </p:spPr>
        <p:txBody>
          <a:bodyPr/>
          <a:lstStyle>
            <a:lvl1pPr algn="l">
              <a:defRPr sz="6000" spc="-160" baseline="0">
                <a:solidFill>
                  <a:srgbClr val="5E5E5E"/>
                </a:solidFill>
                <a:latin typeface="+mn-lt"/>
              </a:defRPr>
            </a:lvl1pPr>
            <a:lvl2pPr marL="0" indent="-857250" algn="l">
              <a:buClr>
                <a:srgbClr val="83BE41"/>
              </a:buClr>
              <a:buFont typeface=".AppleSystemUIFont" charset="-120"/>
              <a:buChar char="—"/>
              <a:defRPr sz="6000" spc="-160" baseline="0">
                <a:solidFill>
                  <a:srgbClr val="5E5E5E"/>
                </a:solidFill>
                <a:latin typeface="+mn-lt"/>
              </a:defRPr>
            </a:lvl2pPr>
            <a:lvl3pPr marL="1440000" indent="-857250" algn="l">
              <a:buClr>
                <a:srgbClr val="83BE41"/>
              </a:buClr>
              <a:buFont typeface=".AppleSystemUIFont" charset="-120"/>
              <a:buChar char="—"/>
              <a:defRPr sz="6000" i="1" spc="-160" baseline="0">
                <a:solidFill>
                  <a:srgbClr val="5E5E5E"/>
                </a:solidFill>
                <a:latin typeface="+mn-lt"/>
              </a:defRPr>
            </a:lvl3pPr>
            <a:lvl4pPr marL="2160000" indent="-685800" algn="l">
              <a:buClr>
                <a:srgbClr val="83BE41"/>
              </a:buClr>
              <a:buFont typeface=".AppleSystemUIFont" charset="-120"/>
              <a:buChar char="—"/>
              <a:defRPr sz="4800" spc="-160" baseline="0">
                <a:solidFill>
                  <a:srgbClr val="5E5E5E"/>
                </a:solidFill>
                <a:latin typeface="+mn-lt"/>
              </a:defRPr>
            </a:lvl4pPr>
            <a:lvl5pPr marL="3060000" indent="-685800" algn="l">
              <a:buClr>
                <a:srgbClr val="83BE41"/>
              </a:buClr>
              <a:buFont typeface=".AppleSystemUIFont" charset="-120"/>
              <a:buChar char="–"/>
              <a:defRPr sz="4800" i="1" spc="-160" baseline="0">
                <a:solidFill>
                  <a:srgbClr val="5E5E5E"/>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ialtas na hÉireann | Government of Ireland"/>
          <p:cNvSpPr txBox="1"/>
          <p:nvPr userDrawn="1"/>
        </p:nvSpPr>
        <p:spPr>
          <a:xfrm>
            <a:off x="1441449" y="12611805"/>
            <a:ext cx="557364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An Roinn Oideachais </a:t>
            </a:r>
            <a:r>
              <a:rPr dirty="0">
                <a:latin typeface="+mn-lt"/>
              </a:rPr>
              <a:t>| </a:t>
            </a:r>
            <a:r>
              <a:rPr lang="en-US" dirty="0">
                <a:latin typeface="+mn-lt"/>
              </a:rPr>
              <a:t>Department of Education</a:t>
            </a:r>
            <a:endParaRPr dirty="0">
              <a:latin typeface="+mn-lt"/>
            </a:endParaRPr>
          </a:p>
        </p:txBody>
      </p:sp>
    </p:spTree>
    <p:extLst>
      <p:ext uri="{BB962C8B-B14F-4D97-AF65-F5344CB8AC3E}">
        <p14:creationId xmlns:p14="http://schemas.microsoft.com/office/powerpoint/2010/main" val="1241443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ext &amp; Multiple Images">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1441450" y="946150"/>
            <a:ext cx="19325056" cy="2286000"/>
          </a:xfrm>
          <a:prstGeom prst="rect">
            <a:avLst/>
          </a:prstGeom>
        </p:spPr>
        <p:txBody>
          <a:bodyPr anchor="t">
            <a:normAutofit/>
          </a:bodyPr>
          <a:lstStyle>
            <a:lvl1pPr algn="l">
              <a:lnSpc>
                <a:spcPct val="80000"/>
              </a:lnSpc>
              <a:defRPr sz="9600" b="1" cap="none" spc="-18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1704968" y="950497"/>
            <a:ext cx="1474548" cy="2009274"/>
          </a:xfrm>
          <a:prstGeom prst="rect">
            <a:avLst/>
          </a:prstGeom>
        </p:spPr>
      </p:pic>
      <p:sp>
        <p:nvSpPr>
          <p:cNvPr id="6" name="Picture Placeholder 5"/>
          <p:cNvSpPr>
            <a:spLocks noGrp="1"/>
          </p:cNvSpPr>
          <p:nvPr>
            <p:ph type="pic" sz="quarter" idx="10"/>
          </p:nvPr>
        </p:nvSpPr>
        <p:spPr>
          <a:xfrm>
            <a:off x="12007850" y="3555998"/>
            <a:ext cx="11233150" cy="4231643"/>
          </a:xfrm>
          <a:prstGeom prst="rect">
            <a:avLst/>
          </a:prstGeom>
        </p:spPr>
        <p:txBody>
          <a:bodyPr/>
          <a:lstStyle>
            <a:lvl1pPr>
              <a:defRPr sz="6000">
                <a:latin typeface="+mn-lt"/>
              </a:defRPr>
            </a:lvl1pPr>
          </a:lstStyle>
          <a:p>
            <a:r>
              <a:rPr lang="en-US"/>
              <a:t>Click icon to add picture</a:t>
            </a:r>
            <a:endParaRPr lang="en-US" dirty="0"/>
          </a:p>
        </p:txBody>
      </p:sp>
      <p:sp>
        <p:nvSpPr>
          <p:cNvPr id="8" name="Picture Placeholder 5"/>
          <p:cNvSpPr>
            <a:spLocks noGrp="1"/>
          </p:cNvSpPr>
          <p:nvPr>
            <p:ph type="pic" sz="quarter" idx="11"/>
          </p:nvPr>
        </p:nvSpPr>
        <p:spPr>
          <a:xfrm>
            <a:off x="12007849" y="8060021"/>
            <a:ext cx="5472000" cy="4140000"/>
          </a:xfrm>
          <a:prstGeom prst="rect">
            <a:avLst/>
          </a:prstGeom>
        </p:spPr>
        <p:txBody>
          <a:bodyPr/>
          <a:lstStyle>
            <a:lvl1pPr>
              <a:defRPr sz="6000">
                <a:latin typeface="+mn-lt"/>
              </a:defRPr>
            </a:lvl1pPr>
          </a:lstStyle>
          <a:p>
            <a:r>
              <a:rPr lang="en-US"/>
              <a:t>Click icon to add picture</a:t>
            </a:r>
            <a:endParaRPr lang="en-US" dirty="0"/>
          </a:p>
        </p:txBody>
      </p:sp>
      <p:sp>
        <p:nvSpPr>
          <p:cNvPr id="9" name="Picture Placeholder 5"/>
          <p:cNvSpPr>
            <a:spLocks noGrp="1"/>
          </p:cNvSpPr>
          <p:nvPr>
            <p:ph type="pic" sz="quarter" idx="12"/>
          </p:nvPr>
        </p:nvSpPr>
        <p:spPr>
          <a:xfrm>
            <a:off x="17769000" y="8060021"/>
            <a:ext cx="5472000" cy="4140000"/>
          </a:xfrm>
          <a:prstGeom prst="rect">
            <a:avLst/>
          </a:prstGeom>
        </p:spPr>
        <p:txBody>
          <a:bodyPr/>
          <a:lstStyle>
            <a:lvl1pPr>
              <a:defRPr sz="6000">
                <a:latin typeface="+mn-lt"/>
              </a:defRPr>
            </a:lvl1pPr>
          </a:lstStyle>
          <a:p>
            <a:r>
              <a:rPr lang="en-US"/>
              <a:t>Click icon to add picture</a:t>
            </a:r>
            <a:endParaRPr lang="en-US" dirty="0"/>
          </a:p>
        </p:txBody>
      </p:sp>
      <p:sp>
        <p:nvSpPr>
          <p:cNvPr id="10" name="Text Placeholder 4"/>
          <p:cNvSpPr>
            <a:spLocks noGrp="1"/>
          </p:cNvSpPr>
          <p:nvPr>
            <p:ph type="body" sz="quarter" idx="13"/>
          </p:nvPr>
        </p:nvSpPr>
        <p:spPr>
          <a:xfrm>
            <a:off x="1441450" y="3555997"/>
            <a:ext cx="9856787" cy="8644023"/>
          </a:xfrm>
          <a:prstGeom prst="rect">
            <a:avLst/>
          </a:prstGeom>
        </p:spPr>
        <p:txBody>
          <a:bodyPr/>
          <a:lstStyle>
            <a:lvl1pPr algn="l">
              <a:defRPr sz="6000" spc="-160" baseline="0">
                <a:solidFill>
                  <a:srgbClr val="5E5E5E"/>
                </a:solidFill>
                <a:latin typeface="+mn-lt"/>
              </a:defRPr>
            </a:lvl1pPr>
            <a:lvl2pPr marL="0" indent="-857250" algn="l">
              <a:buClr>
                <a:srgbClr val="83BE41"/>
              </a:buClr>
              <a:buFont typeface=".AppleSystemUIFont" charset="-120"/>
              <a:buChar char="—"/>
              <a:defRPr sz="6000" spc="-160" baseline="0">
                <a:solidFill>
                  <a:srgbClr val="5E5E5E"/>
                </a:solidFill>
                <a:latin typeface="+mn-lt"/>
              </a:defRPr>
            </a:lvl2pPr>
            <a:lvl3pPr marL="1440000" indent="-857250" algn="l">
              <a:buClr>
                <a:srgbClr val="83BE41"/>
              </a:buClr>
              <a:buFont typeface=".AppleSystemUIFont" charset="-120"/>
              <a:buChar char="—"/>
              <a:defRPr sz="6000" i="1" spc="-160" baseline="0">
                <a:solidFill>
                  <a:srgbClr val="5E5E5E"/>
                </a:solidFill>
                <a:latin typeface="+mn-lt"/>
              </a:defRPr>
            </a:lvl3pPr>
            <a:lvl4pPr marL="2160000" indent="-685800" algn="l">
              <a:buClr>
                <a:srgbClr val="83BE41"/>
              </a:buClr>
              <a:buFont typeface=".AppleSystemUIFont" charset="-120"/>
              <a:buChar char="—"/>
              <a:defRPr sz="4800" spc="-160" baseline="0">
                <a:solidFill>
                  <a:srgbClr val="5E5E5E"/>
                </a:solidFill>
                <a:latin typeface="+mn-lt"/>
              </a:defRPr>
            </a:lvl4pPr>
            <a:lvl5pPr marL="3060000" indent="-685800" algn="l">
              <a:buClr>
                <a:srgbClr val="83BE41"/>
              </a:buClr>
              <a:buFont typeface=".AppleSystemUIFont" charset="-120"/>
              <a:buChar char="–"/>
              <a:defRPr sz="4800" i="1" spc="-160" baseline="0">
                <a:solidFill>
                  <a:srgbClr val="5E5E5E"/>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ialtas na hÉireann | Government of Ireland"/>
          <p:cNvSpPr txBox="1"/>
          <p:nvPr userDrawn="1"/>
        </p:nvSpPr>
        <p:spPr>
          <a:xfrm>
            <a:off x="1441449" y="12611805"/>
            <a:ext cx="557364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An Roinn Oideachais</a:t>
            </a:r>
            <a:r>
              <a:rPr lang="en-GB" b="1" baseline="0" dirty="0">
                <a:latin typeface="+mn-lt"/>
              </a:rPr>
              <a:t> </a:t>
            </a:r>
            <a:r>
              <a:rPr dirty="0">
                <a:latin typeface="+mn-lt"/>
              </a:rPr>
              <a:t>| </a:t>
            </a:r>
            <a:r>
              <a:rPr lang="en-US" dirty="0">
                <a:latin typeface="+mn-lt"/>
              </a:rPr>
              <a:t>Department of Education</a:t>
            </a:r>
            <a:endParaRPr dirty="0">
              <a:latin typeface="+mn-lt"/>
            </a:endParaRPr>
          </a:p>
        </p:txBody>
      </p:sp>
    </p:spTree>
    <p:extLst>
      <p:ext uri="{BB962C8B-B14F-4D97-AF65-F5344CB8AC3E}">
        <p14:creationId xmlns:p14="http://schemas.microsoft.com/office/powerpoint/2010/main" val="659740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nk - 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1765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7DB844-2CF8-35CB-D343-F30FC31226D4}"/>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GB"/>
              <a:t>Click to edit Master title style</a:t>
            </a:r>
            <a:endParaRPr lang="en-IE"/>
          </a:p>
        </p:txBody>
      </p:sp>
      <p:sp>
        <p:nvSpPr>
          <p:cNvPr id="3" name="Text Placeholder 2">
            <a:extLst>
              <a:ext uri="{FF2B5EF4-FFF2-40B4-BE49-F238E27FC236}">
                <a16:creationId xmlns:a16="http://schemas.microsoft.com/office/drawing/2014/main" id="{051C5EE9-0653-0F0A-3CEF-5A5934E9A619}"/>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18B2C003-68EA-0A15-F61B-D056CB85AC3B}"/>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F1BE0CEB-3495-452D-B54A-ED937128889B}" type="datetimeFigureOut">
              <a:rPr lang="en-IE" smtClean="0"/>
              <a:t>07/10/2024</a:t>
            </a:fld>
            <a:endParaRPr lang="en-IE"/>
          </a:p>
        </p:txBody>
      </p:sp>
      <p:sp>
        <p:nvSpPr>
          <p:cNvPr id="5" name="Footer Placeholder 4">
            <a:extLst>
              <a:ext uri="{FF2B5EF4-FFF2-40B4-BE49-F238E27FC236}">
                <a16:creationId xmlns:a16="http://schemas.microsoft.com/office/drawing/2014/main" id="{DAFE962E-37CA-2B8B-9AE4-BE2CEA473AED}"/>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9F952AE5-426A-6920-E5F7-D17CCDC2A0D8}"/>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56590E8D-ABE2-41A5-8F32-EBFEDAB51AF9}" type="slidenum">
              <a:rPr lang="en-IE" smtClean="0"/>
              <a:t>‹#›</a:t>
            </a:fld>
            <a:endParaRPr lang="en-IE"/>
          </a:p>
        </p:txBody>
      </p:sp>
      <p:pic>
        <p:nvPicPr>
          <p:cNvPr id="7" name="Picture 6">
            <a:extLst>
              <a:ext uri="{FF2B5EF4-FFF2-40B4-BE49-F238E27FC236}">
                <a16:creationId xmlns:a16="http://schemas.microsoft.com/office/drawing/2014/main" id="{2FBD707A-6F96-28FD-A082-77540BD5A051}"/>
              </a:ext>
            </a:extLst>
          </p:cNvPr>
          <p:cNvPicPr>
            <a:picLocks noChangeAspect="1"/>
          </p:cNvPicPr>
          <p:nvPr userDrawn="1"/>
        </p:nvPicPr>
        <p:blipFill rotWithShape="1">
          <a:blip r:embed="rId23" cstate="screen">
            <a:extLst>
              <a:ext uri="{28A0092B-C50C-407E-A947-70E740481C1C}">
                <a14:useLocalDpi xmlns:a14="http://schemas.microsoft.com/office/drawing/2010/main"/>
              </a:ext>
            </a:extLst>
          </a:blip>
          <a:srcRect/>
          <a:stretch/>
        </p:blipFill>
        <p:spPr>
          <a:xfrm>
            <a:off x="21704968" y="950497"/>
            <a:ext cx="1474548" cy="2009274"/>
          </a:xfrm>
          <a:prstGeom prst="rect">
            <a:avLst/>
          </a:prstGeom>
        </p:spPr>
      </p:pic>
    </p:spTree>
    <p:extLst>
      <p:ext uri="{BB962C8B-B14F-4D97-AF65-F5344CB8AC3E}">
        <p14:creationId xmlns:p14="http://schemas.microsoft.com/office/powerpoint/2010/main" val="290425907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58" r:id="rId14"/>
    <p:sldLayoutId id="2147483663" r:id="rId15"/>
    <p:sldLayoutId id="2147483665" r:id="rId16"/>
    <p:sldLayoutId id="2147483666" r:id="rId17"/>
    <p:sldLayoutId id="2147483660" r:id="rId18"/>
    <p:sldLayoutId id="2147483669" r:id="rId19"/>
    <p:sldLayoutId id="2147483668" r:id="rId20"/>
    <p:sldLayoutId id="2147483667" r:id="rId2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476E2-ADBD-3190-E7F1-53EFAFCC172C}"/>
              </a:ext>
            </a:extLst>
          </p:cNvPr>
          <p:cNvSpPr>
            <a:spLocks noGrp="1"/>
          </p:cNvSpPr>
          <p:nvPr>
            <p:ph type="title"/>
          </p:nvPr>
        </p:nvSpPr>
        <p:spPr>
          <a:xfrm>
            <a:off x="3418024" y="5060920"/>
            <a:ext cx="18897030" cy="3043989"/>
          </a:xfrm>
        </p:spPr>
        <p:txBody>
          <a:bodyPr>
            <a:normAutofit fontScale="90000"/>
          </a:bodyPr>
          <a:lstStyle/>
          <a:p>
            <a:r>
              <a:rPr lang="en-IE" dirty="0"/>
              <a:t>Responding to NCSE policy advice on inclusion</a:t>
            </a:r>
          </a:p>
        </p:txBody>
      </p:sp>
      <p:sp>
        <p:nvSpPr>
          <p:cNvPr id="3" name="Text Placeholder 2">
            <a:extLst>
              <a:ext uri="{FF2B5EF4-FFF2-40B4-BE49-F238E27FC236}">
                <a16:creationId xmlns:a16="http://schemas.microsoft.com/office/drawing/2014/main" id="{5E1FABDF-93BD-955A-BC7E-953240F1AD89}"/>
              </a:ext>
            </a:extLst>
          </p:cNvPr>
          <p:cNvSpPr>
            <a:spLocks noGrp="1"/>
          </p:cNvSpPr>
          <p:nvPr>
            <p:ph type="body" sz="quarter" idx="1"/>
          </p:nvPr>
        </p:nvSpPr>
        <p:spPr/>
        <p:txBody>
          <a:bodyPr>
            <a:normAutofit/>
          </a:bodyPr>
          <a:lstStyle/>
          <a:p>
            <a:pPr marL="0" indent="0" algn="ctr">
              <a:buNone/>
            </a:pPr>
            <a:r>
              <a:rPr lang="en-IE" sz="3600" dirty="0">
                <a:solidFill>
                  <a:schemeClr val="tx1"/>
                </a:solidFill>
              </a:rPr>
              <a:t>ASTI Education Conference October 2024</a:t>
            </a:r>
          </a:p>
          <a:p>
            <a:pPr marL="0" indent="0" algn="ctr">
              <a:buNone/>
            </a:pPr>
            <a:r>
              <a:rPr lang="en-IE" sz="3600" dirty="0">
                <a:solidFill>
                  <a:schemeClr val="tx1"/>
                </a:solidFill>
              </a:rPr>
              <a:t>Brendan Doody, Department of Education </a:t>
            </a:r>
          </a:p>
        </p:txBody>
      </p:sp>
    </p:spTree>
    <p:extLst>
      <p:ext uri="{BB962C8B-B14F-4D97-AF65-F5344CB8AC3E}">
        <p14:creationId xmlns:p14="http://schemas.microsoft.com/office/powerpoint/2010/main" val="56710983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81CA-7F78-C595-9690-F5E8E63FD1B9}"/>
              </a:ext>
            </a:extLst>
          </p:cNvPr>
          <p:cNvSpPr>
            <a:spLocks noGrp="1"/>
          </p:cNvSpPr>
          <p:nvPr>
            <p:ph type="title"/>
          </p:nvPr>
        </p:nvSpPr>
        <p:spPr>
          <a:xfrm>
            <a:off x="3580633" y="3961063"/>
            <a:ext cx="18773738" cy="965200"/>
          </a:xfrm>
        </p:spPr>
        <p:txBody>
          <a:bodyPr>
            <a:noAutofit/>
          </a:bodyPr>
          <a:lstStyle/>
          <a:p>
            <a:r>
              <a:rPr lang="en-IE" sz="6000" dirty="0"/>
              <a:t>Budget 2025 measures </a:t>
            </a:r>
          </a:p>
        </p:txBody>
      </p:sp>
      <p:sp>
        <p:nvSpPr>
          <p:cNvPr id="3" name="Text Placeholder 2">
            <a:extLst>
              <a:ext uri="{FF2B5EF4-FFF2-40B4-BE49-F238E27FC236}">
                <a16:creationId xmlns:a16="http://schemas.microsoft.com/office/drawing/2014/main" id="{D7151124-3DA6-73C5-D59D-124D5E5EC6CB}"/>
              </a:ext>
            </a:extLst>
          </p:cNvPr>
          <p:cNvSpPr>
            <a:spLocks noGrp="1"/>
          </p:cNvSpPr>
          <p:nvPr>
            <p:ph type="body" sz="quarter" idx="1"/>
          </p:nvPr>
        </p:nvSpPr>
        <p:spPr>
          <a:xfrm>
            <a:off x="2893497" y="4443663"/>
            <a:ext cx="18897030" cy="9126864"/>
          </a:xfrm>
        </p:spPr>
        <p:txBody>
          <a:bodyPr>
            <a:normAutofit fontScale="92500" lnSpcReduction="10000"/>
          </a:bodyPr>
          <a:lstStyle/>
          <a:p>
            <a:pPr marL="0" indent="0" algn="ctr">
              <a:buNone/>
            </a:pPr>
            <a:endParaRPr lang="en-IE" sz="3200" b="1" i="0" dirty="0">
              <a:solidFill>
                <a:srgbClr val="000000"/>
              </a:solidFill>
              <a:effectLst/>
              <a:latin typeface="Arial" panose="020B0604020202020204" pitchFamily="34" charset="0"/>
            </a:endParaRPr>
          </a:p>
          <a:p>
            <a:pPr marL="285750" indent="-285750" algn="just">
              <a:buFont typeface="Arial" panose="020B0604020202020204" pitchFamily="34" charset="0"/>
              <a:buChar char="•"/>
            </a:pPr>
            <a:r>
              <a:rPr lang="en-IE" sz="4800" b="0" i="0" dirty="0">
                <a:solidFill>
                  <a:srgbClr val="000000"/>
                </a:solidFill>
                <a:effectLst/>
              </a:rPr>
              <a:t>€11.8 billion investment in Education and Schools in Budget 2025</a:t>
            </a:r>
          </a:p>
          <a:p>
            <a:pPr marL="285750" indent="-285750" algn="just">
              <a:buFont typeface="Arial" panose="020B0604020202020204" pitchFamily="34" charset="0"/>
              <a:buChar char="•"/>
            </a:pPr>
            <a:r>
              <a:rPr lang="en-IE" sz="4800" b="0" i="0" dirty="0">
                <a:solidFill>
                  <a:srgbClr val="000000"/>
                </a:solidFill>
                <a:effectLst/>
              </a:rPr>
              <a:t> </a:t>
            </a:r>
            <a:r>
              <a:rPr lang="en-IE" sz="4800" b="0" i="0" dirty="0">
                <a:solidFill>
                  <a:srgbClr val="242424"/>
                </a:solidFill>
                <a:effectLst/>
              </a:rPr>
              <a:t>9% increase on Budget 2024</a:t>
            </a:r>
          </a:p>
          <a:p>
            <a:pPr marL="285750" indent="-285750" algn="just">
              <a:buFont typeface="Arial" panose="020B0604020202020204" pitchFamily="34" charset="0"/>
              <a:buChar char="•"/>
            </a:pPr>
            <a:r>
              <a:rPr lang="en-IE" sz="4800" b="0" i="0" dirty="0">
                <a:solidFill>
                  <a:srgbClr val="242424"/>
                </a:solidFill>
                <a:effectLst/>
              </a:rPr>
              <a:t>€51 million funding to extend the free schoolbooks scheme</a:t>
            </a:r>
          </a:p>
          <a:p>
            <a:pPr marL="285750" indent="-285750" algn="just">
              <a:buFont typeface="Arial" panose="020B0604020202020204" pitchFamily="34" charset="0"/>
              <a:buChar char="•"/>
            </a:pPr>
            <a:r>
              <a:rPr lang="en-IE" sz="4800" dirty="0">
                <a:solidFill>
                  <a:srgbClr val="242424"/>
                </a:solidFill>
              </a:rPr>
              <a:t>C</a:t>
            </a:r>
            <a:r>
              <a:rPr lang="en-IE" sz="4800" b="0" i="0" dirty="0">
                <a:solidFill>
                  <a:srgbClr val="242424"/>
                </a:solidFill>
                <a:effectLst/>
              </a:rPr>
              <a:t>apitation rate increase (post primary €345 to €386 per student)</a:t>
            </a:r>
          </a:p>
          <a:p>
            <a:pPr marL="285750" indent="-285750" algn="just">
              <a:buFont typeface="Arial" panose="020B0604020202020204" pitchFamily="34" charset="0"/>
              <a:buChar char="•"/>
            </a:pPr>
            <a:r>
              <a:rPr lang="en-IE" sz="4800" dirty="0">
                <a:solidFill>
                  <a:srgbClr val="242424"/>
                </a:solidFill>
              </a:rPr>
              <a:t>A</a:t>
            </a:r>
            <a:r>
              <a:rPr lang="en-IE" sz="4800" b="0" i="0" dirty="0">
                <a:solidFill>
                  <a:srgbClr val="242424"/>
                </a:solidFill>
                <a:effectLst/>
              </a:rPr>
              <a:t>dditional 768 special education teachers </a:t>
            </a:r>
            <a:r>
              <a:rPr lang="en-IE" sz="4800" dirty="0">
                <a:solidFill>
                  <a:srgbClr val="242424"/>
                </a:solidFill>
              </a:rPr>
              <a:t>/ 1600 SNAs</a:t>
            </a:r>
            <a:endParaRPr lang="en-IE" sz="4800" b="0" i="0" dirty="0">
              <a:solidFill>
                <a:srgbClr val="242424"/>
              </a:solidFill>
              <a:effectLst/>
            </a:endParaRPr>
          </a:p>
          <a:p>
            <a:pPr marL="285750" indent="-285750" algn="just">
              <a:buFont typeface="Arial" panose="020B0604020202020204" pitchFamily="34" charset="0"/>
              <a:buChar char="•"/>
            </a:pPr>
            <a:r>
              <a:rPr lang="en-IE" sz="4800" dirty="0">
                <a:solidFill>
                  <a:srgbClr val="242424"/>
                </a:solidFill>
              </a:rPr>
              <a:t>A</a:t>
            </a:r>
            <a:r>
              <a:rPr lang="en-IE" sz="4800" b="0" i="0" dirty="0">
                <a:solidFill>
                  <a:srgbClr val="242424"/>
                </a:solidFill>
                <a:effectLst/>
              </a:rPr>
              <a:t> bursary for student teachers to increase the number of qualified Science, Technology, Engineering and Maths teachers in post-primary schools, and continued funding for free upskilling courses for teachers in high-demand subject areas.</a:t>
            </a:r>
            <a:endParaRPr lang="en-IE" sz="4800" dirty="0"/>
          </a:p>
        </p:txBody>
      </p:sp>
    </p:spTree>
    <p:extLst>
      <p:ext uri="{BB962C8B-B14F-4D97-AF65-F5344CB8AC3E}">
        <p14:creationId xmlns:p14="http://schemas.microsoft.com/office/powerpoint/2010/main" val="334211590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7AFAF-00B0-A6B0-D157-980BC2992DC6}"/>
              </a:ext>
            </a:extLst>
          </p:cNvPr>
          <p:cNvSpPr>
            <a:spLocks noGrp="1"/>
          </p:cNvSpPr>
          <p:nvPr>
            <p:ph type="title"/>
          </p:nvPr>
        </p:nvSpPr>
        <p:spPr>
          <a:xfrm>
            <a:off x="3708970" y="3737811"/>
            <a:ext cx="18897030" cy="1122947"/>
          </a:xfrm>
        </p:spPr>
        <p:txBody>
          <a:bodyPr>
            <a:normAutofit/>
          </a:bodyPr>
          <a:lstStyle/>
          <a:p>
            <a:r>
              <a:rPr lang="en-IE" sz="6000" dirty="0"/>
              <a:t>Budget 2025 Cont.</a:t>
            </a:r>
          </a:p>
        </p:txBody>
      </p:sp>
      <p:sp>
        <p:nvSpPr>
          <p:cNvPr id="3" name="Text Placeholder 2">
            <a:extLst>
              <a:ext uri="{FF2B5EF4-FFF2-40B4-BE49-F238E27FC236}">
                <a16:creationId xmlns:a16="http://schemas.microsoft.com/office/drawing/2014/main" id="{1DE07A53-0F96-E117-1F55-078CCDEE5124}"/>
              </a:ext>
            </a:extLst>
          </p:cNvPr>
          <p:cNvSpPr>
            <a:spLocks noGrp="1"/>
          </p:cNvSpPr>
          <p:nvPr>
            <p:ph type="body" sz="quarter" idx="1"/>
          </p:nvPr>
        </p:nvSpPr>
        <p:spPr>
          <a:xfrm>
            <a:off x="3708970" y="5229726"/>
            <a:ext cx="18897030" cy="8486274"/>
          </a:xfrm>
        </p:spPr>
        <p:txBody>
          <a:bodyPr>
            <a:normAutofit/>
          </a:bodyPr>
          <a:lstStyle/>
          <a:p>
            <a:r>
              <a:rPr lang="en-IE" sz="4400" dirty="0">
                <a:solidFill>
                  <a:srgbClr val="003E37"/>
                </a:solidFill>
              </a:rPr>
              <a:t>Additional 1,000 school posts of responsibility - 2025/26 school year</a:t>
            </a:r>
          </a:p>
          <a:p>
            <a:r>
              <a:rPr lang="en-IE" sz="4400" dirty="0">
                <a:solidFill>
                  <a:srgbClr val="003E37"/>
                </a:solidFill>
              </a:rPr>
              <a:t>Increased funding will be provided for Senior Cycle Redevelopment</a:t>
            </a:r>
          </a:p>
          <a:p>
            <a:r>
              <a:rPr lang="en-IE" sz="4400" dirty="0">
                <a:solidFill>
                  <a:srgbClr val="003E37"/>
                </a:solidFill>
              </a:rPr>
              <a:t>Junior Cycle and Leaving Certificate students will be exempted again from the usual exam fees of over €100 next summer</a:t>
            </a:r>
          </a:p>
          <a:p>
            <a:r>
              <a:rPr lang="en-IE" sz="4400" dirty="0">
                <a:solidFill>
                  <a:srgbClr val="003E37"/>
                </a:solidFill>
              </a:rPr>
              <a:t>The capital budget will increase by over €360 million to €1.3 billion in 2025. Under Project Ireland 2040 some €6 billion will be invested in the education sector over the period 2021-2025.</a:t>
            </a:r>
          </a:p>
          <a:p>
            <a:r>
              <a:rPr lang="en-IE" sz="4400" dirty="0">
                <a:solidFill>
                  <a:srgbClr val="003E37"/>
                </a:solidFill>
              </a:rPr>
              <a:t>Support for transitions from primary to post-primary </a:t>
            </a:r>
          </a:p>
          <a:p>
            <a:endParaRPr lang="en-IE" dirty="0"/>
          </a:p>
        </p:txBody>
      </p:sp>
    </p:spTree>
    <p:extLst>
      <p:ext uri="{BB962C8B-B14F-4D97-AF65-F5344CB8AC3E}">
        <p14:creationId xmlns:p14="http://schemas.microsoft.com/office/powerpoint/2010/main" val="271562202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F04EB-9EEC-5EE5-0813-4DFB1C643D22}"/>
              </a:ext>
            </a:extLst>
          </p:cNvPr>
          <p:cNvSpPr>
            <a:spLocks noGrp="1"/>
          </p:cNvSpPr>
          <p:nvPr>
            <p:ph type="title"/>
          </p:nvPr>
        </p:nvSpPr>
        <p:spPr>
          <a:xfrm>
            <a:off x="3334897" y="3398375"/>
            <a:ext cx="18897030" cy="1464571"/>
          </a:xfrm>
        </p:spPr>
        <p:txBody>
          <a:bodyPr>
            <a:normAutofit/>
          </a:bodyPr>
          <a:lstStyle/>
          <a:p>
            <a:r>
              <a:rPr lang="en-IE" sz="6000" dirty="0"/>
              <a:t>Selected Special Education Stats</a:t>
            </a:r>
          </a:p>
        </p:txBody>
      </p:sp>
      <p:sp>
        <p:nvSpPr>
          <p:cNvPr id="3" name="Text Placeholder 2">
            <a:extLst>
              <a:ext uri="{FF2B5EF4-FFF2-40B4-BE49-F238E27FC236}">
                <a16:creationId xmlns:a16="http://schemas.microsoft.com/office/drawing/2014/main" id="{84F0DE05-F2C2-5B7C-CE3C-EE8990AFEA93}"/>
              </a:ext>
            </a:extLst>
          </p:cNvPr>
          <p:cNvSpPr>
            <a:spLocks noGrp="1"/>
          </p:cNvSpPr>
          <p:nvPr>
            <p:ph type="body" sz="quarter" idx="1"/>
          </p:nvPr>
        </p:nvSpPr>
        <p:spPr>
          <a:xfrm>
            <a:off x="3189424" y="4862946"/>
            <a:ext cx="18897030" cy="8541327"/>
          </a:xfrm>
        </p:spPr>
        <p:txBody>
          <a:bodyPr>
            <a:normAutofit/>
          </a:bodyPr>
          <a:lstStyle/>
          <a:p>
            <a:r>
              <a:rPr lang="en-IE" sz="4400" dirty="0">
                <a:solidFill>
                  <a:schemeClr val="tx1"/>
                </a:solidFill>
              </a:rPr>
              <a:t>NCSE staffing – additional 161 in 2024 (SENOs / advisors)</a:t>
            </a:r>
          </a:p>
          <a:p>
            <a:r>
              <a:rPr lang="en-IE" sz="4400" dirty="0">
                <a:solidFill>
                  <a:schemeClr val="tx1"/>
                </a:solidFill>
              </a:rPr>
              <a:t>NEPS – additional 54 in 2024</a:t>
            </a:r>
          </a:p>
          <a:p>
            <a:r>
              <a:rPr lang="en-IE" sz="4400" dirty="0">
                <a:solidFill>
                  <a:schemeClr val="tx1"/>
                </a:solidFill>
              </a:rPr>
              <a:t>Special education teachers – 14,643 (20,000 teachers working in special education) SNAs – 22,091</a:t>
            </a:r>
          </a:p>
          <a:p>
            <a:r>
              <a:rPr lang="en-IE" sz="4400" dirty="0">
                <a:solidFill>
                  <a:schemeClr val="tx1"/>
                </a:solidFill>
              </a:rPr>
              <a:t>SET – pupil ratio 16/1</a:t>
            </a:r>
          </a:p>
        </p:txBody>
      </p:sp>
      <p:graphicFrame>
        <p:nvGraphicFramePr>
          <p:cNvPr id="4" name="Table 3">
            <a:extLst>
              <a:ext uri="{FF2B5EF4-FFF2-40B4-BE49-F238E27FC236}">
                <a16:creationId xmlns:a16="http://schemas.microsoft.com/office/drawing/2014/main" id="{C64C6CEA-B5B5-2698-A4F0-E5E185D86889}"/>
              </a:ext>
            </a:extLst>
          </p:cNvPr>
          <p:cNvGraphicFramePr>
            <a:graphicFrameLocks noGrp="1"/>
          </p:cNvGraphicFramePr>
          <p:nvPr>
            <p:extLst>
              <p:ext uri="{D42A27DB-BD31-4B8C-83A1-F6EECF244321}">
                <p14:modId xmlns:p14="http://schemas.microsoft.com/office/powerpoint/2010/main" val="3478621993"/>
              </p:ext>
            </p:extLst>
          </p:nvPr>
        </p:nvGraphicFramePr>
        <p:xfrm>
          <a:off x="3729752" y="10001741"/>
          <a:ext cx="18610703" cy="3048000"/>
        </p:xfrm>
        <a:graphic>
          <a:graphicData uri="http://schemas.openxmlformats.org/drawingml/2006/table">
            <a:tbl>
              <a:tblPr firstRow="1" bandRow="1">
                <a:tableStyleId>{5940675A-B579-460E-94D1-54222C63F5DA}</a:tableStyleId>
              </a:tblPr>
              <a:tblGrid>
                <a:gridCol w="13997139">
                  <a:extLst>
                    <a:ext uri="{9D8B030D-6E8A-4147-A177-3AD203B41FA5}">
                      <a16:colId xmlns:a16="http://schemas.microsoft.com/office/drawing/2014/main" val="3314757223"/>
                    </a:ext>
                  </a:extLst>
                </a:gridCol>
                <a:gridCol w="2078182">
                  <a:extLst>
                    <a:ext uri="{9D8B030D-6E8A-4147-A177-3AD203B41FA5}">
                      <a16:colId xmlns:a16="http://schemas.microsoft.com/office/drawing/2014/main" val="2568117419"/>
                    </a:ext>
                  </a:extLst>
                </a:gridCol>
                <a:gridCol w="2535382">
                  <a:extLst>
                    <a:ext uri="{9D8B030D-6E8A-4147-A177-3AD203B41FA5}">
                      <a16:colId xmlns:a16="http://schemas.microsoft.com/office/drawing/2014/main" val="1595001285"/>
                    </a:ext>
                  </a:extLst>
                </a:gridCol>
              </a:tblGrid>
              <a:tr h="412404">
                <a:tc>
                  <a:txBody>
                    <a:bodyPr/>
                    <a:lstStyle/>
                    <a:p>
                      <a:endParaRPr lang="en-IE" sz="4400" dirty="0"/>
                    </a:p>
                  </a:txBody>
                  <a:tcPr/>
                </a:tc>
                <a:tc>
                  <a:txBody>
                    <a:bodyPr/>
                    <a:lstStyle/>
                    <a:p>
                      <a:r>
                        <a:rPr lang="en-IE" sz="4400" dirty="0"/>
                        <a:t>2019</a:t>
                      </a:r>
                    </a:p>
                  </a:txBody>
                  <a:tcPr/>
                </a:tc>
                <a:tc>
                  <a:txBody>
                    <a:bodyPr/>
                    <a:lstStyle/>
                    <a:p>
                      <a:r>
                        <a:rPr lang="en-IE" sz="4400" dirty="0"/>
                        <a:t>2024</a:t>
                      </a:r>
                    </a:p>
                  </a:txBody>
                  <a:tcPr/>
                </a:tc>
                <a:extLst>
                  <a:ext uri="{0D108BD9-81ED-4DB2-BD59-A6C34878D82A}">
                    <a16:rowId xmlns:a16="http://schemas.microsoft.com/office/drawing/2014/main" val="3838723141"/>
                  </a:ext>
                </a:extLst>
              </a:tr>
              <a:tr h="370840">
                <a:tc>
                  <a:txBody>
                    <a:bodyPr/>
                    <a:lstStyle/>
                    <a:p>
                      <a:r>
                        <a:rPr lang="en-IE" sz="4400" dirty="0"/>
                        <a:t>Special classes pp</a:t>
                      </a:r>
                    </a:p>
                  </a:txBody>
                  <a:tcPr/>
                </a:tc>
                <a:tc>
                  <a:txBody>
                    <a:bodyPr/>
                    <a:lstStyle/>
                    <a:p>
                      <a:r>
                        <a:rPr lang="en-IE" sz="4400" dirty="0"/>
                        <a:t>448</a:t>
                      </a:r>
                    </a:p>
                  </a:txBody>
                  <a:tcPr/>
                </a:tc>
                <a:tc>
                  <a:txBody>
                    <a:bodyPr/>
                    <a:lstStyle/>
                    <a:p>
                      <a:r>
                        <a:rPr lang="en-IE" sz="4400" dirty="0"/>
                        <a:t>997</a:t>
                      </a:r>
                    </a:p>
                  </a:txBody>
                  <a:tcPr/>
                </a:tc>
                <a:extLst>
                  <a:ext uri="{0D108BD9-81ED-4DB2-BD59-A6C34878D82A}">
                    <a16:rowId xmlns:a16="http://schemas.microsoft.com/office/drawing/2014/main" val="2839496809"/>
                  </a:ext>
                </a:extLst>
              </a:tr>
              <a:tr h="370840">
                <a:tc>
                  <a:txBody>
                    <a:bodyPr/>
                    <a:lstStyle/>
                    <a:p>
                      <a:r>
                        <a:rPr lang="en-IE" sz="4400" dirty="0"/>
                        <a:t>Percentage of total school population in special settings</a:t>
                      </a:r>
                    </a:p>
                  </a:txBody>
                  <a:tcPr/>
                </a:tc>
                <a:tc>
                  <a:txBody>
                    <a:bodyPr/>
                    <a:lstStyle/>
                    <a:p>
                      <a:r>
                        <a:rPr lang="en-IE" sz="4400" dirty="0"/>
                        <a:t>1.8%</a:t>
                      </a:r>
                    </a:p>
                  </a:txBody>
                  <a:tcPr/>
                </a:tc>
                <a:tc>
                  <a:txBody>
                    <a:bodyPr/>
                    <a:lstStyle/>
                    <a:p>
                      <a:r>
                        <a:rPr lang="en-IE" sz="4400" dirty="0"/>
                        <a:t>2.9%</a:t>
                      </a:r>
                    </a:p>
                  </a:txBody>
                  <a:tcPr/>
                </a:tc>
                <a:extLst>
                  <a:ext uri="{0D108BD9-81ED-4DB2-BD59-A6C34878D82A}">
                    <a16:rowId xmlns:a16="http://schemas.microsoft.com/office/drawing/2014/main" val="2241920854"/>
                  </a:ext>
                </a:extLst>
              </a:tr>
              <a:tr h="370840">
                <a:tc>
                  <a:txBody>
                    <a:bodyPr/>
                    <a:lstStyle/>
                    <a:p>
                      <a:r>
                        <a:rPr lang="en-IE" sz="4400" dirty="0"/>
                        <a:t>Percentage of DE budget spent on special ed</a:t>
                      </a:r>
                    </a:p>
                  </a:txBody>
                  <a:tcPr/>
                </a:tc>
                <a:tc>
                  <a:txBody>
                    <a:bodyPr/>
                    <a:lstStyle/>
                    <a:p>
                      <a:r>
                        <a:rPr lang="en-IE" sz="4400" dirty="0"/>
                        <a:t>18%</a:t>
                      </a:r>
                    </a:p>
                  </a:txBody>
                  <a:tcPr/>
                </a:tc>
                <a:tc>
                  <a:txBody>
                    <a:bodyPr/>
                    <a:lstStyle/>
                    <a:p>
                      <a:r>
                        <a:rPr lang="en-IE" sz="4400" dirty="0"/>
                        <a:t>26%</a:t>
                      </a:r>
                    </a:p>
                  </a:txBody>
                  <a:tcPr/>
                </a:tc>
                <a:extLst>
                  <a:ext uri="{0D108BD9-81ED-4DB2-BD59-A6C34878D82A}">
                    <a16:rowId xmlns:a16="http://schemas.microsoft.com/office/drawing/2014/main" val="179970503"/>
                  </a:ext>
                </a:extLst>
              </a:tr>
            </a:tbl>
          </a:graphicData>
        </a:graphic>
      </p:graphicFrame>
    </p:spTree>
    <p:extLst>
      <p:ext uri="{BB962C8B-B14F-4D97-AF65-F5344CB8AC3E}">
        <p14:creationId xmlns:p14="http://schemas.microsoft.com/office/powerpoint/2010/main" val="262434359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64598-59EE-50D7-4F52-89A175FF7503}"/>
              </a:ext>
            </a:extLst>
          </p:cNvPr>
          <p:cNvSpPr>
            <a:spLocks noGrp="1"/>
          </p:cNvSpPr>
          <p:nvPr>
            <p:ph type="title"/>
          </p:nvPr>
        </p:nvSpPr>
        <p:spPr/>
        <p:txBody>
          <a:bodyPr>
            <a:normAutofit/>
          </a:bodyPr>
          <a:lstStyle/>
          <a:p>
            <a:r>
              <a:rPr lang="en-IE" sz="9600" dirty="0"/>
              <a:t>What additional measures are in place to support inclusion and inclusive practices in our schools?</a:t>
            </a:r>
          </a:p>
        </p:txBody>
      </p:sp>
      <p:sp>
        <p:nvSpPr>
          <p:cNvPr id="3" name="Text Placeholder 2">
            <a:extLst>
              <a:ext uri="{FF2B5EF4-FFF2-40B4-BE49-F238E27FC236}">
                <a16:creationId xmlns:a16="http://schemas.microsoft.com/office/drawing/2014/main" id="{E94C8BE5-04AD-3520-8D3E-1C8576084BA4}"/>
              </a:ext>
            </a:extLst>
          </p:cNvPr>
          <p:cNvSpPr>
            <a:spLocks noGrp="1"/>
          </p:cNvSpPr>
          <p:nvPr>
            <p:ph type="body" sz="quarter" idx="1"/>
          </p:nvPr>
        </p:nvSpPr>
        <p:spPr/>
        <p:txBody>
          <a:bodyPr/>
          <a:lstStyle/>
          <a:p>
            <a:endParaRPr lang="en-IE"/>
          </a:p>
        </p:txBody>
      </p:sp>
    </p:spTree>
    <p:extLst>
      <p:ext uri="{BB962C8B-B14F-4D97-AF65-F5344CB8AC3E}">
        <p14:creationId xmlns:p14="http://schemas.microsoft.com/office/powerpoint/2010/main" val="292473067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CF21-5DAD-6B7D-9A9C-D12698B85D56}"/>
              </a:ext>
            </a:extLst>
          </p:cNvPr>
          <p:cNvSpPr>
            <a:spLocks noGrp="1"/>
          </p:cNvSpPr>
          <p:nvPr>
            <p:ph type="title"/>
          </p:nvPr>
        </p:nvSpPr>
        <p:spPr>
          <a:xfrm>
            <a:off x="3397243" y="3013364"/>
            <a:ext cx="18897030" cy="2369127"/>
          </a:xfrm>
        </p:spPr>
        <p:txBody>
          <a:bodyPr>
            <a:normAutofit/>
          </a:bodyPr>
          <a:lstStyle/>
          <a:p>
            <a:r>
              <a:rPr lang="en-IE" sz="6000" dirty="0"/>
              <a:t>Technical Support Instrument (TSI)</a:t>
            </a:r>
            <a:br>
              <a:rPr lang="en-IE" sz="6000" dirty="0"/>
            </a:br>
            <a:endParaRPr lang="en-IE" sz="6000" dirty="0"/>
          </a:p>
        </p:txBody>
      </p:sp>
      <p:sp>
        <p:nvSpPr>
          <p:cNvPr id="3" name="Text Placeholder 2">
            <a:extLst>
              <a:ext uri="{FF2B5EF4-FFF2-40B4-BE49-F238E27FC236}">
                <a16:creationId xmlns:a16="http://schemas.microsoft.com/office/drawing/2014/main" id="{05BF99A0-FCF1-1A8B-8DA5-CC06EEBAAE0B}"/>
              </a:ext>
            </a:extLst>
          </p:cNvPr>
          <p:cNvSpPr>
            <a:spLocks noGrp="1"/>
          </p:cNvSpPr>
          <p:nvPr>
            <p:ph type="body" sz="quarter" idx="1"/>
          </p:nvPr>
        </p:nvSpPr>
        <p:spPr>
          <a:xfrm>
            <a:off x="3397243" y="4759036"/>
            <a:ext cx="18897030" cy="8562109"/>
          </a:xfrm>
        </p:spPr>
        <p:txBody>
          <a:bodyPr>
            <a:normAutofit fontScale="25000" lnSpcReduction="20000"/>
          </a:bodyPr>
          <a:lstStyle/>
          <a:p>
            <a:pPr marL="428625" indent="-428625"/>
            <a:r>
              <a:rPr lang="en-IE" sz="17600" dirty="0">
                <a:solidFill>
                  <a:schemeClr val="tx1"/>
                </a:solidFill>
                <a:ea typeface="Calibri" panose="020F0502020204030204" pitchFamily="34" charset="0"/>
                <a:cs typeface="Arial" panose="020B0604020202020204" pitchFamily="34" charset="0"/>
              </a:rPr>
              <a:t>EU programme that provides tailor-made technical expertise to design and implement reforms -</a:t>
            </a:r>
            <a:r>
              <a:rPr lang="en-IE" sz="17600" kern="0" spc="-43" dirty="0">
                <a:solidFill>
                  <a:schemeClr val="tx1"/>
                </a:solidFill>
                <a:ea typeface="Calibri" panose="020F0502020204030204" pitchFamily="34" charset="0"/>
                <a:cs typeface="Arial" panose="020B0604020202020204" pitchFamily="34" charset="0"/>
                <a:sym typeface="Open Sans"/>
              </a:rPr>
              <a:t>d</a:t>
            </a:r>
            <a:r>
              <a:rPr lang="en-IE" sz="17600" kern="0" spc="-43" dirty="0">
                <a:solidFill>
                  <a:schemeClr val="tx1"/>
                </a:solidFill>
                <a:cs typeface="Arial" panose="020B0604020202020204" pitchFamily="34" charset="0"/>
                <a:sym typeface="Open Sans"/>
              </a:rPr>
              <a:t>esigned to improve the quality of public services and to reinforce sustainable and inclusive economic growth </a:t>
            </a:r>
            <a:endParaRPr lang="en-IE" sz="17600" dirty="0">
              <a:solidFill>
                <a:schemeClr val="tx1"/>
              </a:solidFill>
              <a:cs typeface="Arial" panose="020B0604020202020204" pitchFamily="34" charset="0"/>
            </a:endParaRPr>
          </a:p>
          <a:p>
            <a:pPr marL="428625" indent="-428625">
              <a:buFont typeface="Arial" panose="020B0604020202020204" pitchFamily="34" charset="0"/>
              <a:buChar char="•"/>
            </a:pPr>
            <a:r>
              <a:rPr lang="en-IE" sz="17600" dirty="0">
                <a:solidFill>
                  <a:schemeClr val="tx1"/>
                </a:solidFill>
                <a:cs typeface="Arial" panose="020B0604020202020204" pitchFamily="34" charset="0"/>
              </a:rPr>
              <a:t>The support can be strategic and legal advice, studies, training and expert visits on the ground</a:t>
            </a:r>
            <a:endParaRPr lang="en-IE" sz="17600" kern="0" spc="-43" dirty="0">
              <a:solidFill>
                <a:schemeClr val="tx1"/>
              </a:solidFill>
              <a:cs typeface="Arial" panose="020B0604020202020204" pitchFamily="34" charset="0"/>
              <a:sym typeface="Open Sans"/>
            </a:endParaRPr>
          </a:p>
          <a:p>
            <a:pPr marL="428625" indent="-428625">
              <a:buFont typeface="Arial" panose="020B0604020202020204" pitchFamily="34" charset="0"/>
              <a:buChar char="•"/>
            </a:pPr>
            <a:r>
              <a:rPr lang="en-IE" sz="17600" kern="0" spc="-43" dirty="0">
                <a:solidFill>
                  <a:schemeClr val="tx1"/>
                </a:solidFill>
                <a:cs typeface="Arial" panose="020B0604020202020204" pitchFamily="34" charset="0"/>
                <a:sym typeface="Open Sans"/>
              </a:rPr>
              <a:t>Successful </a:t>
            </a:r>
            <a:r>
              <a:rPr lang="en-IE" sz="17600" dirty="0">
                <a:solidFill>
                  <a:schemeClr val="tx1"/>
                </a:solidFill>
              </a:rPr>
              <a:t>application for TSI support - paired with Finland</a:t>
            </a:r>
          </a:p>
          <a:p>
            <a:pPr marL="428625" indent="-428625">
              <a:buFont typeface="Arial" panose="020B0604020202020204" pitchFamily="34" charset="0"/>
              <a:buChar char="•"/>
            </a:pPr>
            <a:r>
              <a:rPr lang="en-IE" sz="17600" dirty="0">
                <a:solidFill>
                  <a:schemeClr val="tx1"/>
                </a:solidFill>
              </a:rPr>
              <a:t>The overall objective of the action is to foster quality inclusive education in Finland and Ireland, by improving the access, participation and achievement of all children and students within mainstream education settings/schools. </a:t>
            </a:r>
          </a:p>
          <a:p>
            <a:pPr marL="428625" indent="-428625">
              <a:buFont typeface="Arial" panose="020B0604020202020204" pitchFamily="34" charset="0"/>
              <a:buChar char="•"/>
            </a:pPr>
            <a:r>
              <a:rPr lang="en-IE" sz="17600" dirty="0">
                <a:solidFill>
                  <a:schemeClr val="tx1"/>
                </a:solidFill>
              </a:rPr>
              <a:t>Support is provided by the European Agency for Special Needs and Inclusive Education (EASNIE) and funded through the DG Reform Office</a:t>
            </a:r>
          </a:p>
          <a:p>
            <a:pPr marL="428625" indent="-428625">
              <a:buFont typeface="Arial" panose="020B0604020202020204" pitchFamily="34" charset="0"/>
              <a:buChar char="•"/>
            </a:pPr>
            <a:endParaRPr lang="en-IE" sz="17600" kern="0" spc="-43" dirty="0">
              <a:solidFill>
                <a:srgbClr val="004D44"/>
              </a:solidFill>
              <a:latin typeface="Arial" panose="020B0604020202020204" pitchFamily="34" charset="0"/>
              <a:cs typeface="Arial" panose="020B0604020202020204" pitchFamily="34" charset="0"/>
              <a:sym typeface="Open Sans"/>
            </a:endParaRPr>
          </a:p>
          <a:p>
            <a:endParaRPr lang="en-IE" dirty="0"/>
          </a:p>
        </p:txBody>
      </p:sp>
    </p:spTree>
    <p:extLst>
      <p:ext uri="{BB962C8B-B14F-4D97-AF65-F5344CB8AC3E}">
        <p14:creationId xmlns:p14="http://schemas.microsoft.com/office/powerpoint/2010/main" val="283247064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F6AC9-684D-EFFB-6EA4-6F997E5BA1F3}"/>
              </a:ext>
            </a:extLst>
          </p:cNvPr>
          <p:cNvSpPr>
            <a:spLocks noGrp="1"/>
          </p:cNvSpPr>
          <p:nvPr>
            <p:ph type="title"/>
          </p:nvPr>
        </p:nvSpPr>
        <p:spPr>
          <a:xfrm>
            <a:off x="3708970" y="3366655"/>
            <a:ext cx="18897030" cy="1454727"/>
          </a:xfrm>
        </p:spPr>
        <p:txBody>
          <a:bodyPr>
            <a:normAutofit/>
          </a:bodyPr>
          <a:lstStyle/>
          <a:p>
            <a:r>
              <a:rPr lang="en-IE" sz="6000" b="1" dirty="0"/>
              <a:t>Ireland’s TSI Project – what are we hoping to achieve?</a:t>
            </a:r>
          </a:p>
        </p:txBody>
      </p:sp>
      <p:sp>
        <p:nvSpPr>
          <p:cNvPr id="3" name="Text Placeholder 2">
            <a:extLst>
              <a:ext uri="{FF2B5EF4-FFF2-40B4-BE49-F238E27FC236}">
                <a16:creationId xmlns:a16="http://schemas.microsoft.com/office/drawing/2014/main" id="{DA23D9C7-A702-2048-7F9E-2976FBEE465B}"/>
              </a:ext>
            </a:extLst>
          </p:cNvPr>
          <p:cNvSpPr>
            <a:spLocks noGrp="1"/>
          </p:cNvSpPr>
          <p:nvPr>
            <p:ph type="body" sz="quarter" idx="1"/>
          </p:nvPr>
        </p:nvSpPr>
        <p:spPr>
          <a:xfrm>
            <a:off x="3708970" y="5029200"/>
            <a:ext cx="18897030" cy="8188036"/>
          </a:xfrm>
        </p:spPr>
        <p:txBody>
          <a:bodyPr>
            <a:normAutofit/>
          </a:bodyPr>
          <a:lstStyle/>
          <a:p>
            <a:pPr marL="571500" indent="-571500"/>
            <a:r>
              <a:rPr lang="en-IE" sz="4400" dirty="0">
                <a:solidFill>
                  <a:schemeClr val="tx1"/>
                </a:solidFill>
              </a:rPr>
              <a:t>A model of inclusion tailored to the Irish education system which seeks to maximise children’s and students’ access to mainstream primary and post-primary education settings. </a:t>
            </a:r>
          </a:p>
          <a:p>
            <a:pPr marL="571500" indent="-571500"/>
            <a:r>
              <a:rPr lang="en-IE" sz="4400" dirty="0">
                <a:solidFill>
                  <a:schemeClr val="tx1"/>
                </a:solidFill>
              </a:rPr>
              <a:t>Align the Irish education system to the United Nations Convention on the Rights of Persons with Disabilities (UNCRPD), which Ireland ratified in 2018.</a:t>
            </a:r>
          </a:p>
          <a:p>
            <a:endParaRPr lang="en-IE" dirty="0"/>
          </a:p>
        </p:txBody>
      </p:sp>
    </p:spTree>
    <p:extLst>
      <p:ext uri="{BB962C8B-B14F-4D97-AF65-F5344CB8AC3E}">
        <p14:creationId xmlns:p14="http://schemas.microsoft.com/office/powerpoint/2010/main" val="381856649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D1B3A-7089-73E1-980D-578374AC1CE9}"/>
              </a:ext>
            </a:extLst>
          </p:cNvPr>
          <p:cNvSpPr>
            <a:spLocks noGrp="1"/>
          </p:cNvSpPr>
          <p:nvPr>
            <p:ph type="title"/>
          </p:nvPr>
        </p:nvSpPr>
        <p:spPr>
          <a:xfrm>
            <a:off x="641293" y="755594"/>
            <a:ext cx="22889630" cy="1978696"/>
          </a:xfrm>
        </p:spPr>
        <p:txBody>
          <a:bodyPr/>
          <a:lstStyle/>
          <a:p>
            <a:r>
              <a:rPr lang="en-GR" dirty="0"/>
              <a:t>Project Phases/timeline</a:t>
            </a:r>
          </a:p>
        </p:txBody>
      </p:sp>
      <p:pic>
        <p:nvPicPr>
          <p:cNvPr id="6" name="Picture 5" descr="A diagram of a project&#10;&#10;Description automatically generated">
            <a:extLst>
              <a:ext uri="{FF2B5EF4-FFF2-40B4-BE49-F238E27FC236}">
                <a16:creationId xmlns:a16="http://schemas.microsoft.com/office/drawing/2014/main" id="{C9C1313E-EB19-C67D-5971-DF10CA4D6E06}"/>
              </a:ext>
            </a:extLst>
          </p:cNvPr>
          <p:cNvPicPr>
            <a:picLocks noChangeAspect="1"/>
          </p:cNvPicPr>
          <p:nvPr/>
        </p:nvPicPr>
        <p:blipFill>
          <a:blip r:embed="rId3"/>
          <a:stretch>
            <a:fillRect/>
          </a:stretch>
        </p:blipFill>
        <p:spPr>
          <a:xfrm>
            <a:off x="445183" y="4590134"/>
            <a:ext cx="23396926" cy="7044632"/>
          </a:xfrm>
          <a:prstGeom prst="rect">
            <a:avLst/>
          </a:prstGeom>
        </p:spPr>
      </p:pic>
      <p:sp>
        <p:nvSpPr>
          <p:cNvPr id="7" name="TextBox 6">
            <a:extLst>
              <a:ext uri="{FF2B5EF4-FFF2-40B4-BE49-F238E27FC236}">
                <a16:creationId xmlns:a16="http://schemas.microsoft.com/office/drawing/2014/main" id="{603A2A20-79A9-639E-C4FC-FE2544CB12DD}"/>
              </a:ext>
            </a:extLst>
          </p:cNvPr>
          <p:cNvSpPr txBox="1"/>
          <p:nvPr/>
        </p:nvSpPr>
        <p:spPr>
          <a:xfrm>
            <a:off x="950279" y="3303002"/>
            <a:ext cx="3881458" cy="1195968"/>
          </a:xfrm>
          <a:prstGeom prst="rect">
            <a:avLst/>
          </a:prstGeom>
          <a:noFill/>
        </p:spPr>
        <p:txBody>
          <a:bodyPr wrap="square" rtlCol="0">
            <a:spAutoFit/>
          </a:bodyPr>
          <a:lstStyle/>
          <a:p>
            <a:pPr defTabSz="910468" fontAlgn="base">
              <a:spcBef>
                <a:spcPct val="0"/>
              </a:spcBef>
              <a:spcAft>
                <a:spcPct val="0"/>
              </a:spcAft>
            </a:pPr>
            <a:r>
              <a:rPr lang="en-GB" sz="3586" b="1" dirty="0">
                <a:solidFill>
                  <a:srgbClr val="1E1C43"/>
                </a:solidFill>
                <a:latin typeface="Calibri" charset="0"/>
                <a:ea typeface="ＭＳ Ｐゴシック" charset="0"/>
              </a:rPr>
              <a:t>A</a:t>
            </a:r>
            <a:r>
              <a:rPr lang="en-GR" sz="3586" b="1" dirty="0">
                <a:solidFill>
                  <a:srgbClr val="1E1C43"/>
                </a:solidFill>
                <a:latin typeface="Calibri" charset="0"/>
                <a:ea typeface="ＭＳ Ｐゴシック" charset="0"/>
              </a:rPr>
              <a:t>utumn 2023 - early 2024</a:t>
            </a:r>
          </a:p>
        </p:txBody>
      </p:sp>
      <p:sp>
        <p:nvSpPr>
          <p:cNvPr id="8" name="TextBox 7">
            <a:extLst>
              <a:ext uri="{FF2B5EF4-FFF2-40B4-BE49-F238E27FC236}">
                <a16:creationId xmlns:a16="http://schemas.microsoft.com/office/drawing/2014/main" id="{E0C9CDC2-645E-72FA-B5FB-CFDC3D85F48E}"/>
              </a:ext>
            </a:extLst>
          </p:cNvPr>
          <p:cNvSpPr txBox="1"/>
          <p:nvPr/>
        </p:nvSpPr>
        <p:spPr>
          <a:xfrm>
            <a:off x="10006831" y="3773698"/>
            <a:ext cx="4370342" cy="644151"/>
          </a:xfrm>
          <a:prstGeom prst="rect">
            <a:avLst/>
          </a:prstGeom>
          <a:noFill/>
        </p:spPr>
        <p:txBody>
          <a:bodyPr wrap="square" rtlCol="0">
            <a:spAutoFit/>
          </a:bodyPr>
          <a:lstStyle/>
          <a:p>
            <a:pPr defTabSz="910468" fontAlgn="base">
              <a:spcBef>
                <a:spcPct val="0"/>
              </a:spcBef>
              <a:spcAft>
                <a:spcPct val="0"/>
              </a:spcAft>
            </a:pPr>
            <a:r>
              <a:rPr lang="en-GB" sz="3586" b="1" dirty="0">
                <a:solidFill>
                  <a:srgbClr val="1E1C43"/>
                </a:solidFill>
                <a:latin typeface="Calibri" charset="0"/>
                <a:ea typeface="ＭＳ Ｐゴシック" charset="0"/>
              </a:rPr>
              <a:t>M</a:t>
            </a:r>
            <a:r>
              <a:rPr lang="en-GR" sz="3586" b="1" dirty="0">
                <a:solidFill>
                  <a:srgbClr val="1E1C43"/>
                </a:solidFill>
                <a:latin typeface="Calibri" charset="0"/>
                <a:ea typeface="ＭＳ Ｐゴシック" charset="0"/>
              </a:rPr>
              <a:t>id 2024-early 2025</a:t>
            </a:r>
          </a:p>
        </p:txBody>
      </p:sp>
      <p:sp>
        <p:nvSpPr>
          <p:cNvPr id="9" name="TextBox 8">
            <a:extLst>
              <a:ext uri="{FF2B5EF4-FFF2-40B4-BE49-F238E27FC236}">
                <a16:creationId xmlns:a16="http://schemas.microsoft.com/office/drawing/2014/main" id="{BAB87E88-B9C0-A2A2-AB55-7604748E6BB0}"/>
              </a:ext>
            </a:extLst>
          </p:cNvPr>
          <p:cNvSpPr txBox="1"/>
          <p:nvPr/>
        </p:nvSpPr>
        <p:spPr>
          <a:xfrm>
            <a:off x="15619924" y="3767302"/>
            <a:ext cx="3641952" cy="644151"/>
          </a:xfrm>
          <a:prstGeom prst="rect">
            <a:avLst/>
          </a:prstGeom>
          <a:noFill/>
        </p:spPr>
        <p:txBody>
          <a:bodyPr wrap="square" rtlCol="0">
            <a:spAutoFit/>
          </a:bodyPr>
          <a:lstStyle/>
          <a:p>
            <a:pPr defTabSz="910468" fontAlgn="base">
              <a:spcBef>
                <a:spcPct val="0"/>
              </a:spcBef>
              <a:spcAft>
                <a:spcPct val="0"/>
              </a:spcAft>
            </a:pPr>
            <a:r>
              <a:rPr lang="en-GR" sz="3586" b="1">
                <a:solidFill>
                  <a:srgbClr val="1E1C43"/>
                </a:solidFill>
                <a:latin typeface="Calibri" charset="0"/>
                <a:ea typeface="ＭＳ Ｐゴシック" charset="0"/>
              </a:rPr>
              <a:t>Mid 2025</a:t>
            </a:r>
          </a:p>
        </p:txBody>
      </p:sp>
      <p:sp>
        <p:nvSpPr>
          <p:cNvPr id="10" name="TextBox 9">
            <a:extLst>
              <a:ext uri="{FF2B5EF4-FFF2-40B4-BE49-F238E27FC236}">
                <a16:creationId xmlns:a16="http://schemas.microsoft.com/office/drawing/2014/main" id="{2BCFAF91-85E8-10B0-A240-8204C8199BB6}"/>
              </a:ext>
            </a:extLst>
          </p:cNvPr>
          <p:cNvSpPr txBox="1"/>
          <p:nvPr/>
        </p:nvSpPr>
        <p:spPr>
          <a:xfrm>
            <a:off x="19649465" y="3675364"/>
            <a:ext cx="3881458" cy="644151"/>
          </a:xfrm>
          <a:prstGeom prst="rect">
            <a:avLst/>
          </a:prstGeom>
          <a:noFill/>
        </p:spPr>
        <p:txBody>
          <a:bodyPr wrap="square" rtlCol="0">
            <a:spAutoFit/>
          </a:bodyPr>
          <a:lstStyle/>
          <a:p>
            <a:pPr defTabSz="910468" fontAlgn="base">
              <a:spcBef>
                <a:spcPct val="0"/>
              </a:spcBef>
              <a:spcAft>
                <a:spcPct val="0"/>
              </a:spcAft>
            </a:pPr>
            <a:r>
              <a:rPr lang="en-GR" sz="3586" b="1">
                <a:solidFill>
                  <a:srgbClr val="1E1C43"/>
                </a:solidFill>
                <a:latin typeface="Calibri" charset="0"/>
                <a:ea typeface="ＭＳ Ｐゴシック" charset="0"/>
              </a:rPr>
              <a:t>Autumn 2025</a:t>
            </a:r>
          </a:p>
        </p:txBody>
      </p:sp>
      <p:sp>
        <p:nvSpPr>
          <p:cNvPr id="11" name="TextBox 10">
            <a:extLst>
              <a:ext uri="{FF2B5EF4-FFF2-40B4-BE49-F238E27FC236}">
                <a16:creationId xmlns:a16="http://schemas.microsoft.com/office/drawing/2014/main" id="{4232318B-BA76-D6A8-B248-7257475645D1}"/>
              </a:ext>
            </a:extLst>
          </p:cNvPr>
          <p:cNvSpPr txBox="1"/>
          <p:nvPr/>
        </p:nvSpPr>
        <p:spPr>
          <a:xfrm>
            <a:off x="5590174" y="3767302"/>
            <a:ext cx="3561020" cy="644151"/>
          </a:xfrm>
          <a:prstGeom prst="rect">
            <a:avLst/>
          </a:prstGeom>
          <a:noFill/>
        </p:spPr>
        <p:txBody>
          <a:bodyPr wrap="square" rtlCol="0">
            <a:spAutoFit/>
          </a:bodyPr>
          <a:lstStyle/>
          <a:p>
            <a:pPr defTabSz="910468" fontAlgn="base">
              <a:spcBef>
                <a:spcPct val="0"/>
              </a:spcBef>
              <a:spcAft>
                <a:spcPct val="0"/>
              </a:spcAft>
            </a:pPr>
            <a:r>
              <a:rPr lang="en-GB" sz="3586" b="1">
                <a:solidFill>
                  <a:srgbClr val="1E1C43"/>
                </a:solidFill>
                <a:latin typeface="Calibri" charset="0"/>
                <a:ea typeface="ＭＳ Ｐゴシック" charset="0"/>
              </a:rPr>
              <a:t>E</a:t>
            </a:r>
            <a:r>
              <a:rPr lang="en-GR" sz="3586" b="1">
                <a:solidFill>
                  <a:srgbClr val="1E1C43"/>
                </a:solidFill>
                <a:latin typeface="Calibri" charset="0"/>
                <a:ea typeface="ＭＳ Ｐゴシック" charset="0"/>
              </a:rPr>
              <a:t>arly-mid 2024</a:t>
            </a:r>
          </a:p>
        </p:txBody>
      </p:sp>
      <p:pic>
        <p:nvPicPr>
          <p:cNvPr id="4" name="Picture 3" descr="A logo with text on it&#10;&#10;Description automatically generated">
            <a:extLst>
              <a:ext uri="{FF2B5EF4-FFF2-40B4-BE49-F238E27FC236}">
                <a16:creationId xmlns:a16="http://schemas.microsoft.com/office/drawing/2014/main" id="{614C1EE9-7A8C-5E4E-C0D3-18FCE5E0E577}"/>
              </a:ext>
            </a:extLst>
          </p:cNvPr>
          <p:cNvPicPr>
            <a:picLocks noChangeAspect="1"/>
          </p:cNvPicPr>
          <p:nvPr/>
        </p:nvPicPr>
        <p:blipFill>
          <a:blip r:embed="rId4"/>
          <a:stretch>
            <a:fillRect/>
          </a:stretch>
        </p:blipFill>
        <p:spPr>
          <a:xfrm>
            <a:off x="555950" y="12102409"/>
            <a:ext cx="4818864" cy="1196702"/>
          </a:xfrm>
          <a:prstGeom prst="rect">
            <a:avLst/>
          </a:prstGeom>
        </p:spPr>
      </p:pic>
    </p:spTree>
    <p:extLst>
      <p:ext uri="{BB962C8B-B14F-4D97-AF65-F5344CB8AC3E}">
        <p14:creationId xmlns:p14="http://schemas.microsoft.com/office/powerpoint/2010/main" val="4150215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04F7-E15E-5068-C8B8-5EB4D043D3B3}"/>
              </a:ext>
            </a:extLst>
          </p:cNvPr>
          <p:cNvSpPr>
            <a:spLocks noGrp="1"/>
          </p:cNvSpPr>
          <p:nvPr>
            <p:ph type="title"/>
          </p:nvPr>
        </p:nvSpPr>
        <p:spPr>
          <a:xfrm>
            <a:off x="3708970" y="3814011"/>
            <a:ext cx="18897030" cy="1713953"/>
          </a:xfrm>
        </p:spPr>
        <p:txBody>
          <a:bodyPr>
            <a:normAutofit/>
          </a:bodyPr>
          <a:lstStyle/>
          <a:p>
            <a:r>
              <a:rPr lang="en-IE" sz="6000" b="1" dirty="0"/>
              <a:t>Towards Inclusion</a:t>
            </a:r>
            <a:br>
              <a:rPr lang="en-IE" sz="6000" b="1" dirty="0"/>
            </a:br>
            <a:endParaRPr lang="en-IE" sz="6000" dirty="0"/>
          </a:p>
        </p:txBody>
      </p:sp>
      <p:sp>
        <p:nvSpPr>
          <p:cNvPr id="3" name="Text Placeholder 2">
            <a:extLst>
              <a:ext uri="{FF2B5EF4-FFF2-40B4-BE49-F238E27FC236}">
                <a16:creationId xmlns:a16="http://schemas.microsoft.com/office/drawing/2014/main" id="{C901406E-2832-1249-9A90-DC1A9A3B434B}"/>
              </a:ext>
            </a:extLst>
          </p:cNvPr>
          <p:cNvSpPr>
            <a:spLocks noGrp="1"/>
          </p:cNvSpPr>
          <p:nvPr>
            <p:ph type="body" sz="quarter" idx="1"/>
          </p:nvPr>
        </p:nvSpPr>
        <p:spPr>
          <a:xfrm>
            <a:off x="3708970" y="4779818"/>
            <a:ext cx="18897030" cy="7709305"/>
          </a:xfrm>
        </p:spPr>
        <p:txBody>
          <a:bodyPr>
            <a:normAutofit fontScale="40000" lnSpcReduction="20000"/>
          </a:bodyPr>
          <a:lstStyle/>
          <a:p>
            <a:pPr marL="342900" indent="-342900">
              <a:buFont typeface="Arial" panose="020B0604020202020204" pitchFamily="34" charset="0"/>
              <a:buChar char="•"/>
            </a:pPr>
            <a:r>
              <a:rPr lang="en-IE" sz="13500" dirty="0">
                <a:solidFill>
                  <a:srgbClr val="003E37"/>
                </a:solidFill>
                <a:cs typeface="Arial" panose="020B0604020202020204" pitchFamily="34" charset="0"/>
              </a:rPr>
              <a:t>Collaboration between special schools and mainstream schools (22 in 2024 – 40 in 2025)</a:t>
            </a:r>
          </a:p>
          <a:p>
            <a:pPr marL="342900" indent="-342900">
              <a:buFont typeface="Arial" panose="020B0604020202020204" pitchFamily="34" charset="0"/>
              <a:buChar char="•"/>
            </a:pPr>
            <a:r>
              <a:rPr lang="en-IE" sz="13500" dirty="0">
                <a:solidFill>
                  <a:srgbClr val="003E37"/>
                </a:solidFill>
                <a:cs typeface="Arial" panose="020B0604020202020204" pitchFamily="34" charset="0"/>
              </a:rPr>
              <a:t>Provides for collaboration between mainstream and special schools in teaching, learning and assessment practices</a:t>
            </a:r>
          </a:p>
          <a:p>
            <a:pPr marL="342900" indent="-342900">
              <a:buFont typeface="Arial" panose="020B0604020202020204" pitchFamily="34" charset="0"/>
              <a:buChar char="•"/>
            </a:pPr>
            <a:r>
              <a:rPr lang="en-IE" sz="13500" dirty="0">
                <a:solidFill>
                  <a:srgbClr val="003E37"/>
                </a:solidFill>
                <a:cs typeface="Arial" panose="020B0604020202020204" pitchFamily="34" charset="0"/>
              </a:rPr>
              <a:t>Develops synergies in effective teaching approaches for students with Special Educational Needs through Communities of Practice </a:t>
            </a:r>
          </a:p>
          <a:p>
            <a:pPr marL="342900" indent="-342900">
              <a:buFont typeface="Arial" panose="020B0604020202020204" pitchFamily="34" charset="0"/>
              <a:buChar char="•"/>
            </a:pPr>
            <a:r>
              <a:rPr lang="en-IE" sz="13500" dirty="0">
                <a:solidFill>
                  <a:srgbClr val="003E37"/>
                </a:solidFill>
                <a:cs typeface="Arial" panose="020B0604020202020204" pitchFamily="34" charset="0"/>
              </a:rPr>
              <a:t>Funding is provided through the Dormant Accounts Fund and the programme will be subject to an external evaluation. </a:t>
            </a:r>
          </a:p>
          <a:p>
            <a:endParaRPr lang="en-IE" dirty="0"/>
          </a:p>
        </p:txBody>
      </p:sp>
    </p:spTree>
    <p:extLst>
      <p:ext uri="{BB962C8B-B14F-4D97-AF65-F5344CB8AC3E}">
        <p14:creationId xmlns:p14="http://schemas.microsoft.com/office/powerpoint/2010/main" val="349456201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FC816E-7AD1-535F-D4FB-B5DCD448DAB0}"/>
              </a:ext>
            </a:extLst>
          </p:cNvPr>
          <p:cNvSpPr>
            <a:spLocks noGrp="1"/>
          </p:cNvSpPr>
          <p:nvPr>
            <p:ph type="title"/>
          </p:nvPr>
        </p:nvSpPr>
        <p:spPr>
          <a:xfrm>
            <a:off x="3139441" y="3283527"/>
            <a:ext cx="24417249" cy="1870364"/>
          </a:xfrm>
        </p:spPr>
        <p:txBody>
          <a:bodyPr>
            <a:noAutofit/>
          </a:bodyPr>
          <a:lstStyle/>
          <a:p>
            <a:pPr>
              <a:lnSpc>
                <a:spcPct val="120000"/>
              </a:lnSpc>
              <a:buClr>
                <a:srgbClr val="A39161"/>
              </a:buClr>
            </a:pPr>
            <a:br>
              <a:rPr lang="en-IE" sz="4800" b="1" spc="0" dirty="0">
                <a:solidFill>
                  <a:srgbClr val="A79563"/>
                </a:solidFill>
                <a:sym typeface="Open Sans"/>
              </a:rPr>
            </a:br>
            <a:r>
              <a:rPr lang="en-IE" sz="6000" b="1" spc="0" dirty="0">
                <a:solidFill>
                  <a:srgbClr val="003E37"/>
                </a:solidFill>
                <a:sym typeface="Open Sans"/>
              </a:rPr>
              <a:t>Nursing Pilot for Children with Complex Healthcare Needs</a:t>
            </a:r>
          </a:p>
        </p:txBody>
      </p:sp>
      <p:sp>
        <p:nvSpPr>
          <p:cNvPr id="2" name="Text Placeholder 1">
            <a:extLst>
              <a:ext uri="{FF2B5EF4-FFF2-40B4-BE49-F238E27FC236}">
                <a16:creationId xmlns:a16="http://schemas.microsoft.com/office/drawing/2014/main" id="{B1465F5F-8C9B-232B-B945-A600EBB95529}"/>
              </a:ext>
            </a:extLst>
          </p:cNvPr>
          <p:cNvSpPr>
            <a:spLocks noGrp="1"/>
          </p:cNvSpPr>
          <p:nvPr>
            <p:ph type="body" sz="quarter" idx="1"/>
          </p:nvPr>
        </p:nvSpPr>
        <p:spPr>
          <a:xfrm>
            <a:off x="3139441" y="5153891"/>
            <a:ext cx="18897030" cy="8956964"/>
          </a:xfrm>
        </p:spPr>
        <p:txBody>
          <a:bodyPr>
            <a:normAutofit lnSpcReduction="10000"/>
          </a:bodyPr>
          <a:lstStyle/>
          <a:p>
            <a:pPr marL="342900" marR="0" lvl="0" indent="-342900" algn="l" defTabSz="825500" eaLnBrk="1" fontAlgn="auto" latinLnBrk="0" hangingPunct="1">
              <a:lnSpc>
                <a:spcPct val="115000"/>
              </a:lnSpc>
              <a:spcBef>
                <a:spcPts val="0"/>
              </a:spcBef>
              <a:spcAft>
                <a:spcPts val="800"/>
              </a:spcAft>
              <a:buClrTx/>
              <a:buSzTx/>
              <a:buFont typeface="Symbol" panose="05050102010706020507" pitchFamily="18" charset="2"/>
              <a:buChar char=""/>
              <a:tabLst>
                <a:tab pos="288290" algn="l"/>
                <a:tab pos="575945" algn="l"/>
                <a:tab pos="864235" algn="l"/>
                <a:tab pos="1151890" algn="l"/>
                <a:tab pos="457200" algn="l"/>
              </a:tabLst>
              <a:defRPr/>
            </a:pPr>
            <a:endParaRPr kumimoji="0" lang="en-IE" sz="1800" b="0" i="0" u="none" strike="noStrike" kern="0" cap="none" spc="-85"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sym typeface="Open Sans"/>
            </a:endParaRPr>
          </a:p>
          <a:p>
            <a:pPr defTabSz="825500">
              <a:lnSpc>
                <a:spcPct val="110000"/>
              </a:lnSpc>
              <a:spcBef>
                <a:spcPts val="0"/>
              </a:spcBef>
              <a:spcAft>
                <a:spcPts val="600"/>
              </a:spcAft>
              <a:buClrTx/>
              <a:defRPr/>
            </a:pPr>
            <a:r>
              <a:rPr lang="en-IE" sz="4800" spc="-85" dirty="0">
                <a:solidFill>
                  <a:srgbClr val="004D44"/>
                </a:solidFill>
                <a:cs typeface="Calibri" charset="0"/>
              </a:rPr>
              <a:t>Partnership with the HSE and NCSE</a:t>
            </a:r>
          </a:p>
          <a:p>
            <a:pPr marL="0" indent="0" defTabSz="825500">
              <a:lnSpc>
                <a:spcPct val="110000"/>
              </a:lnSpc>
              <a:spcBef>
                <a:spcPts val="0"/>
              </a:spcBef>
              <a:spcAft>
                <a:spcPts val="600"/>
              </a:spcAft>
              <a:buClrTx/>
              <a:buNone/>
              <a:defRPr/>
            </a:pPr>
            <a:endParaRPr lang="en-IE" sz="4800" spc="-85" dirty="0">
              <a:solidFill>
                <a:srgbClr val="004D44"/>
              </a:solidFill>
              <a:cs typeface="Calibri" charset="0"/>
            </a:endParaRPr>
          </a:p>
          <a:p>
            <a:pPr defTabSz="825500">
              <a:lnSpc>
                <a:spcPct val="110000"/>
              </a:lnSpc>
              <a:spcBef>
                <a:spcPts val="0"/>
              </a:spcBef>
              <a:spcAft>
                <a:spcPts val="600"/>
              </a:spcAft>
              <a:buClrTx/>
              <a:defRPr/>
            </a:pPr>
            <a:r>
              <a:rPr lang="en-IE" sz="4800" kern="0" spc="-85" dirty="0">
                <a:solidFill>
                  <a:srgbClr val="004D44"/>
                </a:solidFill>
                <a:cs typeface="Calibri" charset="0"/>
                <a:sym typeface="Open Sans"/>
              </a:rPr>
              <a:t>P</a:t>
            </a:r>
            <a:r>
              <a:rPr kumimoji="0" lang="en-IE" sz="4800" b="0" i="0" u="none" strike="noStrike" kern="0" cap="none" spc="-85" normalizeH="0" baseline="0" noProof="0" dirty="0" err="1">
                <a:ln>
                  <a:noFill/>
                </a:ln>
                <a:solidFill>
                  <a:srgbClr val="004D44"/>
                </a:solidFill>
                <a:effectLst/>
                <a:uLnTx/>
                <a:uFillTx/>
                <a:cs typeface="Calibri" charset="0"/>
                <a:sym typeface="Open Sans"/>
              </a:rPr>
              <a:t>urpose</a:t>
            </a:r>
            <a:r>
              <a:rPr kumimoji="0" lang="en-IE" sz="4800" b="0" i="0" u="none" strike="noStrike" kern="0" cap="none" spc="-85" normalizeH="0" baseline="0" noProof="0" dirty="0">
                <a:ln>
                  <a:noFill/>
                </a:ln>
                <a:solidFill>
                  <a:srgbClr val="004D44"/>
                </a:solidFill>
                <a:effectLst/>
                <a:uLnTx/>
                <a:uFillTx/>
                <a:cs typeface="Calibri" charset="0"/>
                <a:sym typeface="Open Sans"/>
              </a:rPr>
              <a:t> - makes nursing supports available to enable children with complex healthcare needs attend school</a:t>
            </a:r>
            <a:endParaRPr lang="en-IE" sz="4800" kern="0" spc="-85" dirty="0">
              <a:solidFill>
                <a:srgbClr val="004D44"/>
              </a:solidFill>
              <a:cs typeface="Calibri" charset="0"/>
              <a:sym typeface="Open Sans"/>
            </a:endParaRPr>
          </a:p>
          <a:p>
            <a:pPr defTabSz="825500">
              <a:lnSpc>
                <a:spcPct val="110000"/>
              </a:lnSpc>
              <a:spcBef>
                <a:spcPts val="0"/>
              </a:spcBef>
              <a:spcAft>
                <a:spcPts val="600"/>
              </a:spcAft>
              <a:buClrTx/>
              <a:defRPr/>
            </a:pPr>
            <a:endParaRPr kumimoji="0" lang="en-IE" sz="4800" b="0" i="0" u="none" strike="noStrike" kern="0" cap="none" spc="-85" normalizeH="0" baseline="0" noProof="0" dirty="0">
              <a:ln>
                <a:noFill/>
              </a:ln>
              <a:solidFill>
                <a:srgbClr val="004D44"/>
              </a:solidFill>
              <a:effectLst/>
              <a:uLnTx/>
              <a:uFillTx/>
              <a:cs typeface="Calibri" charset="0"/>
              <a:sym typeface="Open Sans"/>
            </a:endParaRPr>
          </a:p>
          <a:p>
            <a:pPr defTabSz="825500">
              <a:lnSpc>
                <a:spcPct val="110000"/>
              </a:lnSpc>
              <a:spcBef>
                <a:spcPts val="0"/>
              </a:spcBef>
              <a:spcAft>
                <a:spcPts val="600"/>
              </a:spcAft>
              <a:buClrTx/>
              <a:defRPr/>
            </a:pPr>
            <a:r>
              <a:rPr kumimoji="0" lang="en-IE" sz="4800" b="0" i="0" u="none" strike="noStrike" kern="0" cap="none" spc="-85" normalizeH="0" baseline="0" noProof="0" dirty="0">
                <a:ln>
                  <a:noFill/>
                </a:ln>
                <a:solidFill>
                  <a:srgbClr val="004D44"/>
                </a:solidFill>
                <a:effectLst/>
                <a:uLnTx/>
                <a:uFillTx/>
                <a:cs typeface="Calibri" charset="0"/>
                <a:sym typeface="Open Sans"/>
              </a:rPr>
              <a:t>Extends the HSE Paediatric Home Care Packages  for eligible students from their home into the school setting</a:t>
            </a:r>
          </a:p>
          <a:p>
            <a:pPr marL="0" indent="0" defTabSz="825500">
              <a:lnSpc>
                <a:spcPct val="110000"/>
              </a:lnSpc>
              <a:spcBef>
                <a:spcPts val="0"/>
              </a:spcBef>
              <a:spcAft>
                <a:spcPts val="600"/>
              </a:spcAft>
              <a:buClrTx/>
              <a:buNone/>
              <a:defRPr/>
            </a:pPr>
            <a:endParaRPr lang="en-IE" sz="4800" kern="0" spc="-85" dirty="0">
              <a:solidFill>
                <a:srgbClr val="004D44"/>
              </a:solidFill>
              <a:cs typeface="Calibri" charset="0"/>
              <a:sym typeface="Open Sans"/>
            </a:endParaRPr>
          </a:p>
          <a:p>
            <a:pPr defTabSz="825500">
              <a:lnSpc>
                <a:spcPct val="110000"/>
              </a:lnSpc>
              <a:spcBef>
                <a:spcPts val="0"/>
              </a:spcBef>
              <a:spcAft>
                <a:spcPts val="600"/>
              </a:spcAft>
              <a:buClrTx/>
              <a:defRPr/>
            </a:pPr>
            <a:r>
              <a:rPr kumimoji="0" lang="en-IE" sz="4800" b="0" i="0" u="none" strike="noStrike" kern="0" cap="none" spc="-85" normalizeH="0" baseline="0" noProof="0" dirty="0">
                <a:ln>
                  <a:noFill/>
                </a:ln>
                <a:solidFill>
                  <a:srgbClr val="004D44"/>
                </a:solidFill>
                <a:effectLst/>
                <a:uLnTx/>
                <a:uFillTx/>
                <a:cs typeface="Calibri" charset="0"/>
                <a:sym typeface="Open Sans"/>
              </a:rPr>
              <a:t>Programme will be evaluated, and the outcome will inform the provision of nursing support for students with complex healthcare needs into the future</a:t>
            </a:r>
            <a:endParaRPr lang="en-IE" sz="4800" dirty="0"/>
          </a:p>
        </p:txBody>
      </p:sp>
    </p:spTree>
    <p:extLst>
      <p:ext uri="{BB962C8B-B14F-4D97-AF65-F5344CB8AC3E}">
        <p14:creationId xmlns:p14="http://schemas.microsoft.com/office/powerpoint/2010/main" val="117667775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6970B-76DE-1930-46C6-19F6EAC3D232}"/>
              </a:ext>
            </a:extLst>
          </p:cNvPr>
          <p:cNvSpPr>
            <a:spLocks noGrp="1"/>
          </p:cNvSpPr>
          <p:nvPr>
            <p:ph type="title"/>
          </p:nvPr>
        </p:nvSpPr>
        <p:spPr>
          <a:xfrm>
            <a:off x="3708970" y="3606194"/>
            <a:ext cx="18897030" cy="1069716"/>
          </a:xfrm>
        </p:spPr>
        <p:txBody>
          <a:bodyPr>
            <a:normAutofit/>
          </a:bodyPr>
          <a:lstStyle/>
          <a:p>
            <a:r>
              <a:rPr lang="en-IE" sz="6000" b="1" dirty="0"/>
              <a:t>Transitions to after school adult life</a:t>
            </a:r>
          </a:p>
        </p:txBody>
      </p:sp>
      <p:sp>
        <p:nvSpPr>
          <p:cNvPr id="3" name="Text Placeholder 2">
            <a:extLst>
              <a:ext uri="{FF2B5EF4-FFF2-40B4-BE49-F238E27FC236}">
                <a16:creationId xmlns:a16="http://schemas.microsoft.com/office/drawing/2014/main" id="{03F11FB7-BF18-6A4F-875F-8AA56CB492E0}"/>
              </a:ext>
            </a:extLst>
          </p:cNvPr>
          <p:cNvSpPr>
            <a:spLocks noGrp="1"/>
          </p:cNvSpPr>
          <p:nvPr>
            <p:ph type="body" sz="quarter" idx="1"/>
          </p:nvPr>
        </p:nvSpPr>
        <p:spPr>
          <a:xfrm>
            <a:off x="3708970" y="5070764"/>
            <a:ext cx="18897030" cy="8250381"/>
          </a:xfrm>
        </p:spPr>
        <p:txBody>
          <a:bodyPr>
            <a:normAutofit fontScale="25000" lnSpcReduction="20000"/>
          </a:bodyPr>
          <a:lstStyle/>
          <a:p>
            <a:pPr marL="571500" indent="-571500">
              <a:buFont typeface="Arial" panose="020B0604020202020204" pitchFamily="34" charset="0"/>
              <a:buChar char="•"/>
            </a:pPr>
            <a:r>
              <a:rPr lang="en-IE" sz="17600" dirty="0">
                <a:solidFill>
                  <a:srgbClr val="003E37"/>
                </a:solidFill>
                <a:cs typeface="Arial" panose="020B0604020202020204" pitchFamily="34" charset="0"/>
              </a:rPr>
              <a:t>Transitions programme involves 40 special schools this year. </a:t>
            </a:r>
          </a:p>
          <a:p>
            <a:pPr marL="571500" indent="-571500">
              <a:buFont typeface="Arial" panose="020B0604020202020204" pitchFamily="34" charset="0"/>
              <a:buChar char="•"/>
            </a:pPr>
            <a:r>
              <a:rPr lang="en-IE" sz="17600" dirty="0">
                <a:solidFill>
                  <a:srgbClr val="003E37"/>
                </a:solidFill>
                <a:cs typeface="Arial" panose="020B0604020202020204" pitchFamily="34" charset="0"/>
              </a:rPr>
              <a:t>Target Group: The programme is targeted at students in senior cycle with the most complex needs and the overarching objective is to ensure that these students make optimal transitions to either Further Education and Training / work / adult disability services. </a:t>
            </a:r>
          </a:p>
          <a:p>
            <a:pPr marL="571500" indent="-571500">
              <a:buFont typeface="Arial" panose="020B0604020202020204" pitchFamily="34" charset="0"/>
              <a:buChar char="•"/>
            </a:pPr>
            <a:r>
              <a:rPr lang="en-IE" sz="17600" dirty="0">
                <a:solidFill>
                  <a:srgbClr val="003E37"/>
                </a:solidFill>
                <a:cs typeface="Arial" panose="020B0604020202020204" pitchFamily="34" charset="0"/>
              </a:rPr>
              <a:t>Supports Provided: Additional resources have been provided to NCSE to oversee the programme. Schools participating in the pilot are allocated an additional 6 teaching hours per week. </a:t>
            </a:r>
          </a:p>
          <a:p>
            <a:pPr marL="571500" indent="-571500">
              <a:buFont typeface="Arial" panose="020B0604020202020204" pitchFamily="34" charset="0"/>
              <a:buChar char="•"/>
            </a:pPr>
            <a:r>
              <a:rPr lang="en-IE" sz="17600" dirty="0">
                <a:solidFill>
                  <a:srgbClr val="003E37"/>
                </a:solidFill>
                <a:cs typeface="Arial" panose="020B0604020202020204" pitchFamily="34" charset="0"/>
              </a:rPr>
              <a:t>Teacher led programme </a:t>
            </a:r>
          </a:p>
          <a:p>
            <a:endParaRPr lang="en-IE" dirty="0"/>
          </a:p>
        </p:txBody>
      </p:sp>
    </p:spTree>
    <p:extLst>
      <p:ext uri="{BB962C8B-B14F-4D97-AF65-F5344CB8AC3E}">
        <p14:creationId xmlns:p14="http://schemas.microsoft.com/office/powerpoint/2010/main" val="8685425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4A1E0-AFB8-0CB0-A72C-1FB5D9775EF9}"/>
              </a:ext>
            </a:extLst>
          </p:cNvPr>
          <p:cNvSpPr>
            <a:spLocks noGrp="1"/>
          </p:cNvSpPr>
          <p:nvPr>
            <p:ph type="title"/>
          </p:nvPr>
        </p:nvSpPr>
        <p:spPr>
          <a:xfrm>
            <a:off x="3708970" y="3814011"/>
            <a:ext cx="18897030" cy="1859425"/>
          </a:xfrm>
        </p:spPr>
        <p:txBody>
          <a:bodyPr>
            <a:normAutofit fontScale="90000"/>
          </a:bodyPr>
          <a:lstStyle/>
          <a:p>
            <a:r>
              <a:rPr lang="en-IE" sz="6000" b="1" dirty="0"/>
              <a:t>WALK: Walkinstown Association for People with an Intellectual Disability </a:t>
            </a:r>
            <a:br>
              <a:rPr lang="en-IE" sz="6000" b="1" dirty="0"/>
            </a:br>
            <a:endParaRPr lang="en-IE" sz="6000" dirty="0"/>
          </a:p>
        </p:txBody>
      </p:sp>
      <p:sp>
        <p:nvSpPr>
          <p:cNvPr id="3" name="Text Placeholder 2">
            <a:extLst>
              <a:ext uri="{FF2B5EF4-FFF2-40B4-BE49-F238E27FC236}">
                <a16:creationId xmlns:a16="http://schemas.microsoft.com/office/drawing/2014/main" id="{4205385D-E9A1-5E5E-050C-84FB7527F423}"/>
              </a:ext>
            </a:extLst>
          </p:cNvPr>
          <p:cNvSpPr>
            <a:spLocks noGrp="1"/>
          </p:cNvSpPr>
          <p:nvPr>
            <p:ph type="body" sz="quarter" idx="1"/>
          </p:nvPr>
        </p:nvSpPr>
        <p:spPr>
          <a:xfrm>
            <a:off x="3708970" y="5424055"/>
            <a:ext cx="18897030" cy="7065068"/>
          </a:xfrm>
        </p:spPr>
        <p:txBody>
          <a:bodyPr>
            <a:normAutofit fontScale="92500"/>
          </a:bodyPr>
          <a:lstStyle/>
          <a:p>
            <a:pPr marL="285750" indent="-285750">
              <a:buFont typeface="Arial" panose="020B0604020202020204" pitchFamily="34" charset="0"/>
              <a:buChar char="•"/>
            </a:pPr>
            <a:r>
              <a:rPr lang="en-IE" sz="5200" dirty="0">
                <a:solidFill>
                  <a:srgbClr val="003E37"/>
                </a:solidFill>
                <a:latin typeface="Arial" panose="020B0604020202020204" pitchFamily="34" charset="0"/>
                <a:cs typeface="Arial" panose="020B0604020202020204" pitchFamily="34" charset="0"/>
              </a:rPr>
              <a:t>Similar to the CES Transitions Pilot but funded through the DAF since 2022 to engage with 170 students in their final 2 years of school, across 10 school sites. (7 Special and 3 post primary) </a:t>
            </a:r>
          </a:p>
          <a:p>
            <a:pPr marL="285750" indent="-285750">
              <a:buFont typeface="Arial" panose="020B0604020202020204" pitchFamily="34" charset="0"/>
              <a:buChar char="•"/>
            </a:pPr>
            <a:r>
              <a:rPr lang="en-IE" sz="5200" dirty="0">
                <a:solidFill>
                  <a:srgbClr val="003E37"/>
                </a:solidFill>
                <a:latin typeface="Arial" panose="020B0604020202020204" pitchFamily="34" charset="0"/>
                <a:cs typeface="Arial" panose="020B0604020202020204" pitchFamily="34" charset="0"/>
              </a:rPr>
              <a:t>Off the shelf manualised programme </a:t>
            </a:r>
          </a:p>
          <a:p>
            <a:pPr marL="285750" indent="-285750">
              <a:buFont typeface="Arial" panose="020B0604020202020204" pitchFamily="34" charset="0"/>
              <a:buChar char="•"/>
            </a:pPr>
            <a:r>
              <a:rPr lang="en-IE" sz="5200" dirty="0">
                <a:solidFill>
                  <a:srgbClr val="003E37"/>
                </a:solidFill>
                <a:latin typeface="Arial" panose="020B0604020202020204" pitchFamily="34" charset="0"/>
                <a:cs typeface="Arial" panose="020B0604020202020204" pitchFamily="34" charset="0"/>
              </a:rPr>
              <a:t>Aim of the Pilot: To support school leavers with special educational needs to transition to mainstream further education, training, employment and adult services.</a:t>
            </a:r>
          </a:p>
          <a:p>
            <a:endParaRPr lang="en-IE" dirty="0"/>
          </a:p>
        </p:txBody>
      </p:sp>
    </p:spTree>
    <p:extLst>
      <p:ext uri="{BB962C8B-B14F-4D97-AF65-F5344CB8AC3E}">
        <p14:creationId xmlns:p14="http://schemas.microsoft.com/office/powerpoint/2010/main" val="205690206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C70A2-EB9A-C4D1-5A57-4349AAF93719}"/>
              </a:ext>
            </a:extLst>
          </p:cNvPr>
          <p:cNvSpPr>
            <a:spLocks noGrp="1"/>
          </p:cNvSpPr>
          <p:nvPr>
            <p:ph type="title"/>
          </p:nvPr>
        </p:nvSpPr>
        <p:spPr>
          <a:xfrm>
            <a:off x="3708970" y="3534004"/>
            <a:ext cx="18897030" cy="1298316"/>
          </a:xfrm>
        </p:spPr>
        <p:txBody>
          <a:bodyPr>
            <a:normAutofit fontScale="90000"/>
          </a:bodyPr>
          <a:lstStyle/>
          <a:p>
            <a:r>
              <a:rPr lang="en-IE" sz="6700" b="1" dirty="0">
                <a:solidFill>
                  <a:srgbClr val="003E37"/>
                </a:solidFill>
              </a:rPr>
              <a:t>Students with Exceptional Ability</a:t>
            </a:r>
            <a:br>
              <a:rPr lang="en-IE" sz="6000" b="1" dirty="0"/>
            </a:br>
            <a:endParaRPr lang="en-IE" sz="6000" dirty="0"/>
          </a:p>
        </p:txBody>
      </p:sp>
      <p:sp>
        <p:nvSpPr>
          <p:cNvPr id="3" name="Text Placeholder 2">
            <a:extLst>
              <a:ext uri="{FF2B5EF4-FFF2-40B4-BE49-F238E27FC236}">
                <a16:creationId xmlns:a16="http://schemas.microsoft.com/office/drawing/2014/main" id="{1CC568E8-EA79-DC08-0300-C14EED65072D}"/>
              </a:ext>
            </a:extLst>
          </p:cNvPr>
          <p:cNvSpPr>
            <a:spLocks noGrp="1"/>
          </p:cNvSpPr>
          <p:nvPr>
            <p:ph type="body" sz="quarter" idx="1"/>
          </p:nvPr>
        </p:nvSpPr>
        <p:spPr>
          <a:xfrm>
            <a:off x="3708970" y="4384964"/>
            <a:ext cx="18897030" cy="8104159"/>
          </a:xfrm>
        </p:spPr>
        <p:txBody>
          <a:bodyPr>
            <a:normAutofit fontScale="25000" lnSpcReduction="20000"/>
          </a:bodyPr>
          <a:lstStyle/>
          <a:p>
            <a:r>
              <a:rPr lang="en-IE" sz="17600" dirty="0">
                <a:solidFill>
                  <a:srgbClr val="003E37"/>
                </a:solidFill>
                <a:cs typeface="Arial" panose="020B0604020202020204" pitchFamily="34" charset="0"/>
              </a:rPr>
              <a:t>Internal working group established to develop policy on students who are exceptionally able or gifted</a:t>
            </a:r>
          </a:p>
          <a:p>
            <a:pPr marL="285750" indent="-285750">
              <a:buFont typeface="Arial" panose="020B0604020202020204" pitchFamily="34" charset="0"/>
              <a:buChar char="•"/>
            </a:pPr>
            <a:r>
              <a:rPr lang="en-IE" sz="17600" dirty="0">
                <a:solidFill>
                  <a:srgbClr val="003E37"/>
                </a:solidFill>
                <a:cs typeface="Arial" panose="020B0604020202020204" pitchFamily="34" charset="0"/>
              </a:rPr>
              <a:t>Recently commissioned a piece of research on current provisions and practices in other jurisdictions. </a:t>
            </a:r>
          </a:p>
          <a:p>
            <a:pPr marL="285750" indent="-285750">
              <a:buFont typeface="Arial" panose="020B0604020202020204" pitchFamily="34" charset="0"/>
              <a:buChar char="•"/>
            </a:pPr>
            <a:r>
              <a:rPr lang="en-IE" sz="17600" dirty="0">
                <a:solidFill>
                  <a:srgbClr val="003E37"/>
                </a:solidFill>
                <a:cs typeface="Arial" panose="020B0604020202020204" pitchFamily="34" charset="0"/>
              </a:rPr>
              <a:t>Consultation with representatives and advocates of gifted students</a:t>
            </a:r>
          </a:p>
          <a:p>
            <a:pPr marL="285750" indent="-285750">
              <a:buFont typeface="Arial" panose="020B0604020202020204" pitchFamily="34" charset="0"/>
              <a:buChar char="•"/>
            </a:pPr>
            <a:r>
              <a:rPr lang="en-IE" sz="17600" dirty="0" err="1">
                <a:solidFill>
                  <a:schemeClr val="tx1"/>
                </a:solidFill>
                <a:cs typeface="Arial" panose="020B0604020202020204" pitchFamily="34" charset="0"/>
              </a:rPr>
              <a:t>Saibhriú</a:t>
            </a:r>
            <a:r>
              <a:rPr lang="en-IE" sz="17600" dirty="0">
                <a:solidFill>
                  <a:schemeClr val="tx1"/>
                </a:solidFill>
                <a:cs typeface="Arial" panose="020B0604020202020204" pitchFamily="34" charset="0"/>
              </a:rPr>
              <a:t>-Empowering learners with advanced abilities; to foster local collaboration between primary schools and post-primary schools to establish how schools can most effectively work together to support the needs of students that are exceptionally able and how staff expertise and best collaborative teaching approaches can be identified and shared. </a:t>
            </a:r>
          </a:p>
          <a:p>
            <a:endParaRPr lang="en-IE" dirty="0"/>
          </a:p>
        </p:txBody>
      </p:sp>
    </p:spTree>
    <p:extLst>
      <p:ext uri="{BB962C8B-B14F-4D97-AF65-F5344CB8AC3E}">
        <p14:creationId xmlns:p14="http://schemas.microsoft.com/office/powerpoint/2010/main" val="269904364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207AD-8B43-4E74-FA19-B8567AE69F63}"/>
              </a:ext>
            </a:extLst>
          </p:cNvPr>
          <p:cNvSpPr>
            <a:spLocks noGrp="1"/>
          </p:cNvSpPr>
          <p:nvPr>
            <p:ph type="title"/>
          </p:nvPr>
        </p:nvSpPr>
        <p:spPr>
          <a:xfrm>
            <a:off x="3334899" y="2992582"/>
            <a:ext cx="19562048" cy="1579418"/>
          </a:xfrm>
        </p:spPr>
        <p:txBody>
          <a:bodyPr>
            <a:normAutofit/>
          </a:bodyPr>
          <a:lstStyle/>
          <a:p>
            <a:r>
              <a:rPr lang="en-IE" sz="6000" dirty="0"/>
              <a:t>Special ed outcomes working group</a:t>
            </a:r>
          </a:p>
        </p:txBody>
      </p:sp>
      <p:sp>
        <p:nvSpPr>
          <p:cNvPr id="3" name="Text Placeholder 2">
            <a:extLst>
              <a:ext uri="{FF2B5EF4-FFF2-40B4-BE49-F238E27FC236}">
                <a16:creationId xmlns:a16="http://schemas.microsoft.com/office/drawing/2014/main" id="{077E5B90-43EB-99AF-01F3-FDF80EEB924F}"/>
              </a:ext>
            </a:extLst>
          </p:cNvPr>
          <p:cNvSpPr>
            <a:spLocks noGrp="1"/>
          </p:cNvSpPr>
          <p:nvPr>
            <p:ph type="body" sz="quarter" idx="1"/>
          </p:nvPr>
        </p:nvSpPr>
        <p:spPr>
          <a:xfrm>
            <a:off x="3043952" y="4862946"/>
            <a:ext cx="18897030" cy="9102436"/>
          </a:xfrm>
        </p:spPr>
        <p:txBody>
          <a:bodyPr>
            <a:normAutofit fontScale="25000" lnSpcReduction="20000"/>
          </a:bodyPr>
          <a:lstStyle/>
          <a:p>
            <a:pPr>
              <a:lnSpc>
                <a:spcPct val="107000"/>
              </a:lnSpc>
              <a:spcAft>
                <a:spcPts val="800"/>
              </a:spcAft>
            </a:pPr>
            <a:r>
              <a:rPr lang="en-IE" sz="17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DPENDR report </a:t>
            </a:r>
            <a:r>
              <a:rPr lang="en-IE" sz="1760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Monitoring Inputs, Outputs and Outcomes in Special Education Needs Provision, </a:t>
            </a:r>
            <a:r>
              <a:rPr lang="en-IE" sz="17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there is currently:</a:t>
            </a:r>
            <a:endParaRPr lang="en-IE" sz="17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IE" sz="17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IE" sz="1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no central collection of metrics or monitoring on detailed outcomes 	for children and young people by the NCSE or the Department.</a:t>
            </a:r>
          </a:p>
          <a:p>
            <a:pPr marL="342900" lvl="0" indent="-342900">
              <a:lnSpc>
                <a:spcPct val="115000"/>
              </a:lnSpc>
              <a:buFont typeface="Symbol" panose="05050102010706020507" pitchFamily="18" charset="2"/>
              <a:buChar char=""/>
            </a:pPr>
            <a:r>
              <a:rPr lang="en-IE" sz="17600" dirty="0">
                <a:solidFill>
                  <a:schemeClr val="tx1"/>
                </a:solidFill>
                <a:latin typeface="Calibri" panose="020F0502020204030204" pitchFamily="34" charset="0"/>
                <a:ea typeface="Calibri" panose="020F0502020204030204" pitchFamily="34" charset="0"/>
                <a:cs typeface="Calibri" panose="020F0502020204030204" pitchFamily="34" charset="0"/>
              </a:rPr>
              <a:t>How can schools </a:t>
            </a:r>
            <a:r>
              <a:rPr lang="en-IE" sz="17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use available data to monitor and report on the outcomes attained children and young people with special educational needs?</a:t>
            </a:r>
            <a:endParaRPr lang="en-IE" sz="1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IE" sz="17600" dirty="0">
                <a:solidFill>
                  <a:schemeClr val="tx1"/>
                </a:solidFill>
                <a:latin typeface="Calibri" panose="020F0502020204030204" pitchFamily="34" charset="0"/>
                <a:ea typeface="Calibri" panose="020F0502020204030204" pitchFamily="34" charset="0"/>
                <a:cs typeface="Calibri" panose="020F0502020204030204" pitchFamily="34" charset="0"/>
              </a:rPr>
              <a:t>Is there a way of using</a:t>
            </a:r>
            <a:r>
              <a:rPr lang="en-IE" sz="1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IE" sz="17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aggregated school data and information to gather data at system level on the outcomes attained by children and young people with SEN?</a:t>
            </a:r>
            <a:endParaRPr lang="en-IE" sz="1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IE" sz="17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Using  data to inform policy and the allocation of resources to support children and young people with special educational needs</a:t>
            </a:r>
            <a:endParaRPr lang="en-IE" sz="1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Tree>
    <p:extLst>
      <p:ext uri="{BB962C8B-B14F-4D97-AF65-F5344CB8AC3E}">
        <p14:creationId xmlns:p14="http://schemas.microsoft.com/office/powerpoint/2010/main" val="426615899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898"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898" cy="1371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414106" cy="13716000"/>
            <a:chOff x="651279" y="598259"/>
            <a:chExt cx="10889442" cy="5680742"/>
          </a:xfrm>
        </p:grpSpPr>
        <p:sp>
          <p:nvSpPr>
            <p:cNvPr id="14"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48" y="0"/>
            <a:ext cx="24377904" cy="13716000"/>
            <a:chOff x="0" y="0"/>
            <a:chExt cx="12188952" cy="6858000"/>
          </a:xfrm>
        </p:grpSpPr>
        <p:sp>
          <p:nvSpPr>
            <p:cNvPr id="26"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8B83FD6F-D9EC-E26E-464B-06DB92066A71}"/>
              </a:ext>
            </a:extLst>
          </p:cNvPr>
          <p:cNvSpPr>
            <a:spLocks noGrp="1"/>
          </p:cNvSpPr>
          <p:nvPr>
            <p:ph type="title"/>
          </p:nvPr>
        </p:nvSpPr>
        <p:spPr>
          <a:xfrm>
            <a:off x="1572770" y="1682496"/>
            <a:ext cx="7030488" cy="10680194"/>
          </a:xfrm>
        </p:spPr>
        <p:txBody>
          <a:bodyPr anchor="ctr">
            <a:normAutofit/>
          </a:bodyPr>
          <a:lstStyle/>
          <a:p>
            <a:r>
              <a:rPr lang="en-IE" sz="9600">
                <a:solidFill>
                  <a:schemeClr val="bg1"/>
                </a:solidFill>
              </a:rPr>
              <a:t>SNA Workforce Development Plan</a:t>
            </a:r>
          </a:p>
        </p:txBody>
      </p:sp>
      <p:graphicFrame>
        <p:nvGraphicFramePr>
          <p:cNvPr id="5" name="Content Placeholder 2">
            <a:extLst>
              <a:ext uri="{FF2B5EF4-FFF2-40B4-BE49-F238E27FC236}">
                <a16:creationId xmlns:a16="http://schemas.microsoft.com/office/drawing/2014/main" id="{18D9180D-004B-BB2E-2657-28637E7962DF}"/>
              </a:ext>
            </a:extLst>
          </p:cNvPr>
          <p:cNvGraphicFramePr>
            <a:graphicFrameLocks noGrp="1"/>
          </p:cNvGraphicFramePr>
          <p:nvPr>
            <p:ph idx="1"/>
            <p:extLst>
              <p:ext uri="{D42A27DB-BD31-4B8C-83A1-F6EECF244321}">
                <p14:modId xmlns:p14="http://schemas.microsoft.com/office/powerpoint/2010/main" val="3915435910"/>
              </p:ext>
            </p:extLst>
          </p:nvPr>
        </p:nvGraphicFramePr>
        <p:xfrm>
          <a:off x="9971772" y="462012"/>
          <a:ext cx="12735826" cy="12811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6923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70183" y="252965"/>
            <a:ext cx="23663882" cy="12705686"/>
          </a:xfrm>
        </p:spPr>
        <p:txBody>
          <a:bodyPr>
            <a:normAutofit lnSpcReduction="10000"/>
          </a:bodyPr>
          <a:lstStyle/>
          <a:p>
            <a:pPr marL="0" indent="0">
              <a:buNone/>
            </a:pPr>
            <a:r>
              <a:rPr lang="en-IE" sz="6500" b="1" i="1" dirty="0">
                <a:cs typeface="Arial" panose="020B0604020202020204" pitchFamily="34" charset="0"/>
              </a:rPr>
              <a:t>Understanding Behaviours of Concern and Responding to Crisis Situations Guidelines for Schools in Supporting Students</a:t>
            </a:r>
            <a:endParaRPr lang="en-IE" sz="6500" b="1" dirty="0">
              <a:solidFill>
                <a:srgbClr val="A79563"/>
              </a:solidFill>
              <a:cs typeface="Arial" panose="020B0604020202020204" pitchFamily="34" charset="0"/>
            </a:endParaRPr>
          </a:p>
          <a:p>
            <a:pPr marL="0" indent="0">
              <a:buNone/>
            </a:pPr>
            <a:endParaRPr lang="en-IE" sz="6500" b="1" dirty="0">
              <a:solidFill>
                <a:schemeClr val="tx1"/>
              </a:solidFill>
              <a:cs typeface="Arial" panose="020B0604020202020204" pitchFamily="34" charset="0"/>
            </a:endParaRPr>
          </a:p>
          <a:p>
            <a:pPr marL="0" indent="0">
              <a:buNone/>
            </a:pPr>
            <a:r>
              <a:rPr lang="en-IE" sz="4400" b="1" dirty="0">
                <a:solidFill>
                  <a:schemeClr val="tx1"/>
                </a:solidFill>
                <a:cs typeface="Arial" panose="020B0604020202020204" pitchFamily="34" charset="0"/>
              </a:rPr>
              <a:t>Rationale for Guidelines</a:t>
            </a:r>
            <a:endParaRPr lang="en-IE" sz="4400" dirty="0">
              <a:solidFill>
                <a:schemeClr val="tx1"/>
              </a:solidFill>
              <a:cs typeface="Arial" panose="020B0604020202020204" pitchFamily="34" charset="0"/>
            </a:endParaRPr>
          </a:p>
          <a:p>
            <a:pPr marL="685800" indent="-685800">
              <a:spcAft>
                <a:spcPts val="1200"/>
              </a:spcAft>
            </a:pPr>
            <a:r>
              <a:rPr lang="en-IE" sz="4400" dirty="0">
                <a:solidFill>
                  <a:schemeClr val="tx1"/>
                </a:solidFill>
                <a:cs typeface="Arial" panose="020B0604020202020204" pitchFamily="34" charset="0"/>
              </a:rPr>
              <a:t>Calls from parents, teaching organisations, management bodies and advocacy groups</a:t>
            </a:r>
          </a:p>
          <a:p>
            <a:pPr marL="685800" indent="-685800">
              <a:spcAft>
                <a:spcPts val="1200"/>
              </a:spcAft>
            </a:pPr>
            <a:r>
              <a:rPr lang="en-IE" sz="4400" dirty="0">
                <a:solidFill>
                  <a:schemeClr val="tx1"/>
                </a:solidFill>
                <a:cs typeface="Arial" panose="020B0604020202020204" pitchFamily="34" charset="0"/>
              </a:rPr>
              <a:t>NCSE policy advice</a:t>
            </a:r>
          </a:p>
          <a:p>
            <a:pPr marL="685800" indent="-685800">
              <a:spcAft>
                <a:spcPts val="1200"/>
              </a:spcAft>
            </a:pPr>
            <a:r>
              <a:rPr lang="en-IE" sz="4400" dirty="0">
                <a:solidFill>
                  <a:schemeClr val="tx1"/>
                </a:solidFill>
                <a:cs typeface="Arial" panose="020B0604020202020204" pitchFamily="34" charset="0"/>
              </a:rPr>
              <a:t>Teacher / SNA leave arising from behaviours of concern</a:t>
            </a:r>
          </a:p>
          <a:p>
            <a:endParaRPr lang="en-IE" sz="4400" dirty="0">
              <a:solidFill>
                <a:schemeClr val="tx1"/>
              </a:solidFill>
              <a:cs typeface="Arial" panose="020B0604020202020204" pitchFamily="34" charset="0"/>
            </a:endParaRPr>
          </a:p>
          <a:p>
            <a:r>
              <a:rPr lang="en-IE" sz="4400" b="1" dirty="0">
                <a:solidFill>
                  <a:schemeClr val="tx1"/>
                </a:solidFill>
                <a:cs typeface="Arial" panose="020B0604020202020204" pitchFamily="34" charset="0"/>
              </a:rPr>
              <a:t>Intended purpose</a:t>
            </a:r>
            <a:endParaRPr lang="en-IE" sz="4400" dirty="0">
              <a:solidFill>
                <a:schemeClr val="tx1"/>
              </a:solidFill>
              <a:ea typeface="Helvetica Neue"/>
              <a:cs typeface="Arial" panose="020B0604020202020204" pitchFamily="34" charset="0"/>
            </a:endParaRPr>
          </a:p>
          <a:p>
            <a:pPr marL="685800" indent="-685800"/>
            <a:r>
              <a:rPr lang="en-IE" sz="4400" dirty="0">
                <a:solidFill>
                  <a:schemeClr val="tx1"/>
                </a:solidFill>
                <a:ea typeface="Helvetica Neue"/>
                <a:cs typeface="Arial" panose="020B0604020202020204" pitchFamily="34" charset="0"/>
                <a:sym typeface="Helvetica Neue"/>
              </a:rPr>
              <a:t>To enable the creation of safe physical and emotional </a:t>
            </a:r>
          </a:p>
          <a:p>
            <a:pPr marL="0" indent="0">
              <a:buNone/>
            </a:pPr>
            <a:r>
              <a:rPr lang="en-IE" sz="4400" dirty="0">
                <a:solidFill>
                  <a:schemeClr val="tx1"/>
                </a:solidFill>
                <a:ea typeface="Helvetica Neue"/>
                <a:cs typeface="Arial" panose="020B0604020202020204" pitchFamily="34" charset="0"/>
                <a:sym typeface="Helvetica Neue"/>
              </a:rPr>
              <a:t>      environments for all</a:t>
            </a:r>
            <a:endParaRPr lang="en-IE" sz="4400" dirty="0">
              <a:solidFill>
                <a:schemeClr val="tx1"/>
              </a:solidFill>
              <a:cs typeface="Arial" panose="020B0604020202020204" pitchFamily="34" charset="0"/>
            </a:endParaRPr>
          </a:p>
          <a:p>
            <a:pPr marL="685800" indent="-685800"/>
            <a:r>
              <a:rPr lang="en-IE" sz="4400" dirty="0">
                <a:solidFill>
                  <a:schemeClr val="tx1"/>
                </a:solidFill>
                <a:ea typeface="Helvetica Neue"/>
                <a:cs typeface="Arial" panose="020B0604020202020204" pitchFamily="34" charset="0"/>
                <a:sym typeface="Helvetica Neue"/>
              </a:rPr>
              <a:t>To address uncertainty for staff on how to respond </a:t>
            </a:r>
          </a:p>
          <a:p>
            <a:pPr marL="0" indent="0">
              <a:buNone/>
            </a:pPr>
            <a:r>
              <a:rPr lang="en-IE" sz="4400" dirty="0">
                <a:solidFill>
                  <a:schemeClr val="tx1"/>
                </a:solidFill>
                <a:ea typeface="Helvetica Neue"/>
                <a:cs typeface="Arial" panose="020B0604020202020204" pitchFamily="34" charset="0"/>
                <a:sym typeface="Helvetica Neue"/>
              </a:rPr>
              <a:t>      when facing crisis situation where there are concerns </a:t>
            </a:r>
          </a:p>
          <a:p>
            <a:pPr marL="0" indent="0">
              <a:buNone/>
            </a:pPr>
            <a:r>
              <a:rPr lang="en-IE" sz="4400" dirty="0">
                <a:solidFill>
                  <a:schemeClr val="tx1"/>
                </a:solidFill>
                <a:ea typeface="Helvetica Neue"/>
                <a:cs typeface="Arial" panose="020B0604020202020204" pitchFamily="34" charset="0"/>
                <a:sym typeface="Helvetica Neue"/>
              </a:rPr>
              <a:t>      regarding physical safety </a:t>
            </a:r>
          </a:p>
          <a:p>
            <a:pPr marL="1143000" lvl="1" indent="-1143000">
              <a:buFont typeface="Arial" panose="020B0604020202020204" pitchFamily="34" charset="0"/>
              <a:buChar char="•"/>
            </a:pPr>
            <a:endParaRPr lang="en-IE" sz="200" dirty="0"/>
          </a:p>
        </p:txBody>
      </p:sp>
      <p:pic>
        <p:nvPicPr>
          <p:cNvPr id="3" name="Picture 2"/>
          <p:cNvPicPr/>
          <p:nvPr/>
        </p:nvPicPr>
        <p:blipFill rotWithShape="1">
          <a:blip r:embed="rId3"/>
          <a:srcRect l="16303" t="11786" r="65454" b="8283"/>
          <a:stretch/>
        </p:blipFill>
        <p:spPr bwMode="auto">
          <a:xfrm>
            <a:off x="17790662" y="4405918"/>
            <a:ext cx="6123156" cy="85527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2550882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9AAF9-BC2B-A670-4979-15C99B403B22}"/>
              </a:ext>
            </a:extLst>
          </p:cNvPr>
          <p:cNvSpPr>
            <a:spLocks noGrp="1"/>
          </p:cNvSpPr>
          <p:nvPr>
            <p:ph type="title"/>
          </p:nvPr>
        </p:nvSpPr>
        <p:spPr>
          <a:xfrm>
            <a:off x="3708970" y="3814011"/>
            <a:ext cx="18897030" cy="1335505"/>
          </a:xfrm>
        </p:spPr>
        <p:txBody>
          <a:bodyPr>
            <a:normAutofit fontScale="90000"/>
          </a:bodyPr>
          <a:lstStyle/>
          <a:p>
            <a:r>
              <a:rPr lang="en-IE" sz="6000" dirty="0"/>
              <a:t>Aims of the Guidelines:</a:t>
            </a:r>
            <a:br>
              <a:rPr lang="en-IE" sz="6000" dirty="0"/>
            </a:br>
            <a:endParaRPr lang="en-IE" sz="6000" dirty="0"/>
          </a:p>
        </p:txBody>
      </p:sp>
      <p:sp>
        <p:nvSpPr>
          <p:cNvPr id="3" name="Text Placeholder 2">
            <a:extLst>
              <a:ext uri="{FF2B5EF4-FFF2-40B4-BE49-F238E27FC236}">
                <a16:creationId xmlns:a16="http://schemas.microsoft.com/office/drawing/2014/main" id="{5351D9DD-3BCA-4CDA-932A-05A7F7E89099}"/>
              </a:ext>
            </a:extLst>
          </p:cNvPr>
          <p:cNvSpPr>
            <a:spLocks noGrp="1"/>
          </p:cNvSpPr>
          <p:nvPr>
            <p:ph type="body" sz="quarter" idx="1"/>
          </p:nvPr>
        </p:nvSpPr>
        <p:spPr>
          <a:xfrm>
            <a:off x="3708970" y="4636168"/>
            <a:ext cx="18897030" cy="8892796"/>
          </a:xfrm>
        </p:spPr>
        <p:txBody>
          <a:bodyPr>
            <a:normAutofit fontScale="25000" lnSpcReduction="20000"/>
          </a:bodyPr>
          <a:lstStyle/>
          <a:p>
            <a:pPr marL="0" indent="0">
              <a:spcAft>
                <a:spcPts val="600"/>
              </a:spcAft>
              <a:buNone/>
            </a:pPr>
            <a:r>
              <a:rPr lang="en-IE" sz="17600" dirty="0">
                <a:solidFill>
                  <a:schemeClr val="tx1"/>
                </a:solidFill>
                <a:cs typeface="Arial" panose="020B0604020202020204" pitchFamily="34" charset="0"/>
              </a:rPr>
              <a:t>Emphasis on:</a:t>
            </a:r>
          </a:p>
          <a:p>
            <a:pPr marL="1143000" indent="-1143000">
              <a:spcAft>
                <a:spcPts val="600"/>
              </a:spcAft>
            </a:pPr>
            <a:r>
              <a:rPr lang="en-IE" sz="17600" dirty="0">
                <a:solidFill>
                  <a:schemeClr val="tx1"/>
                </a:solidFill>
                <a:cs typeface="Arial" panose="020B0604020202020204" pitchFamily="34" charset="0"/>
              </a:rPr>
              <a:t>The importance of positive school climate</a:t>
            </a:r>
          </a:p>
          <a:p>
            <a:pPr marL="1143000" indent="-1143000">
              <a:spcAft>
                <a:spcPts val="600"/>
              </a:spcAft>
            </a:pPr>
            <a:r>
              <a:rPr lang="en-IE" sz="17600" dirty="0">
                <a:solidFill>
                  <a:schemeClr val="tx1"/>
                </a:solidFill>
                <a:cs typeface="Arial" panose="020B0604020202020204" pitchFamily="34" charset="0"/>
              </a:rPr>
              <a:t>Prevention, Early intervention, De-escalation</a:t>
            </a:r>
          </a:p>
          <a:p>
            <a:pPr marL="1143000" indent="-1143000">
              <a:spcAft>
                <a:spcPts val="600"/>
              </a:spcAft>
            </a:pPr>
            <a:r>
              <a:rPr lang="en-IE" sz="17600" dirty="0">
                <a:solidFill>
                  <a:schemeClr val="tx1"/>
                </a:solidFill>
                <a:cs typeface="Arial" panose="020B0604020202020204" pitchFamily="34" charset="0"/>
              </a:rPr>
              <a:t>Voice of student</a:t>
            </a:r>
          </a:p>
          <a:p>
            <a:pPr marL="1143000" indent="-1143000">
              <a:spcAft>
                <a:spcPts val="600"/>
              </a:spcAft>
            </a:pPr>
            <a:r>
              <a:rPr lang="en-IE" sz="17600" dirty="0">
                <a:solidFill>
                  <a:schemeClr val="tx1"/>
                </a:solidFill>
                <a:cs typeface="Arial" panose="020B0604020202020204" pitchFamily="34" charset="0"/>
              </a:rPr>
              <a:t>Parent role</a:t>
            </a:r>
          </a:p>
          <a:p>
            <a:pPr marL="0" indent="0">
              <a:spcAft>
                <a:spcPts val="600"/>
              </a:spcAft>
              <a:buNone/>
            </a:pPr>
            <a:r>
              <a:rPr lang="en-IE" sz="17600" dirty="0">
                <a:solidFill>
                  <a:schemeClr val="tx1"/>
                </a:solidFill>
                <a:cs typeface="Arial" panose="020B0604020202020204" pitchFamily="34" charset="0"/>
              </a:rPr>
              <a:t>Clarity on:</a:t>
            </a:r>
          </a:p>
          <a:p>
            <a:pPr marL="685800" indent="-685800">
              <a:spcAft>
                <a:spcPts val="600"/>
              </a:spcAft>
            </a:pPr>
            <a:r>
              <a:rPr lang="en-IE" sz="17600" dirty="0">
                <a:solidFill>
                  <a:schemeClr val="tx1"/>
                </a:solidFill>
                <a:cs typeface="Arial" panose="020B0604020202020204" pitchFamily="34" charset="0"/>
              </a:rPr>
              <a:t>Seclusion</a:t>
            </a:r>
          </a:p>
          <a:p>
            <a:pPr marL="685800" indent="-685800">
              <a:spcAft>
                <a:spcPts val="600"/>
              </a:spcAft>
            </a:pPr>
            <a:r>
              <a:rPr lang="en-IE" sz="17600" dirty="0">
                <a:solidFill>
                  <a:schemeClr val="tx1"/>
                </a:solidFill>
                <a:cs typeface="Arial" panose="020B0604020202020204" pitchFamily="34" charset="0"/>
              </a:rPr>
              <a:t>Restraint</a:t>
            </a:r>
          </a:p>
          <a:p>
            <a:pPr marL="685800" indent="-685800">
              <a:spcAft>
                <a:spcPts val="600"/>
              </a:spcAft>
            </a:pPr>
            <a:r>
              <a:rPr lang="en-IE" sz="17600" dirty="0">
                <a:solidFill>
                  <a:schemeClr val="tx1"/>
                </a:solidFill>
                <a:cs typeface="Arial" panose="020B0604020202020204" pitchFamily="34" charset="0"/>
              </a:rPr>
              <a:t>Reporting requirements</a:t>
            </a:r>
          </a:p>
          <a:p>
            <a:endParaRPr lang="en-IE" dirty="0"/>
          </a:p>
        </p:txBody>
      </p:sp>
    </p:spTree>
    <p:extLst>
      <p:ext uri="{BB962C8B-B14F-4D97-AF65-F5344CB8AC3E}">
        <p14:creationId xmlns:p14="http://schemas.microsoft.com/office/powerpoint/2010/main" val="71585801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D2BC7-07E1-523F-0237-638AD8BA2603}"/>
              </a:ext>
            </a:extLst>
          </p:cNvPr>
          <p:cNvSpPr>
            <a:spLocks noGrp="1"/>
          </p:cNvSpPr>
          <p:nvPr>
            <p:ph type="title"/>
          </p:nvPr>
        </p:nvSpPr>
        <p:spPr/>
        <p:txBody>
          <a:bodyPr/>
          <a:lstStyle/>
          <a:p>
            <a:r>
              <a:rPr lang="en-IE" dirty="0"/>
              <a:t>Go </a:t>
            </a:r>
            <a:r>
              <a:rPr lang="en-IE" dirty="0" err="1"/>
              <a:t>raibh</a:t>
            </a:r>
            <a:r>
              <a:rPr lang="en-IE" dirty="0"/>
              <a:t> </a:t>
            </a:r>
            <a:r>
              <a:rPr lang="en-IE" dirty="0" err="1"/>
              <a:t>maith</a:t>
            </a:r>
            <a:r>
              <a:rPr lang="en-IE" dirty="0"/>
              <a:t> </a:t>
            </a:r>
            <a:r>
              <a:rPr lang="en-IE" dirty="0" err="1"/>
              <a:t>agaibh</a:t>
            </a:r>
            <a:endParaRPr lang="en-IE" dirty="0"/>
          </a:p>
        </p:txBody>
      </p:sp>
      <p:sp>
        <p:nvSpPr>
          <p:cNvPr id="3" name="Text Placeholder 2">
            <a:extLst>
              <a:ext uri="{FF2B5EF4-FFF2-40B4-BE49-F238E27FC236}">
                <a16:creationId xmlns:a16="http://schemas.microsoft.com/office/drawing/2014/main" id="{515E7DBA-4E85-EF04-5B8F-887BDF2B26E2}"/>
              </a:ext>
            </a:extLst>
          </p:cNvPr>
          <p:cNvSpPr>
            <a:spLocks noGrp="1"/>
          </p:cNvSpPr>
          <p:nvPr>
            <p:ph type="body" sz="quarter" idx="1"/>
          </p:nvPr>
        </p:nvSpPr>
        <p:spPr/>
        <p:txBody>
          <a:bodyPr/>
          <a:lstStyle/>
          <a:p>
            <a:endParaRPr lang="en-IE"/>
          </a:p>
        </p:txBody>
      </p:sp>
    </p:spTree>
    <p:extLst>
      <p:ext uri="{BB962C8B-B14F-4D97-AF65-F5344CB8AC3E}">
        <p14:creationId xmlns:p14="http://schemas.microsoft.com/office/powerpoint/2010/main" val="3039052146"/>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rder0 xmlns="60e7ddb5-0aa0-437f-a0bd-a030b5b9132d">6</Order0>
    <PublishingStartDate xmlns="http://schemas.microsoft.com/sharepoint/v3" xsi:nil="true"/>
    <PublishingExpirationDate xmlns="http://schemas.microsoft.com/sharepoint/v3" xsi:nil="true"/>
    <_dlc_DocId xmlns="2c73a4f5-14d7-4e9f-a796-c21ac696e212">WDERR2RU7NTD-27608751-151</_dlc_DocId>
    <_dlc_DocIdUrl xmlns="2c73a4f5-14d7-4e9f-a796-c21ac696e212">
      <Url>http://intranet/Info/Communications/GI/_layouts/15/DocIdRedir.aspx?ID=WDERR2RU7NTD-27608751-151</Url>
      <Description>WDERR2RU7NTD-27608751-151</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7D3714FE68266D47BA8369691F268256" ma:contentTypeVersion="1" ma:contentTypeDescription="Create a new document." ma:contentTypeScope="" ma:versionID="f1d19e7f27abbf9bc92fd3547f537cf4">
  <xsd:schema xmlns:xsd="http://www.w3.org/2001/XMLSchema" xmlns:xs="http://www.w3.org/2001/XMLSchema" xmlns:p="http://schemas.microsoft.com/office/2006/metadata/properties" xmlns:ns1="http://schemas.microsoft.com/sharepoint/v3" xmlns:ns2="2c73a4f5-14d7-4e9f-a796-c21ac696e212" xmlns:ns3="60e7ddb5-0aa0-437f-a0bd-a030b5b9132d" targetNamespace="http://schemas.microsoft.com/office/2006/metadata/properties" ma:root="true" ma:fieldsID="c638df3114d2c1325e626d8f49a1fb88" ns1:_="" ns2:_="" ns3:_="">
    <xsd:import namespace="http://schemas.microsoft.com/sharepoint/v3"/>
    <xsd:import namespace="2c73a4f5-14d7-4e9f-a796-c21ac696e212"/>
    <xsd:import namespace="60e7ddb5-0aa0-437f-a0bd-a030b5b9132d"/>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3:Orde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c73a4f5-14d7-4e9f-a796-c21ac696e21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0e7ddb5-0aa0-437f-a0bd-a030b5b9132d" elementFormDefault="qualified">
    <xsd:import namespace="http://schemas.microsoft.com/office/2006/documentManagement/types"/>
    <xsd:import namespace="http://schemas.microsoft.com/office/infopath/2007/PartnerControls"/>
    <xsd:element name="Order0" ma:index="13" nillable="true" ma:displayName="Order" ma:internalName="Order0" ma:percentage="FALSE">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8CC336-4ED5-44E0-9441-6F107FD8C43E}">
  <ds:schemaRefs>
    <ds:schemaRef ds:uri="http://schemas.microsoft.com/sharepoint/events"/>
  </ds:schemaRefs>
</ds:datastoreItem>
</file>

<file path=customXml/itemProps2.xml><?xml version="1.0" encoding="utf-8"?>
<ds:datastoreItem xmlns:ds="http://schemas.openxmlformats.org/officeDocument/2006/customXml" ds:itemID="{D075F7FE-CEF7-4D87-A06F-48CBFAC6CDC6}">
  <ds:schemaRefs>
    <ds:schemaRef ds:uri="http://schemas.microsoft.com/sharepoint/v3/contenttype/forms"/>
  </ds:schemaRefs>
</ds:datastoreItem>
</file>

<file path=customXml/itemProps3.xml><?xml version="1.0" encoding="utf-8"?>
<ds:datastoreItem xmlns:ds="http://schemas.openxmlformats.org/officeDocument/2006/customXml" ds:itemID="{184286A3-E653-48B1-AB8F-B811C7E1339B}">
  <ds:schemaRefs>
    <ds:schemaRef ds:uri="http://purl.org/dc/terms/"/>
    <ds:schemaRef ds:uri="http://schemas.openxmlformats.org/package/2006/metadata/core-properties"/>
    <ds:schemaRef ds:uri="http://purl.org/dc/dcmitype/"/>
    <ds:schemaRef ds:uri="2c73a4f5-14d7-4e9f-a796-c21ac696e212"/>
    <ds:schemaRef ds:uri="http://purl.org/dc/elements/1.1/"/>
    <ds:schemaRef ds:uri="http://schemas.microsoft.com/office/2006/documentManagement/types"/>
    <ds:schemaRef ds:uri="http://schemas.microsoft.com/office/infopath/2007/PartnerControls"/>
    <ds:schemaRef ds:uri="http://schemas.microsoft.com/sharepoint/v3"/>
    <ds:schemaRef ds:uri="60e7ddb5-0aa0-437f-a0bd-a030b5b9132d"/>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C0D21F4B-9049-44B6-B0D5-FC13FEAE85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c73a4f5-14d7-4e9f-a796-c21ac696e212"/>
    <ds:schemaRef ds:uri="60e7ddb5-0aa0-437f-a0bd-a030b5b913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3369</TotalTime>
  <Words>1336</Words>
  <Application>Microsoft Office PowerPoint</Application>
  <PresentationFormat>Custom</PresentationFormat>
  <Paragraphs>132</Paragraphs>
  <Slides>18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.AppleSystemUIFont</vt:lpstr>
      <vt:lpstr>Arial</vt:lpstr>
      <vt:lpstr>Calibri</vt:lpstr>
      <vt:lpstr>Calibri Light</vt:lpstr>
      <vt:lpstr>Helvetica Neue</vt:lpstr>
      <vt:lpstr>Open Sans</vt:lpstr>
      <vt:lpstr>Symbol</vt:lpstr>
      <vt:lpstr>Office Theme</vt:lpstr>
      <vt:lpstr>Responding to NCSE policy advice on inclusion</vt:lpstr>
      <vt:lpstr>Budget 2025 measures </vt:lpstr>
      <vt:lpstr>Budget 2025 Cont.</vt:lpstr>
      <vt:lpstr>Selected Special Education Stats</vt:lpstr>
      <vt:lpstr>What additional measures are in place to support inclusion and inclusive practices in our schools?</vt:lpstr>
      <vt:lpstr>Technical Support Instrument (TSI) </vt:lpstr>
      <vt:lpstr>Ireland’s TSI Project – what are we hoping to achieve?</vt:lpstr>
      <vt:lpstr>Project Phases/timeline</vt:lpstr>
      <vt:lpstr>Towards Inclusion </vt:lpstr>
      <vt:lpstr> Nursing Pilot for Children with Complex Healthcare Needs</vt:lpstr>
      <vt:lpstr>Transitions to after school adult life</vt:lpstr>
      <vt:lpstr>WALK: Walkinstown Association for People with an Intellectual Disability  </vt:lpstr>
      <vt:lpstr>Students with Exceptional Ability </vt:lpstr>
      <vt:lpstr>Special ed outcomes working group</vt:lpstr>
      <vt:lpstr>SNA Workforce Development Plan</vt:lpstr>
      <vt:lpstr>PowerPoint Presentation</vt:lpstr>
      <vt:lpstr>Aims of the Guidelines: </vt:lpstr>
      <vt:lpstr>Go raibh maith agaibh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Cathy Martin</dc:creator>
  <cp:lastModifiedBy>Doody, Brendan</cp:lastModifiedBy>
  <cp:revision>215</cp:revision>
  <cp:lastPrinted>2023-09-12T13:00:53Z</cp:lastPrinted>
  <dcterms:created xsi:type="dcterms:W3CDTF">2020-09-08T11:18:20Z</dcterms:created>
  <dcterms:modified xsi:type="dcterms:W3CDTF">2024-10-07T16:14:40Z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b09ef0fb-3724-4554-b154-dab84aa71c7e</vt:lpwstr>
  </property>
  <property fmtid="{D5CDD505-2E9C-101B-9397-08002B2CF9AE}" pid="3" name="ContentTypeId">
    <vt:lpwstr>0x0101007D3714FE68266D47BA8369691F268256</vt:lpwstr>
  </property>
</Properties>
</file>